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8"/>
  </p:notesMasterIdLst>
  <p:handoutMasterIdLst>
    <p:handoutMasterId r:id="rId19"/>
  </p:handoutMasterIdLst>
  <p:sldIdLst>
    <p:sldId id="256" r:id="rId2"/>
    <p:sldId id="272" r:id="rId3"/>
    <p:sldId id="273" r:id="rId4"/>
    <p:sldId id="274" r:id="rId5"/>
    <p:sldId id="275" r:id="rId6"/>
    <p:sldId id="276" r:id="rId7"/>
    <p:sldId id="277" r:id="rId8"/>
    <p:sldId id="278" r:id="rId9"/>
    <p:sldId id="283" r:id="rId10"/>
    <p:sldId id="280" r:id="rId11"/>
    <p:sldId id="281" r:id="rId12"/>
    <p:sldId id="282" r:id="rId13"/>
    <p:sldId id="286" r:id="rId14"/>
    <p:sldId id="284" r:id="rId15"/>
    <p:sldId id="285"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3B2"/>
    <a:srgbClr val="EF5380"/>
    <a:srgbClr val="FBC5D4"/>
    <a:srgbClr val="FEE8EC"/>
    <a:srgbClr val="D60000"/>
    <a:srgbClr val="C80000"/>
    <a:srgbClr val="A80000"/>
    <a:srgbClr val="B00000"/>
    <a:srgbClr val="9A0000"/>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39" autoAdjust="0"/>
    <p:restoredTop sz="94660"/>
  </p:normalViewPr>
  <p:slideViewPr>
    <p:cSldViewPr snapToGrid="0">
      <p:cViewPr varScale="1">
        <p:scale>
          <a:sx n="67" d="100"/>
          <a:sy n="67" d="100"/>
        </p:scale>
        <p:origin x="948" y="4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9" d="100"/>
          <a:sy n="129" d="100"/>
        </p:scale>
        <p:origin x="4056"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108017-4F48-6142-A3BC-4F65C0DD2D7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id="{3E94DC53-D498-E942-83B2-5A9C308885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411EEC-D407-DF40-93DB-29884BC1F62E}" type="datetimeFigureOut">
              <a:rPr lang="lv-LV" smtClean="0"/>
              <a:t>04.01.2022</a:t>
            </a:fld>
            <a:endParaRPr lang="lv-LV"/>
          </a:p>
        </p:txBody>
      </p:sp>
      <p:sp>
        <p:nvSpPr>
          <p:cNvPr id="4" name="Footer Placeholder 3">
            <a:extLst>
              <a:ext uri="{FF2B5EF4-FFF2-40B4-BE49-F238E27FC236}">
                <a16:creationId xmlns:a16="http://schemas.microsoft.com/office/drawing/2014/main" id="{6B4028ED-6825-3945-A06D-45E65948ECB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45664C6A-3F8D-244D-941E-63521D0577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F659D4B-71DD-0E4C-8A11-F579EA30D1E0}" type="slidenum">
              <a:rPr lang="lv-LV" smtClean="0"/>
              <a:t>‹#›</a:t>
            </a:fld>
            <a:endParaRPr lang="lv-LV"/>
          </a:p>
        </p:txBody>
      </p:sp>
    </p:spTree>
    <p:extLst>
      <p:ext uri="{BB962C8B-B14F-4D97-AF65-F5344CB8AC3E}">
        <p14:creationId xmlns:p14="http://schemas.microsoft.com/office/powerpoint/2010/main" val="681586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83D62-DF9C-1541-9A7E-4BA5F59CE94B}" type="datetimeFigureOut">
              <a:rPr lang="lv-LV" smtClean="0"/>
              <a:t>04.01.2022</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10F8C-327E-CF40-A633-1F5FB78C288F}" type="slidenum">
              <a:rPr lang="lv-LV" smtClean="0"/>
              <a:t>‹#›</a:t>
            </a:fld>
            <a:endParaRPr lang="lv-LV"/>
          </a:p>
        </p:txBody>
      </p:sp>
    </p:spTree>
    <p:extLst>
      <p:ext uri="{BB962C8B-B14F-4D97-AF65-F5344CB8AC3E}">
        <p14:creationId xmlns:p14="http://schemas.microsoft.com/office/powerpoint/2010/main" val="1931672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5F5F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5274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06333"/>
            <a:ext cx="10394708" cy="588846"/>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801" y="685799"/>
            <a:ext cx="10392513" cy="3194903"/>
          </a:xfrm>
          <a:prstGeom prst="rect">
            <a:avLst/>
          </a:prstGeo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780" y="4702923"/>
            <a:ext cx="10394728" cy="682472"/>
          </a:xfrm>
          <a:prstGeom prst="rect">
            <a:avLst/>
          </a:prstGeom>
        </p:spPr>
        <p:txBody>
          <a:bodyPr anchor="t"/>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731712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902" cy="3194903"/>
          </a:xfrm>
          <a:prstGeom prst="rect">
            <a:avLst/>
          </a:prstGeom>
        </p:spPr>
        <p:txBody>
          <a:bodyPr anchor="ctr">
            <a:normAutofit/>
          </a:bodyPr>
          <a:lstStyle>
            <a:lvl1pPr algn="ctr">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685779" y="4106333"/>
            <a:ext cx="10394729" cy="1273606"/>
          </a:xfrm>
          <a:prstGeom prst="rect">
            <a:avLst/>
          </a:prstGeo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653678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1732" y="685800"/>
            <a:ext cx="9525020" cy="2916704"/>
          </a:xfrm>
          <a:prstGeom prst="rect">
            <a:avLst/>
          </a:prstGeom>
        </p:spPr>
        <p:txBody>
          <a:bodyPr anchor="ctr">
            <a:normAutofit/>
          </a:bodyPr>
          <a:lstStyle>
            <a:lvl1pPr algn="ctr">
              <a:defRPr sz="4800"/>
            </a:lvl1pPr>
          </a:lstStyle>
          <a:p>
            <a:r>
              <a:rPr lang="en-US"/>
              <a:t>Click to edit Master title style</a:t>
            </a:r>
            <a:endParaRPr lang="en-US" dirty="0"/>
          </a:p>
        </p:txBody>
      </p:sp>
      <p:sp>
        <p:nvSpPr>
          <p:cNvPr id="12" name="Text Placeholder 3"/>
          <p:cNvSpPr>
            <a:spLocks noGrp="1"/>
          </p:cNvSpPr>
          <p:nvPr>
            <p:ph type="body" sz="half" idx="13"/>
          </p:nvPr>
        </p:nvSpPr>
        <p:spPr>
          <a:xfrm>
            <a:off x="1550264" y="3610032"/>
            <a:ext cx="8667956" cy="377768"/>
          </a:xfrm>
          <a:prstGeom prst="rect">
            <a:avLst/>
          </a:prstGeom>
        </p:spPr>
        <p:txBody>
          <a:bodyPr anchor="t">
            <a:normAutofit/>
          </a:bodyPr>
          <a:lstStyle>
            <a:lvl1pPr marL="0" indent="0" algn="r">
              <a:buNone/>
              <a:defRPr sz="1400">
                <a:solidFill>
                  <a:schemeClr val="tx1">
                    <a:lumMod val="50000"/>
                    <a:lumOff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1" y="4106334"/>
            <a:ext cx="10396882" cy="1268252"/>
          </a:xfrm>
          <a:prstGeom prst="rect">
            <a:avLst/>
          </a:prstGeo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
        <p:nvSpPr>
          <p:cNvPr id="13" name="TextBox 12"/>
          <p:cNvSpPr txBox="1"/>
          <p:nvPr/>
        </p:nvSpPr>
        <p:spPr>
          <a:xfrm>
            <a:off x="685801" y="89262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473083" y="292282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12174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800" y="1723854"/>
            <a:ext cx="10394707" cy="2511835"/>
          </a:xfrm>
          <a:prstGeom prst="rect">
            <a:avLst/>
          </a:prstGeom>
        </p:spPr>
        <p:txBody>
          <a:bodyPr anchor="b">
            <a:normAutofit/>
          </a:bodyPr>
          <a:lstStyle>
            <a:lvl1pPr algn="l">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685800" y="4247468"/>
            <a:ext cx="10394707" cy="1140644"/>
          </a:xfrm>
          <a:prstGeom prst="rect">
            <a:avLst/>
          </a:prstGeom>
        </p:spPr>
        <p:txBody>
          <a:bodyPr anchor="t">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665568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802" y="685800"/>
            <a:ext cx="10394706" cy="1151965"/>
          </a:xfrm>
          <a:prstGeom prst="rect">
            <a:avLst/>
          </a:prstGeom>
        </p:spPr>
        <p:txBody>
          <a:bodyPr/>
          <a:lstStyle>
            <a:lvl1pPr algn="ctr">
              <a:defRPr/>
            </a:lvl1pPr>
          </a:lstStyle>
          <a:p>
            <a:r>
              <a:rPr lang="en-US"/>
              <a:t>Click to edit Master title style</a:t>
            </a:r>
            <a:endParaRPr lang="en-US" dirty="0"/>
          </a:p>
        </p:txBody>
      </p:sp>
      <p:sp>
        <p:nvSpPr>
          <p:cNvPr id="7" name="Text Placeholder 2"/>
          <p:cNvSpPr>
            <a:spLocks noGrp="1"/>
          </p:cNvSpPr>
          <p:nvPr>
            <p:ph type="body" idx="1"/>
          </p:nvPr>
        </p:nvSpPr>
        <p:spPr>
          <a:xfrm>
            <a:off x="685802" y="2063395"/>
            <a:ext cx="3310128" cy="576262"/>
          </a:xfrm>
          <a:prstGeom prst="rect">
            <a:avLst/>
          </a:prstGeo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802" y="2639658"/>
            <a:ext cx="3310128" cy="2734928"/>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234622" y="2063395"/>
            <a:ext cx="3310128" cy="576262"/>
          </a:xfrm>
          <a:prstGeom prst="rect">
            <a:avLst/>
          </a:prstGeo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234621" y="2639658"/>
            <a:ext cx="3310128" cy="2734928"/>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770380" y="2063395"/>
            <a:ext cx="3310128" cy="576262"/>
          </a:xfrm>
          <a:prstGeom prst="rect">
            <a:avLst/>
          </a:prstGeo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770380" y="2639658"/>
            <a:ext cx="3310128" cy="2734928"/>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4" name="Footer Placeholder 3"/>
          <p:cNvSpPr>
            <a:spLocks noGrp="1"/>
          </p:cNvSpPr>
          <p:nvPr>
            <p:ph type="ftr" sz="quarter" idx="11"/>
          </p:nvPr>
        </p:nvSpPr>
        <p:spPr>
          <a:xfrm>
            <a:off x="685801" y="5757334"/>
            <a:ext cx="5499719" cy="498470"/>
          </a:xfrm>
          <a:prstGeom prst="rect">
            <a:avLst/>
          </a:prstGeom>
        </p:spPr>
        <p:txBody>
          <a:bodyPr/>
          <a:lstStyle/>
          <a:p>
            <a:endParaRPr lang="lv-LV"/>
          </a:p>
        </p:txBody>
      </p:sp>
      <p:sp>
        <p:nvSpPr>
          <p:cNvPr id="5" name="Slide Number Placeholder 4"/>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3777804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801" y="685800"/>
            <a:ext cx="10396882" cy="1151965"/>
          </a:xfrm>
          <a:prstGeom prst="rect">
            <a:avLst/>
          </a:prstGeom>
        </p:spPr>
        <p:txBody>
          <a:bodyPr/>
          <a:lstStyle>
            <a:lvl1pPr algn="ctr">
              <a:defRPr/>
            </a:lvl1pPr>
          </a:lstStyle>
          <a:p>
            <a:r>
              <a:rPr lang="en-US"/>
              <a:t>Click to edit Master title style</a:t>
            </a:r>
            <a:endParaRPr lang="en-US" dirty="0"/>
          </a:p>
        </p:txBody>
      </p:sp>
      <p:sp>
        <p:nvSpPr>
          <p:cNvPr id="19" name="Text Placeholder 2"/>
          <p:cNvSpPr>
            <a:spLocks noGrp="1"/>
          </p:cNvSpPr>
          <p:nvPr>
            <p:ph type="body" idx="1"/>
          </p:nvPr>
        </p:nvSpPr>
        <p:spPr>
          <a:xfrm>
            <a:off x="691840" y="3813025"/>
            <a:ext cx="3310128" cy="576262"/>
          </a:xfrm>
          <a:prstGeom prst="rect">
            <a:avLst/>
          </a:prstGeo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780" y="2063395"/>
            <a:ext cx="3310128" cy="1536725"/>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91840" y="4389287"/>
            <a:ext cx="3310128" cy="985299"/>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237410" y="3813025"/>
            <a:ext cx="3310128" cy="576262"/>
          </a:xfrm>
          <a:prstGeom prst="rect">
            <a:avLst/>
          </a:prstGeo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235999" y="2063395"/>
            <a:ext cx="3310128" cy="1535237"/>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235999" y="4389286"/>
            <a:ext cx="3310128" cy="985300"/>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768944" y="3813025"/>
            <a:ext cx="3310128" cy="576262"/>
          </a:xfrm>
          <a:prstGeom prst="rect">
            <a:avLst/>
          </a:prstGeo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768819" y="2063394"/>
            <a:ext cx="3310128" cy="1537196"/>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768819" y="4389284"/>
            <a:ext cx="3310128" cy="985302"/>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4" name="Footer Placeholder 3"/>
          <p:cNvSpPr>
            <a:spLocks noGrp="1"/>
          </p:cNvSpPr>
          <p:nvPr>
            <p:ph type="ftr" sz="quarter" idx="11"/>
          </p:nvPr>
        </p:nvSpPr>
        <p:spPr>
          <a:xfrm>
            <a:off x="685801" y="5757334"/>
            <a:ext cx="5499719" cy="498470"/>
          </a:xfrm>
          <a:prstGeom prst="rect">
            <a:avLst/>
          </a:prstGeom>
        </p:spPr>
        <p:txBody>
          <a:bodyPr/>
          <a:lstStyle/>
          <a:p>
            <a:endParaRPr lang="lv-LV"/>
          </a:p>
        </p:txBody>
      </p:sp>
      <p:sp>
        <p:nvSpPr>
          <p:cNvPr id="5" name="Slide Number Placeholder 4"/>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171472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1151965"/>
          </a:xfrm>
          <a:prstGeom prst="rect">
            <a:avLst/>
          </a:prstGeom>
        </p:spPr>
        <p:txBody>
          <a:bodyPr/>
          <a:lstStyle>
            <a:lvl1pPr algn="r">
              <a:defRPr/>
            </a:lvl1p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800" y="2063396"/>
            <a:ext cx="10394707" cy="3311190"/>
          </a:xfrm>
          <a:prstGeom prst="rect">
            <a:avLst/>
          </a:prstGeo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9745537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5862" y="685800"/>
            <a:ext cx="2264646" cy="4688785"/>
          </a:xfrm>
          <a:prstGeom prst="rect">
            <a:avLst/>
          </a:prstGeo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800" y="685800"/>
            <a:ext cx="7904431" cy="4688785"/>
          </a:xfrm>
          <a:prstGeom prst="rect">
            <a:avLst/>
          </a:prstGeo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392901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3487E-F8D3-4A5A-8E7A-449501F5B084}"/>
              </a:ext>
            </a:extLst>
          </p:cNvPr>
          <p:cNvSpPr>
            <a:spLocks noGrp="1"/>
          </p:cNvSpPr>
          <p:nvPr>
            <p:ph type="title" hasCustomPrompt="1"/>
          </p:nvPr>
        </p:nvSpPr>
        <p:spPr>
          <a:xfrm>
            <a:off x="685801" y="685800"/>
            <a:ext cx="10396882" cy="1151965"/>
          </a:xfrm>
          <a:prstGeom prst="rect">
            <a:avLst/>
          </a:prstGeom>
        </p:spPr>
        <p:txBody>
          <a:bodyPr/>
          <a:lstStyle>
            <a:lvl1pPr>
              <a:defRPr b="0" i="0">
                <a:solidFill>
                  <a:schemeClr val="accent1"/>
                </a:solidFill>
                <a:latin typeface="Calibri" panose="020F0502020204030204" pitchFamily="34" charset="0"/>
                <a:cs typeface="Calibri" panose="020F0502020204030204" pitchFamily="34" charset="0"/>
              </a:defRPr>
            </a:lvl1pPr>
          </a:lstStyle>
          <a:p>
            <a:r>
              <a:rPr lang="lv-LV" dirty="0">
                <a:latin typeface="Calibri Light" panose="020F0302020204030204" pitchFamily="34" charset="0"/>
                <a:cs typeface="Calibri Light" panose="020F0302020204030204" pitchFamily="34" charset="0"/>
              </a:rPr>
              <a:t>virsraksts</a:t>
            </a:r>
            <a:endParaRPr lang="lv-LV" noProof="0" dirty="0"/>
          </a:p>
        </p:txBody>
      </p:sp>
      <p:sp>
        <p:nvSpPr>
          <p:cNvPr id="3" name="Content Placeholder 2">
            <a:extLst>
              <a:ext uri="{FF2B5EF4-FFF2-40B4-BE49-F238E27FC236}">
                <a16:creationId xmlns:a16="http://schemas.microsoft.com/office/drawing/2014/main" id="{EDCFED6A-E7BD-4023-96CD-8E3673DB80FA}"/>
              </a:ext>
            </a:extLst>
          </p:cNvPr>
          <p:cNvSpPr>
            <a:spLocks noGrp="1"/>
          </p:cNvSpPr>
          <p:nvPr>
            <p:ph idx="1" hasCustomPrompt="1"/>
          </p:nvPr>
        </p:nvSpPr>
        <p:spPr>
          <a:xfrm>
            <a:off x="685800" y="2063396"/>
            <a:ext cx="10396883" cy="3311189"/>
          </a:xfrm>
          <a:prstGeom prst="rect">
            <a:avLst/>
          </a:prstGeom>
        </p:spPr>
        <p:txBody>
          <a:bodyPr/>
          <a:lstStyle>
            <a:lvl1pPr>
              <a:defRPr b="0" i="0">
                <a:latin typeface="Calibri Light" panose="020F0302020204030204" pitchFamily="34" charset="0"/>
                <a:cs typeface="Calibri Light" panose="020F0302020204030204" pitchFamily="34" charset="0"/>
              </a:defRPr>
            </a:lvl1pPr>
            <a:lvl2pPr>
              <a:defRPr b="0" i="0">
                <a:latin typeface="Calibri Light" panose="020F0302020204030204" pitchFamily="34" charset="0"/>
                <a:cs typeface="Calibri Light" panose="020F0302020204030204" pitchFamily="34" charset="0"/>
              </a:defRPr>
            </a:lvl2pPr>
            <a:lvl3pPr>
              <a:defRPr b="0" i="0">
                <a:latin typeface="Calibri Light" panose="020F0302020204030204" pitchFamily="34" charset="0"/>
                <a:cs typeface="Calibri Light" panose="020F0302020204030204" pitchFamily="34" charset="0"/>
              </a:defRPr>
            </a:lvl3pPr>
            <a:lvl4pPr>
              <a:defRPr b="0" i="0">
                <a:latin typeface="Calibri Light" panose="020F0302020204030204" pitchFamily="34" charset="0"/>
                <a:cs typeface="Calibri Light" panose="020F0302020204030204" pitchFamily="34" charset="0"/>
              </a:defRPr>
            </a:lvl4pPr>
            <a:lvl5pPr>
              <a:defRPr b="0" i="0">
                <a:latin typeface="Calibri Light" panose="020F0302020204030204" pitchFamily="34" charset="0"/>
                <a:cs typeface="Calibri Light" panose="020F0302020204030204" pitchFamily="34" charset="0"/>
              </a:defRPr>
            </a:lvl5pPr>
          </a:lstStyle>
          <a:p>
            <a:pPr lvl="0"/>
            <a:r>
              <a:rPr lang="en-US" dirty="0" err="1"/>
              <a:t>teksts</a:t>
            </a:r>
            <a:endParaRPr lang="lv-LV" dirty="0"/>
          </a:p>
        </p:txBody>
      </p:sp>
      <p:pic>
        <p:nvPicPr>
          <p:cNvPr id="5" name="Picture 4">
            <a:extLst>
              <a:ext uri="{FF2B5EF4-FFF2-40B4-BE49-F238E27FC236}">
                <a16:creationId xmlns:a16="http://schemas.microsoft.com/office/drawing/2014/main" id="{6E455649-1898-8F4A-B435-4E6CDACE94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88947" y="5694664"/>
            <a:ext cx="902329" cy="1003289"/>
          </a:xfrm>
          <a:prstGeom prst="rect">
            <a:avLst/>
          </a:prstGeom>
        </p:spPr>
      </p:pic>
    </p:spTree>
    <p:extLst>
      <p:ext uri="{BB962C8B-B14F-4D97-AF65-F5344CB8AC3E}">
        <p14:creationId xmlns:p14="http://schemas.microsoft.com/office/powerpoint/2010/main" val="811968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1151965"/>
          </a:xfrm>
          <a:prstGeom prst="rect">
            <a:avLst/>
          </a:prstGeom>
        </p:spPr>
        <p:txBody>
          <a:bodyPr/>
          <a:lstStyle/>
          <a:p>
            <a:r>
              <a:rPr lang="en-US" dirty="0"/>
              <a:t>Click to edit Master title style</a:t>
            </a:r>
          </a:p>
        </p:txBody>
      </p:sp>
      <p:sp>
        <p:nvSpPr>
          <p:cNvPr id="12" name="Content Placeholder 2"/>
          <p:cNvSpPr>
            <a:spLocks noGrp="1"/>
          </p:cNvSpPr>
          <p:nvPr>
            <p:ph sz="quarter" idx="13"/>
          </p:nvPr>
        </p:nvSpPr>
        <p:spPr>
          <a:xfrm>
            <a:off x="685800" y="2063396"/>
            <a:ext cx="10394707" cy="331118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40939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4707" cy="3193487"/>
          </a:xfrm>
          <a:prstGeom prst="rect">
            <a:avLst/>
          </a:prstGeom>
        </p:spPr>
        <p:txBody>
          <a:bodyPr anchor="b">
            <a:normAutofit/>
          </a:bodyPr>
          <a:lstStyle>
            <a:lvl1pPr algn="l">
              <a:defRPr sz="5400"/>
            </a:lvl1pPr>
          </a:lstStyle>
          <a:p>
            <a:r>
              <a:rPr lang="en-US"/>
              <a:t>Click to edit Master title style</a:t>
            </a:r>
            <a:endParaRPr lang="en-US" dirty="0"/>
          </a:p>
        </p:txBody>
      </p:sp>
      <p:sp>
        <p:nvSpPr>
          <p:cNvPr id="3" name="Text Placeholder 2"/>
          <p:cNvSpPr>
            <a:spLocks noGrp="1"/>
          </p:cNvSpPr>
          <p:nvPr>
            <p:ph type="body" idx="1"/>
          </p:nvPr>
        </p:nvSpPr>
        <p:spPr>
          <a:xfrm>
            <a:off x="685801" y="3742267"/>
            <a:ext cx="10394707" cy="1639614"/>
          </a:xfrm>
          <a:prstGeom prst="rect">
            <a:avLst/>
          </a:prstGeom>
        </p:spPr>
        <p:txBody>
          <a:bodyPr anchor="t">
            <a:normAutofit/>
          </a:bodyPr>
          <a:lstStyle>
            <a:lvl1pPr marL="0" indent="0" algn="l">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3112888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6882" cy="1158140"/>
          </a:xfrm>
          <a:prstGeom prst="rect">
            <a:avLst/>
          </a:prstGeo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5088714" cy="3311189"/>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5993971" y="2063396"/>
            <a:ext cx="5086538" cy="3311189"/>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851736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4707" cy="1158140"/>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918356" y="2063396"/>
            <a:ext cx="4856158" cy="679994"/>
          </a:xfrm>
          <a:prstGeom prst="rect">
            <a:avLst/>
          </a:prstGeo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802" y="2861733"/>
            <a:ext cx="5088712" cy="2512852"/>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8191" y="2063396"/>
            <a:ext cx="4864491" cy="679994"/>
          </a:xfrm>
          <a:prstGeom prst="rect">
            <a:avLst/>
          </a:prstGeo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5993969" y="2861733"/>
            <a:ext cx="5088713" cy="2512852"/>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8" name="Footer Placeholder 7"/>
          <p:cNvSpPr>
            <a:spLocks noGrp="1"/>
          </p:cNvSpPr>
          <p:nvPr>
            <p:ph type="ftr" sz="quarter" idx="11"/>
          </p:nvPr>
        </p:nvSpPr>
        <p:spPr>
          <a:xfrm>
            <a:off x="685801" y="5757334"/>
            <a:ext cx="5499719" cy="498470"/>
          </a:xfrm>
          <a:prstGeom prst="rect">
            <a:avLst/>
          </a:prstGeom>
        </p:spPr>
        <p:txBody>
          <a:bodyPr/>
          <a:lstStyle/>
          <a:p>
            <a:endParaRPr lang="lv-LV"/>
          </a:p>
        </p:txBody>
      </p:sp>
      <p:sp>
        <p:nvSpPr>
          <p:cNvPr id="9" name="Slide Number Placeholder 8"/>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44129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1151965"/>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4" name="Footer Placeholder 3"/>
          <p:cNvSpPr>
            <a:spLocks noGrp="1"/>
          </p:cNvSpPr>
          <p:nvPr>
            <p:ph type="ftr" sz="quarter" idx="11"/>
          </p:nvPr>
        </p:nvSpPr>
        <p:spPr>
          <a:xfrm>
            <a:off x="685801" y="5757334"/>
            <a:ext cx="5499719" cy="498470"/>
          </a:xfrm>
          <a:prstGeom prst="rect">
            <a:avLst/>
          </a:prstGeom>
        </p:spPr>
        <p:txBody>
          <a:bodyPr/>
          <a:lstStyle/>
          <a:p>
            <a:endParaRPr lang="lv-LV"/>
          </a:p>
        </p:txBody>
      </p:sp>
      <p:sp>
        <p:nvSpPr>
          <p:cNvPr id="5" name="Slide Number Placeholder 4"/>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230265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3" name="Footer Placeholder 2"/>
          <p:cNvSpPr>
            <a:spLocks noGrp="1"/>
          </p:cNvSpPr>
          <p:nvPr>
            <p:ph type="ftr" sz="quarter" idx="11"/>
          </p:nvPr>
        </p:nvSpPr>
        <p:spPr>
          <a:xfrm>
            <a:off x="685801" y="5757334"/>
            <a:ext cx="5499719" cy="498470"/>
          </a:xfrm>
          <a:prstGeom prst="rect">
            <a:avLst/>
          </a:prstGeom>
        </p:spPr>
        <p:txBody>
          <a:bodyPr/>
          <a:lstStyle/>
          <a:p>
            <a:endParaRPr lang="lv-LV"/>
          </a:p>
        </p:txBody>
      </p:sp>
      <p:sp>
        <p:nvSpPr>
          <p:cNvPr id="4" name="Slide Number Placeholder 3"/>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247735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643" y="685800"/>
            <a:ext cx="4126860" cy="2023252"/>
          </a:xfrm>
          <a:prstGeom prst="rect">
            <a:avLst/>
          </a:prstGeom>
        </p:spPr>
        <p:txBody>
          <a:bodyPr anchor="b">
            <a:normAutofit/>
          </a:bodyPr>
          <a:lstStyle>
            <a:lvl1pPr algn="ctr">
              <a:defRPr sz="3600"/>
            </a:lvl1pPr>
          </a:lstStyle>
          <a:p>
            <a:r>
              <a:rPr lang="en-US"/>
              <a:t>Click to edit Master title style</a:t>
            </a:r>
            <a:endParaRPr lang="en-US" dirty="0"/>
          </a:p>
        </p:txBody>
      </p:sp>
      <p:sp>
        <p:nvSpPr>
          <p:cNvPr id="10" name="Content Placeholder 2"/>
          <p:cNvSpPr>
            <a:spLocks noGrp="1"/>
          </p:cNvSpPr>
          <p:nvPr>
            <p:ph sz="quarter" idx="13"/>
          </p:nvPr>
        </p:nvSpPr>
        <p:spPr>
          <a:xfrm>
            <a:off x="5046132" y="685800"/>
            <a:ext cx="6034375" cy="468878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3642" y="2709052"/>
            <a:ext cx="4126861" cy="2665533"/>
          </a:xfrm>
          <a:prstGeom prst="rect">
            <a:avLst/>
          </a:prstGeo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686006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6345302" cy="2023252"/>
          </a:xfrm>
          <a:prstGeom prst="rect">
            <a:avLst/>
          </a:prstGeom>
        </p:spPr>
        <p:txBody>
          <a:bodyPr anchor="b">
            <a:normAutofit/>
          </a:bodyPr>
          <a:lstStyle>
            <a:lvl1pPr algn="ct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82362" y="0"/>
            <a:ext cx="3598146" cy="5071533"/>
          </a:xfrm>
          <a:prstGeom prst="rect">
            <a:avLst/>
          </a:prstGeo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1" y="2709052"/>
            <a:ext cx="6345301" cy="2362481"/>
          </a:xfrm>
          <a:prstGeom prst="rect">
            <a:avLst/>
          </a:prstGeo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04.01.2022</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704328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9695021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Lst>
  <p:txStyles>
    <p:titleStyle>
      <a:lvl1pPr algn="l" defTabSz="914400" rtl="0" eaLnBrk="1" latinLnBrk="0" hangingPunct="1">
        <a:lnSpc>
          <a:spcPct val="90000"/>
        </a:lnSpc>
        <a:spcBef>
          <a:spcPct val="0"/>
        </a:spcBef>
        <a:buNone/>
        <a:defRPr sz="5400" kern="1200" cap="all" baseline="0">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lps.lv/" TargetMode="External"/><Relationship Id="rId1" Type="http://schemas.openxmlformats.org/officeDocument/2006/relationships/slideLayout" Target="../slideLayouts/slideLayout18.xml"/><Relationship Id="rId5" Type="http://schemas.openxmlformats.org/officeDocument/2006/relationships/image" Target="../media/image7.emf"/><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3" name="Freeform: Shape 32">
            <a:extLst>
              <a:ext uri="{FF2B5EF4-FFF2-40B4-BE49-F238E27FC236}">
                <a16:creationId xmlns:a16="http://schemas.microsoft.com/office/drawing/2014/main" id="{43B4841E-E6B6-48C3-BA02-F73659C6D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8"/>
          </a:xfrm>
          <a:custGeom>
            <a:avLst/>
            <a:gdLst>
              <a:gd name="connsiteX0" fmla="*/ 0 w 8130198"/>
              <a:gd name="connsiteY0" fmla="*/ 0 h 6857999"/>
              <a:gd name="connsiteX1" fmla="*/ 7241014 w 8130198"/>
              <a:gd name="connsiteY1" fmla="*/ 0 h 6857999"/>
              <a:gd name="connsiteX2" fmla="*/ 8130198 w 8130198"/>
              <a:gd name="connsiteY2" fmla="*/ 0 h 6857999"/>
              <a:gd name="connsiteX3" fmla="*/ 8130198 w 8130198"/>
              <a:gd name="connsiteY3" fmla="*/ 6857999 h 6857999"/>
              <a:gd name="connsiteX4" fmla="*/ 0 w 8130198"/>
              <a:gd name="connsiteY4" fmla="*/ 6857999 h 6857999"/>
              <a:gd name="connsiteX5" fmla="*/ 0 w 8130198"/>
              <a:gd name="connsiteY5" fmla="*/ 637536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30198" h="6857999">
                <a:moveTo>
                  <a:pt x="0" y="0"/>
                </a:moveTo>
                <a:lnTo>
                  <a:pt x="7241014" y="0"/>
                </a:lnTo>
                <a:lnTo>
                  <a:pt x="8130198" y="0"/>
                </a:lnTo>
                <a:lnTo>
                  <a:pt x="8130198" y="6857999"/>
                </a:lnTo>
                <a:lnTo>
                  <a:pt x="0" y="6857999"/>
                </a:lnTo>
                <a:lnTo>
                  <a:pt x="0" y="6375361"/>
                </a:lnTo>
                <a:close/>
              </a:path>
            </a:pathLst>
          </a:custGeom>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98B9747-A037-4830-841B-80A958E09B1E}"/>
              </a:ext>
            </a:extLst>
          </p:cNvPr>
          <p:cNvSpPr>
            <a:spLocks noGrp="1"/>
          </p:cNvSpPr>
          <p:nvPr>
            <p:ph type="ctrTitle" idx="4294967295"/>
          </p:nvPr>
        </p:nvSpPr>
        <p:spPr>
          <a:xfrm>
            <a:off x="4964636" y="1307619"/>
            <a:ext cx="6720672" cy="4543054"/>
          </a:xfrm>
          <a:prstGeom prst="rect">
            <a:avLst/>
          </a:prstGeom>
        </p:spPr>
        <p:txBody>
          <a:bodyPr anchor="ctr">
            <a:normAutofit/>
          </a:bodyPr>
          <a:lstStyle/>
          <a:p>
            <a:pPr algn="ctr"/>
            <a:r>
              <a:rPr lang="lv-LV" sz="4000" dirty="0">
                <a:latin typeface="Calibri" panose="020F0502020204030204" pitchFamily="34" charset="0"/>
                <a:cs typeface="Calibri" panose="020F0502020204030204" pitchFamily="34" charset="0"/>
              </a:rPr>
              <a:t>Izmaiņas vides aizsardzības normatīvajos aktos</a:t>
            </a:r>
            <a:br>
              <a:rPr lang="lv-LV" sz="4800" dirty="0">
                <a:latin typeface="Calibri" panose="020F0502020204030204" pitchFamily="34" charset="0"/>
                <a:cs typeface="Calibri" panose="020F0502020204030204" pitchFamily="34" charset="0"/>
              </a:rPr>
            </a:br>
            <a:br>
              <a:rPr lang="lv-LV" sz="4800" dirty="0">
                <a:latin typeface="Calibri" panose="020F0502020204030204" pitchFamily="34" charset="0"/>
                <a:cs typeface="Calibri" panose="020F0502020204030204" pitchFamily="34" charset="0"/>
              </a:rPr>
            </a:br>
            <a:br>
              <a:rPr lang="lv-LV" sz="4800" dirty="0">
                <a:latin typeface="Calibri" panose="020F0502020204030204" pitchFamily="34" charset="0"/>
                <a:cs typeface="Calibri" panose="020F0502020204030204" pitchFamily="34" charset="0"/>
              </a:rPr>
            </a:br>
            <a:br>
              <a:rPr lang="lv-LV" sz="4800" dirty="0">
                <a:latin typeface="Calibri" panose="020F0502020204030204" pitchFamily="34" charset="0"/>
                <a:cs typeface="Calibri" panose="020F0502020204030204" pitchFamily="34" charset="0"/>
              </a:rPr>
            </a:br>
            <a:r>
              <a:rPr lang="lv-LV" sz="2000" dirty="0">
                <a:latin typeface="Calibri" panose="020F0502020204030204" pitchFamily="34" charset="0"/>
                <a:cs typeface="Calibri" panose="020F0502020204030204" pitchFamily="34" charset="0"/>
              </a:rPr>
              <a:t>Sandra Bērziņa</a:t>
            </a:r>
            <a:br>
              <a:rPr lang="lv-LV" sz="2000" dirty="0">
                <a:latin typeface="Calibri" panose="020F0502020204030204" pitchFamily="34" charset="0"/>
                <a:cs typeface="Calibri" panose="020F0502020204030204" pitchFamily="34" charset="0"/>
              </a:rPr>
            </a:br>
            <a:br>
              <a:rPr lang="lv-LV" sz="2000" dirty="0">
                <a:latin typeface="Calibri" panose="020F0502020204030204" pitchFamily="34" charset="0"/>
                <a:cs typeface="Calibri" panose="020F0502020204030204" pitchFamily="34" charset="0"/>
              </a:rPr>
            </a:br>
            <a:r>
              <a:rPr lang="lv-LV" sz="2000" dirty="0">
                <a:latin typeface="Calibri" panose="020F0502020204030204" pitchFamily="34" charset="0"/>
                <a:cs typeface="Calibri" panose="020F0502020204030204" pitchFamily="34" charset="0"/>
              </a:rPr>
              <a:t>50.01.2022.</a:t>
            </a:r>
          </a:p>
        </p:txBody>
      </p:sp>
      <p:cxnSp>
        <p:nvCxnSpPr>
          <p:cNvPr id="35" name="Straight Connector 34">
            <a:extLst>
              <a:ext uri="{FF2B5EF4-FFF2-40B4-BE49-F238E27FC236}">
                <a16:creationId xmlns:a16="http://schemas.microsoft.com/office/drawing/2014/main" id="{9EBFCA9E-15A5-437B-9F71-6FA5091EF1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6015"/>
            <a:ext cx="0" cy="3145971"/>
          </a:xfrm>
          <a:prstGeom prst="line">
            <a:avLst/>
          </a:prstGeom>
        </p:spPr>
        <p:style>
          <a:lnRef idx="1">
            <a:schemeClr val="accent1"/>
          </a:lnRef>
          <a:fillRef idx="0">
            <a:schemeClr val="accent1"/>
          </a:fillRef>
          <a:effectRef idx="0">
            <a:schemeClr val="accent1"/>
          </a:effectRef>
          <a:fontRef idx="minor">
            <a:schemeClr val="tx1"/>
          </a:fontRef>
        </p:style>
      </p:cxnSp>
      <p:sp>
        <p:nvSpPr>
          <p:cNvPr id="37" name="Freeform: Shape 36">
            <a:extLst>
              <a:ext uri="{FF2B5EF4-FFF2-40B4-BE49-F238E27FC236}">
                <a16:creationId xmlns:a16="http://schemas.microsoft.com/office/drawing/2014/main" id="{3E5F7785-4545-4A24-9709-5B34B57482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64704"/>
            <a:ext cx="12192001" cy="493296"/>
          </a:xfrm>
          <a:custGeom>
            <a:avLst/>
            <a:gdLst>
              <a:gd name="connsiteX0" fmla="*/ 3 w 11647715"/>
              <a:gd name="connsiteY0" fmla="*/ 0 h 2634343"/>
              <a:gd name="connsiteX1" fmla="*/ 11647715 w 11647715"/>
              <a:gd name="connsiteY1" fmla="*/ 0 h 2634343"/>
              <a:gd name="connsiteX2" fmla="*/ 11647715 w 11647715"/>
              <a:gd name="connsiteY2" fmla="*/ 2634343 h 2634343"/>
              <a:gd name="connsiteX3" fmla="*/ 3 w 11647715"/>
              <a:gd name="connsiteY3" fmla="*/ 2634343 h 2634343"/>
              <a:gd name="connsiteX4" fmla="*/ 3 w 11647715"/>
              <a:gd name="connsiteY4" fmla="*/ 1533667 h 2634343"/>
              <a:gd name="connsiteX5" fmla="*/ 0 w 11647715"/>
              <a:gd name="connsiteY5" fmla="*/ 1533667 h 2634343"/>
              <a:gd name="connsiteX6" fmla="*/ 0 w 11647715"/>
              <a:gd name="connsiteY6" fmla="*/ 980400 h 2634343"/>
              <a:gd name="connsiteX7" fmla="*/ 3 w 11647715"/>
              <a:gd name="connsiteY7" fmla="*/ 980400 h 263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47715" h="2634343">
                <a:moveTo>
                  <a:pt x="3" y="0"/>
                </a:moveTo>
                <a:lnTo>
                  <a:pt x="11647715" y="0"/>
                </a:lnTo>
                <a:lnTo>
                  <a:pt x="11647715" y="2634343"/>
                </a:lnTo>
                <a:lnTo>
                  <a:pt x="3" y="2634343"/>
                </a:lnTo>
                <a:lnTo>
                  <a:pt x="3" y="1533667"/>
                </a:lnTo>
                <a:lnTo>
                  <a:pt x="0" y="1533667"/>
                </a:lnTo>
                <a:lnTo>
                  <a:pt x="0" y="980400"/>
                </a:lnTo>
                <a:lnTo>
                  <a:pt x="3" y="980400"/>
                </a:lnTo>
                <a:close/>
              </a:path>
            </a:pathLst>
          </a:custGeom>
          <a:gradFill flip="none" rotWithShape="1">
            <a:gsLst>
              <a:gs pos="34000">
                <a:schemeClr val="accent1"/>
              </a:gs>
              <a:gs pos="100000">
                <a:schemeClr val="accent1">
                  <a:lumMod val="50000"/>
                </a:schemeClr>
              </a:gs>
            </a:gsLst>
            <a:lin ang="0" scaled="1"/>
            <a:tileRect/>
          </a:gradFill>
          <a:ln>
            <a:noFill/>
          </a:ln>
        </p:spPr>
        <p:style>
          <a:lnRef idx="1">
            <a:schemeClr val="accent1"/>
          </a:lnRef>
          <a:fillRef idx="3">
            <a:schemeClr val="accent1"/>
          </a:fillRef>
          <a:effectRef idx="2">
            <a:schemeClr val="accent1"/>
          </a:effectRef>
          <a:fontRef idx="minor">
            <a:schemeClr val="lt1"/>
          </a:fontRef>
        </p:style>
      </p:sp>
      <p:sp>
        <p:nvSpPr>
          <p:cNvPr id="9" name="TextBox 8">
            <a:extLst>
              <a:ext uri="{FF2B5EF4-FFF2-40B4-BE49-F238E27FC236}">
                <a16:creationId xmlns:a16="http://schemas.microsoft.com/office/drawing/2014/main" id="{D212D535-02F7-3D44-8AEC-C19100A2C06B}"/>
              </a:ext>
            </a:extLst>
          </p:cNvPr>
          <p:cNvSpPr txBox="1"/>
          <p:nvPr/>
        </p:nvSpPr>
        <p:spPr>
          <a:xfrm>
            <a:off x="11939451" y="1341120"/>
            <a:ext cx="184731" cy="369332"/>
          </a:xfrm>
          <a:prstGeom prst="rect">
            <a:avLst/>
          </a:prstGeom>
          <a:noFill/>
        </p:spPr>
        <p:txBody>
          <a:bodyPr wrap="none" rtlCol="0">
            <a:spAutoFit/>
          </a:bodyPr>
          <a:lstStyle/>
          <a:p>
            <a:endParaRPr lang="lv-LV" dirty="0"/>
          </a:p>
        </p:txBody>
      </p:sp>
      <p:pic>
        <p:nvPicPr>
          <p:cNvPr id="4" name="Picture 3">
            <a:extLst>
              <a:ext uri="{FF2B5EF4-FFF2-40B4-BE49-F238E27FC236}">
                <a16:creationId xmlns:a16="http://schemas.microsoft.com/office/drawing/2014/main" id="{C88D7E1E-42AE-CD4D-8787-0C37BCE09A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468" y="2178050"/>
            <a:ext cx="4203700" cy="2501900"/>
          </a:xfrm>
          <a:prstGeom prst="rect">
            <a:avLst/>
          </a:prstGeom>
        </p:spPr>
      </p:pic>
    </p:spTree>
    <p:extLst>
      <p:ext uri="{BB962C8B-B14F-4D97-AF65-F5344CB8AC3E}">
        <p14:creationId xmlns:p14="http://schemas.microsoft.com/office/powerpoint/2010/main" val="49753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F99C70-5D58-4835-95CA-ABA971F5CD98}"/>
              </a:ext>
            </a:extLst>
          </p:cNvPr>
          <p:cNvSpPr>
            <a:spLocks noGrp="1"/>
          </p:cNvSpPr>
          <p:nvPr>
            <p:ph idx="1"/>
          </p:nvPr>
        </p:nvSpPr>
        <p:spPr>
          <a:xfrm>
            <a:off x="762000" y="1773405"/>
            <a:ext cx="10396883" cy="3311189"/>
          </a:xfrm>
        </p:spPr>
        <p:txBody>
          <a:bodyPr/>
          <a:lstStyle/>
          <a:p>
            <a:pPr marL="0" indent="0">
              <a:buNone/>
            </a:pPr>
            <a:r>
              <a:rPr lang="lv-LV" dirty="0">
                <a:latin typeface="Calibri" panose="020F0502020204030204" pitchFamily="34" charset="0"/>
                <a:cs typeface="Calibri" panose="020F0502020204030204" pitchFamily="34" charset="0"/>
              </a:rPr>
              <a:t>11.(7) Lai izstrādātu pašvaldību gaisa kvalitātes uzlabošanas plānu un noteiktu galvenos piesārņojuma avotus un plānotu tālāku pasākumu veikšanu, pašvaldībai ir tiesības veikt informācijas pieprasīšanu un apkopošanu par tās teritorijā izmantotajām apkures iekārtām un tajās izmantotā kurināmā veidu un apjomu.</a:t>
            </a:r>
          </a:p>
          <a:p>
            <a:pPr marL="0" indent="0">
              <a:buNone/>
            </a:pPr>
            <a:endParaRPr lang="lv-LV" dirty="0">
              <a:latin typeface="Calibri" panose="020F0502020204030204" pitchFamily="34" charset="0"/>
              <a:cs typeface="Calibri" panose="020F0502020204030204" pitchFamily="34" charset="0"/>
            </a:endParaRPr>
          </a:p>
          <a:p>
            <a:r>
              <a:rPr lang="lv-LV" dirty="0">
                <a:latin typeface="Calibri" panose="020F0502020204030204" pitchFamily="34" charset="0"/>
                <a:cs typeface="Calibri" panose="020F0502020204030204" pitchFamily="34" charset="0"/>
              </a:rPr>
              <a:t>Realizēts LVAF projekts «Mājsaimniecībās izmantoto apkures iekārtu apzināšana un risinājumu izstrāde informācijas uzkrāšanai» - Liepāja – 40 000 EUR, </a:t>
            </a:r>
            <a:r>
              <a:rPr lang="lv-LV" dirty="0" err="1">
                <a:latin typeface="Calibri" panose="020F0502020204030204" pitchFamily="34" charset="0"/>
                <a:cs typeface="Calibri" panose="020F0502020204030204" pitchFamily="34" charset="0"/>
              </a:rPr>
              <a:t>rēzekne</a:t>
            </a:r>
            <a:r>
              <a:rPr lang="lv-LV" dirty="0">
                <a:latin typeface="Calibri" panose="020F0502020204030204" pitchFamily="34" charset="0"/>
                <a:cs typeface="Calibri" panose="020F0502020204030204" pitchFamily="34" charset="0"/>
              </a:rPr>
              <a:t> – 40 000 EUR.</a:t>
            </a:r>
          </a:p>
          <a:p>
            <a:r>
              <a:rPr lang="lv-LV" dirty="0">
                <a:latin typeface="Calibri" panose="020F0502020204030204" pitchFamily="34" charset="0"/>
                <a:cs typeface="Calibri" panose="020F0502020204030204" pitchFamily="34" charset="0"/>
              </a:rPr>
              <a:t>Ikgadēja informācijas atjaunošana un uzturēšana – 4 800 – 12 000 EUR (bez PVN)</a:t>
            </a:r>
          </a:p>
          <a:p>
            <a:r>
              <a:rPr lang="lv-LV" dirty="0">
                <a:latin typeface="Calibri" panose="020F0502020204030204" pitchFamily="34" charset="0"/>
                <a:cs typeface="Calibri" panose="020F0502020204030204" pitchFamily="34" charset="0"/>
              </a:rPr>
              <a:t>Gaisa kvalitātes uzlabošanas rīcības plāns – liepāja – 80 000 EUR.</a:t>
            </a:r>
          </a:p>
        </p:txBody>
      </p:sp>
      <p:sp>
        <p:nvSpPr>
          <p:cNvPr id="4" name="Rectangle: Rounded Corners 3">
            <a:extLst>
              <a:ext uri="{FF2B5EF4-FFF2-40B4-BE49-F238E27FC236}">
                <a16:creationId xmlns:a16="http://schemas.microsoft.com/office/drawing/2014/main" id="{43F8B80D-1FD7-4519-B630-D951E2BA84E7}"/>
              </a:ext>
            </a:extLst>
          </p:cNvPr>
          <p:cNvSpPr/>
          <p:nvPr/>
        </p:nvSpPr>
        <p:spPr>
          <a:xfrm>
            <a:off x="1866901" y="403399"/>
            <a:ext cx="8677274" cy="914400"/>
          </a:xfrm>
          <a:prstGeom prst="roundRect">
            <a:avLst/>
          </a:prstGeom>
          <a:solidFill>
            <a:srgbClr val="C8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Gaisa aizsardzības likums</a:t>
            </a:r>
          </a:p>
        </p:txBody>
      </p:sp>
    </p:spTree>
    <p:extLst>
      <p:ext uri="{BB962C8B-B14F-4D97-AF65-F5344CB8AC3E}">
        <p14:creationId xmlns:p14="http://schemas.microsoft.com/office/powerpoint/2010/main" val="3501444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5AEEC6-AF7E-49A3-AC09-54271ABDA055}"/>
              </a:ext>
            </a:extLst>
          </p:cNvPr>
          <p:cNvSpPr>
            <a:spLocks noGrp="1"/>
          </p:cNvSpPr>
          <p:nvPr>
            <p:ph idx="1"/>
          </p:nvPr>
        </p:nvSpPr>
        <p:spPr/>
        <p:txBody>
          <a:bodyPr/>
          <a:lstStyle/>
          <a:p>
            <a:r>
              <a:rPr lang="lv-LV" sz="2400" dirty="0">
                <a:latin typeface="Calibri" panose="020F0502020204030204" pitchFamily="34" charset="0"/>
                <a:cs typeface="Calibri" panose="020F0502020204030204" pitchFamily="34" charset="0"/>
              </a:rPr>
              <a:t>ierosinām VARAM izstrādāt metodisko materiālu  mājsaimniecībās izmantoto apkures iekārtu apzināšanai un risinājumu izstrādei informācijas uzkrāšanai</a:t>
            </a:r>
          </a:p>
          <a:p>
            <a:r>
              <a:rPr lang="lv-LV" sz="2400" dirty="0">
                <a:latin typeface="Calibri" panose="020F0502020204030204" pitchFamily="34" charset="0"/>
                <a:cs typeface="Calibri" panose="020F0502020204030204" pitchFamily="34" charset="0"/>
              </a:rPr>
              <a:t>ir jābūt atbilstošam valsts regulējumam privātmāju apkures iekārtu radītā gaisa piesārņojuma samazināšanai.  Ja valsts  daudzu gadu garumā nav radusi risinājumu šai problēmai, tad pašvaldības nav un nevar būt vienīgās, kurām par to jāatbild.</a:t>
            </a:r>
          </a:p>
        </p:txBody>
      </p:sp>
      <p:sp>
        <p:nvSpPr>
          <p:cNvPr id="4" name="Rectangle: Rounded Corners 3">
            <a:extLst>
              <a:ext uri="{FF2B5EF4-FFF2-40B4-BE49-F238E27FC236}">
                <a16:creationId xmlns:a16="http://schemas.microsoft.com/office/drawing/2014/main" id="{7A269ADC-E0AD-4422-A4C0-1D3B227D8044}"/>
              </a:ext>
            </a:extLst>
          </p:cNvPr>
          <p:cNvSpPr/>
          <p:nvPr/>
        </p:nvSpPr>
        <p:spPr>
          <a:xfrm>
            <a:off x="1866901" y="403399"/>
            <a:ext cx="8677274" cy="914400"/>
          </a:xfrm>
          <a:prstGeom prst="roundRect">
            <a:avLst/>
          </a:prstGeom>
          <a:solidFill>
            <a:srgbClr val="C8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Gaisa aizsardzības likums</a:t>
            </a:r>
          </a:p>
        </p:txBody>
      </p:sp>
    </p:spTree>
    <p:extLst>
      <p:ext uri="{BB962C8B-B14F-4D97-AF65-F5344CB8AC3E}">
        <p14:creationId xmlns:p14="http://schemas.microsoft.com/office/powerpoint/2010/main" val="80652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C161B1-A647-4AA9-93C5-8C02FEA21E70}"/>
              </a:ext>
            </a:extLst>
          </p:cNvPr>
          <p:cNvSpPr>
            <a:spLocks noGrp="1"/>
          </p:cNvSpPr>
          <p:nvPr>
            <p:ph idx="1"/>
          </p:nvPr>
        </p:nvSpPr>
        <p:spPr>
          <a:xfrm>
            <a:off x="695325" y="1596671"/>
            <a:ext cx="10396883" cy="3311189"/>
          </a:xfrm>
        </p:spPr>
        <p:txBody>
          <a:bodyPr/>
          <a:lstStyle/>
          <a:p>
            <a:pPr marL="0" indent="0">
              <a:buNone/>
            </a:pPr>
            <a:r>
              <a:rPr lang="lv-LV" sz="2400" dirty="0">
                <a:latin typeface="Calibri" panose="020F0502020204030204" pitchFamily="34" charset="0"/>
                <a:cs typeface="Calibri" panose="020F0502020204030204" pitchFamily="34" charset="0"/>
              </a:rPr>
              <a:t>12.(2) Teritorijās, kur tiek pārsniegti gaisa kvalitātes normatīvi vai kur pastāv risks tos pārsniegt, pašvaldība</a:t>
            </a:r>
            <a:r>
              <a:rPr lang="lv-LV" sz="2400" b="1" dirty="0">
                <a:latin typeface="Calibri" panose="020F0502020204030204" pitchFamily="34" charset="0"/>
                <a:cs typeface="Calibri" panose="020F0502020204030204" pitchFamily="34" charset="0"/>
              </a:rPr>
              <a:t>, izstrādājot teritorijas attīstības plānošanas dokumentus, veic gaisa piesārņojuma izkliedes modelēšanu </a:t>
            </a:r>
          </a:p>
          <a:p>
            <a:pPr marL="0" indent="0">
              <a:buNone/>
            </a:pPr>
            <a:r>
              <a:rPr lang="lv-LV" sz="2400" b="1" dirty="0">
                <a:latin typeface="Calibri" panose="020F0502020204030204" pitchFamily="34" charset="0"/>
                <a:cs typeface="Calibri" panose="020F0502020204030204" pitchFamily="34" charset="0"/>
              </a:rPr>
              <a:t>LPS viedoklis</a:t>
            </a:r>
            <a:r>
              <a:rPr lang="lv-LV" sz="2400" dirty="0">
                <a:latin typeface="Calibri" panose="020F0502020204030204" pitchFamily="34" charset="0"/>
                <a:cs typeface="Calibri" panose="020F0502020204030204" pitchFamily="34" charset="0"/>
              </a:rPr>
              <a:t>: Atbilstoši Teritorijas attīstības plānošanas likumam vietējās pašvaldības teritorijas plānojumā nosaka funkcionālo zonējumu, publisko infrastruktūru, reglamentē teritorijas izmantošanas un apbūves noteikumus. Līdz ar to prasībai, ka teritoriju plānošanas procesā jāveic gaisa piesārņojuma izkliedes modelēšana, nav pamata, jo teritorijas plānojums nenosaka konkrētu piesārņojum avotu un ražošanas veidu.</a:t>
            </a:r>
          </a:p>
        </p:txBody>
      </p:sp>
      <p:sp>
        <p:nvSpPr>
          <p:cNvPr id="4" name="Rectangle: Rounded Corners 3">
            <a:extLst>
              <a:ext uri="{FF2B5EF4-FFF2-40B4-BE49-F238E27FC236}">
                <a16:creationId xmlns:a16="http://schemas.microsoft.com/office/drawing/2014/main" id="{FACFC01A-1A92-48E6-A9D6-B8776382E81A}"/>
              </a:ext>
            </a:extLst>
          </p:cNvPr>
          <p:cNvSpPr/>
          <p:nvPr/>
        </p:nvSpPr>
        <p:spPr>
          <a:xfrm>
            <a:off x="1866901" y="403399"/>
            <a:ext cx="8677274" cy="914400"/>
          </a:xfrm>
          <a:prstGeom prst="roundRect">
            <a:avLst/>
          </a:prstGeom>
          <a:solidFill>
            <a:srgbClr val="C8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Gaisa aizsardzības likums</a:t>
            </a:r>
          </a:p>
        </p:txBody>
      </p:sp>
    </p:spTree>
    <p:extLst>
      <p:ext uri="{BB962C8B-B14F-4D97-AF65-F5344CB8AC3E}">
        <p14:creationId xmlns:p14="http://schemas.microsoft.com/office/powerpoint/2010/main" val="3911169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483CA6-3CFD-4C1E-BF94-25EA6F5A24C6}"/>
              </a:ext>
            </a:extLst>
          </p:cNvPr>
          <p:cNvSpPr>
            <a:spLocks noGrp="1"/>
          </p:cNvSpPr>
          <p:nvPr>
            <p:ph idx="1"/>
          </p:nvPr>
        </p:nvSpPr>
        <p:spPr>
          <a:xfrm>
            <a:off x="676275" y="2634896"/>
            <a:ext cx="10396883" cy="3311189"/>
          </a:xfrm>
        </p:spPr>
        <p:txBody>
          <a:bodyPr/>
          <a:lstStyle/>
          <a:p>
            <a:pPr marL="0" indent="0">
              <a:buNone/>
            </a:pPr>
            <a:r>
              <a:rPr lang="lv-LV" sz="2400" b="1" i="0" dirty="0">
                <a:effectLst/>
                <a:latin typeface="Calibri" panose="020F0502020204030204" pitchFamily="34" charset="0"/>
                <a:cs typeface="Calibri" panose="020F0502020204030204" pitchFamily="34" charset="0"/>
              </a:rPr>
              <a:t>Mērķis</a:t>
            </a:r>
            <a:r>
              <a:rPr lang="lv-LV" sz="2400" b="0" i="0" dirty="0">
                <a:effectLst/>
                <a:latin typeface="Calibri" panose="020F0502020204030204" pitchFamily="34" charset="0"/>
                <a:cs typeface="Calibri" panose="020F0502020204030204" pitchFamily="34" charset="0"/>
              </a:rPr>
              <a:t> - Harmonizēt tiesisko regulējumu vides aizsardzības jomā, pārņemot daļu no līdz šim likumā “Par piesārņojumu” ietvertajām tiesību normām - vides kvalitātes normatīvu jautājumu, vides trokšņa pārvaldību, piesārņoto un potenciāli piesārņoto vietu pārvaldības jautājumu</a:t>
            </a:r>
            <a:endParaRPr lang="lv-LV" sz="2400" dirty="0">
              <a:latin typeface="Calibri" panose="020F0502020204030204" pitchFamily="34" charset="0"/>
              <a:cs typeface="Calibri" panose="020F0502020204030204" pitchFamily="34" charset="0"/>
            </a:endParaRPr>
          </a:p>
        </p:txBody>
      </p:sp>
      <p:sp>
        <p:nvSpPr>
          <p:cNvPr id="4" name="Rectangle: Rounded Corners 3">
            <a:extLst>
              <a:ext uri="{FF2B5EF4-FFF2-40B4-BE49-F238E27FC236}">
                <a16:creationId xmlns:a16="http://schemas.microsoft.com/office/drawing/2014/main" id="{AFCC5BF3-C80C-4CA0-A32D-ABB7BD201318}"/>
              </a:ext>
            </a:extLst>
          </p:cNvPr>
          <p:cNvSpPr/>
          <p:nvPr/>
        </p:nvSpPr>
        <p:spPr>
          <a:xfrm>
            <a:off x="1790700" y="873816"/>
            <a:ext cx="8610600" cy="914400"/>
          </a:xfrm>
          <a:prstGeom prst="roundRect">
            <a:avLst/>
          </a:prstGeom>
          <a:solidFill>
            <a:srgbClr val="D6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Grozījumi «Vides aizsardzības likumā»</a:t>
            </a:r>
          </a:p>
        </p:txBody>
      </p:sp>
    </p:spTree>
    <p:extLst>
      <p:ext uri="{BB962C8B-B14F-4D97-AF65-F5344CB8AC3E}">
        <p14:creationId xmlns:p14="http://schemas.microsoft.com/office/powerpoint/2010/main" val="3814160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CAE79D-1FCF-4A7A-9C18-16210C1F0F73}"/>
              </a:ext>
            </a:extLst>
          </p:cNvPr>
          <p:cNvSpPr>
            <a:spLocks noGrp="1"/>
          </p:cNvSpPr>
          <p:nvPr>
            <p:ph idx="1"/>
          </p:nvPr>
        </p:nvSpPr>
        <p:spPr/>
        <p:txBody>
          <a:bodyPr/>
          <a:lstStyle/>
          <a:p>
            <a:r>
              <a:rPr lang="lv-LV" sz="2400" b="0" i="0" dirty="0">
                <a:effectLst/>
                <a:latin typeface="Calibri" panose="020F0502020204030204" pitchFamily="34" charset="0"/>
                <a:cs typeface="Calibri" panose="020F0502020204030204" pitchFamily="34" charset="0"/>
              </a:rPr>
              <a:t>p</a:t>
            </a:r>
            <a:r>
              <a:rPr lang="es-ES" sz="2400" b="0" i="0" dirty="0" err="1">
                <a:effectLst/>
                <a:latin typeface="Calibri" panose="020F0502020204030204" pitchFamily="34" charset="0"/>
                <a:cs typeface="Calibri" panose="020F0502020204030204" pitchFamily="34" charset="0"/>
              </a:rPr>
              <a:t>iesārņoto</a:t>
            </a:r>
            <a:r>
              <a:rPr lang="es-ES" sz="2400" b="0" i="0" dirty="0">
                <a:effectLst/>
                <a:latin typeface="Calibri" panose="020F0502020204030204" pitchFamily="34" charset="0"/>
                <a:cs typeface="Calibri" panose="020F0502020204030204" pitchFamily="34" charset="0"/>
              </a:rPr>
              <a:t> </a:t>
            </a:r>
            <a:r>
              <a:rPr lang="es-ES" sz="2400" b="0" i="0" dirty="0" err="1">
                <a:effectLst/>
                <a:latin typeface="Calibri" panose="020F0502020204030204" pitchFamily="34" charset="0"/>
                <a:cs typeface="Calibri" panose="020F0502020204030204" pitchFamily="34" charset="0"/>
              </a:rPr>
              <a:t>vietu</a:t>
            </a:r>
            <a:r>
              <a:rPr lang="es-ES" sz="2400" b="0" i="0" dirty="0">
                <a:effectLst/>
                <a:latin typeface="Calibri" panose="020F0502020204030204" pitchFamily="34" charset="0"/>
                <a:cs typeface="Calibri" panose="020F0502020204030204" pitchFamily="34" charset="0"/>
              </a:rPr>
              <a:t> </a:t>
            </a:r>
            <a:r>
              <a:rPr lang="es-ES" sz="2400" b="0" i="0" dirty="0" err="1">
                <a:effectLst/>
                <a:latin typeface="Calibri" panose="020F0502020204030204" pitchFamily="34" charset="0"/>
                <a:cs typeface="Calibri" panose="020F0502020204030204" pitchFamily="34" charset="0"/>
              </a:rPr>
              <a:t>sistēmu</a:t>
            </a:r>
            <a:r>
              <a:rPr lang="es-ES" sz="2400" b="0" i="0" dirty="0">
                <a:effectLst/>
                <a:latin typeface="Calibri" panose="020F0502020204030204" pitchFamily="34" charset="0"/>
                <a:cs typeface="Calibri" panose="020F0502020204030204" pitchFamily="34" charset="0"/>
              </a:rPr>
              <a:t> </a:t>
            </a:r>
            <a:r>
              <a:rPr lang="es-ES" sz="2400" b="0" i="0" dirty="0" err="1">
                <a:effectLst/>
                <a:latin typeface="Calibri" panose="020F0502020204030204" pitchFamily="34" charset="0"/>
                <a:cs typeface="Calibri" panose="020F0502020204030204" pitchFamily="34" charset="0"/>
              </a:rPr>
              <a:t>izveido</a:t>
            </a:r>
            <a:r>
              <a:rPr lang="es-ES" sz="2400" b="0" i="0" dirty="0">
                <a:effectLst/>
                <a:latin typeface="Calibri" panose="020F0502020204030204" pitchFamily="34" charset="0"/>
                <a:cs typeface="Calibri" panose="020F0502020204030204" pitchFamily="34" charset="0"/>
              </a:rPr>
              <a:t> un </a:t>
            </a:r>
            <a:r>
              <a:rPr lang="es-ES" sz="2400" b="0" i="0" dirty="0" err="1">
                <a:effectLst/>
                <a:latin typeface="Calibri" panose="020F0502020204030204" pitchFamily="34" charset="0"/>
                <a:cs typeface="Calibri" panose="020F0502020204030204" pitchFamily="34" charset="0"/>
              </a:rPr>
              <a:t>uztur</a:t>
            </a:r>
            <a:r>
              <a:rPr lang="es-ES" sz="2400" b="0" i="0" dirty="0">
                <a:effectLst/>
                <a:latin typeface="Calibri" panose="020F0502020204030204" pitchFamily="34" charset="0"/>
                <a:cs typeface="Calibri" panose="020F0502020204030204" pitchFamily="34" charset="0"/>
              </a:rPr>
              <a:t> </a:t>
            </a:r>
            <a:r>
              <a:rPr lang="es-ES" sz="2400" b="0" i="0" dirty="0" err="1">
                <a:effectLst/>
                <a:latin typeface="Calibri" panose="020F0502020204030204" pitchFamily="34" charset="0"/>
                <a:cs typeface="Calibri" panose="020F0502020204030204" pitchFamily="34" charset="0"/>
              </a:rPr>
              <a:t>Valsts</a:t>
            </a:r>
            <a:r>
              <a:rPr lang="es-ES" sz="2400" b="0" i="0" dirty="0">
                <a:effectLst/>
                <a:latin typeface="Calibri" panose="020F0502020204030204" pitchFamily="34" charset="0"/>
                <a:cs typeface="Calibri" panose="020F0502020204030204" pitchFamily="34" charset="0"/>
              </a:rPr>
              <a:t> vides </a:t>
            </a:r>
            <a:r>
              <a:rPr lang="es-ES" sz="2400" b="0" i="0" dirty="0" err="1">
                <a:effectLst/>
                <a:latin typeface="Calibri" panose="020F0502020204030204" pitchFamily="34" charset="0"/>
                <a:cs typeface="Calibri" panose="020F0502020204030204" pitchFamily="34" charset="0"/>
              </a:rPr>
              <a:t>dienests</a:t>
            </a:r>
            <a:endParaRPr lang="lv-LV" sz="2400" b="0" i="0" dirty="0">
              <a:effectLst/>
              <a:latin typeface="Calibri" panose="020F0502020204030204" pitchFamily="34" charset="0"/>
              <a:cs typeface="Calibri" panose="020F0502020204030204" pitchFamily="34" charset="0"/>
            </a:endParaRPr>
          </a:p>
          <a:p>
            <a:r>
              <a:rPr lang="lv-LV" sz="2400" dirty="0">
                <a:latin typeface="Calibri" panose="020F0502020204030204" pitchFamily="34" charset="0"/>
                <a:cs typeface="Calibri" panose="020F0502020204030204" pitchFamily="34" charset="0"/>
              </a:rPr>
              <a:t>Informāciju ievada pašvaldība par savā administratīvajā teritorijā esošām piesārņotām un potenciāli piesārņotām vietām</a:t>
            </a:r>
          </a:p>
          <a:p>
            <a:pPr marL="0" indent="0">
              <a:buNone/>
            </a:pPr>
            <a:r>
              <a:rPr lang="lv-LV" sz="2400" b="1" dirty="0" err="1">
                <a:latin typeface="Calibri" panose="020F0502020204030204" pitchFamily="34" charset="0"/>
                <a:cs typeface="Calibri" panose="020F0502020204030204" pitchFamily="34" charset="0"/>
              </a:rPr>
              <a:t>Lps</a:t>
            </a:r>
            <a:r>
              <a:rPr lang="lv-LV" sz="2400" b="1" dirty="0">
                <a:latin typeface="Calibri" panose="020F0502020204030204" pitchFamily="34" charset="0"/>
                <a:cs typeface="Calibri" panose="020F0502020204030204" pitchFamily="34" charset="0"/>
              </a:rPr>
              <a:t> viedoklis</a:t>
            </a:r>
            <a:r>
              <a:rPr lang="lv-LV" sz="2400" dirty="0">
                <a:latin typeface="Calibri" panose="020F0502020204030204" pitchFamily="34" charset="0"/>
                <a:cs typeface="Calibri" panose="020F0502020204030204" pitchFamily="34" charset="0"/>
              </a:rPr>
              <a:t>:</a:t>
            </a:r>
          </a:p>
          <a:p>
            <a:r>
              <a:rPr lang="lv-LV" sz="2400" dirty="0">
                <a:latin typeface="Calibri" panose="020F0502020204030204" pitchFamily="34" charset="0"/>
                <a:cs typeface="Calibri" panose="020F0502020204030204" pitchFamily="34" charset="0"/>
              </a:rPr>
              <a:t>Ja sistēmu izveido un uztur Valsts vides dienests, tad tā atbildībā jābūt informācijas ievadīšanai</a:t>
            </a:r>
          </a:p>
          <a:p>
            <a:endParaRPr lang="lv-LV" sz="2400" dirty="0">
              <a:latin typeface="Calibri" panose="020F0502020204030204" pitchFamily="34" charset="0"/>
              <a:cs typeface="Calibri" panose="020F0502020204030204" pitchFamily="34" charset="0"/>
            </a:endParaRPr>
          </a:p>
        </p:txBody>
      </p:sp>
      <p:sp>
        <p:nvSpPr>
          <p:cNvPr id="4" name="Rectangle: Rounded Corners 3">
            <a:extLst>
              <a:ext uri="{FF2B5EF4-FFF2-40B4-BE49-F238E27FC236}">
                <a16:creationId xmlns:a16="http://schemas.microsoft.com/office/drawing/2014/main" id="{C6FC9841-C676-4B4F-B457-68A1993C67CD}"/>
              </a:ext>
            </a:extLst>
          </p:cNvPr>
          <p:cNvSpPr/>
          <p:nvPr/>
        </p:nvSpPr>
        <p:spPr>
          <a:xfrm>
            <a:off x="1790700" y="457201"/>
            <a:ext cx="8610600" cy="914400"/>
          </a:xfrm>
          <a:prstGeom prst="roundRect">
            <a:avLst/>
          </a:prstGeom>
          <a:solidFill>
            <a:srgbClr val="D6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Grozījumi «Vides aizsardzības likumā»</a:t>
            </a:r>
          </a:p>
        </p:txBody>
      </p:sp>
    </p:spTree>
    <p:extLst>
      <p:ext uri="{BB962C8B-B14F-4D97-AF65-F5344CB8AC3E}">
        <p14:creationId xmlns:p14="http://schemas.microsoft.com/office/powerpoint/2010/main" val="2672690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3F2716-1540-48E1-B296-625AAED919C6}"/>
              </a:ext>
            </a:extLst>
          </p:cNvPr>
          <p:cNvSpPr>
            <a:spLocks noGrp="1"/>
          </p:cNvSpPr>
          <p:nvPr>
            <p:ph idx="1"/>
          </p:nvPr>
        </p:nvSpPr>
        <p:spPr>
          <a:xfrm>
            <a:off x="752475" y="1558571"/>
            <a:ext cx="10396883" cy="3311189"/>
          </a:xfrm>
        </p:spPr>
        <p:txBody>
          <a:bodyPr/>
          <a:lstStyle/>
          <a:p>
            <a:endParaRPr lang="lv-LV" sz="2400" dirty="0">
              <a:latin typeface="Calibri" panose="020F0502020204030204" pitchFamily="34" charset="0"/>
              <a:cs typeface="Calibri" panose="020F0502020204030204" pitchFamily="34" charset="0"/>
            </a:endParaRPr>
          </a:p>
          <a:p>
            <a:r>
              <a:rPr lang="lv-LV" sz="2400" b="0" i="0" dirty="0">
                <a:effectLst/>
                <a:latin typeface="Calibri" panose="020F0502020204030204" pitchFamily="34" charset="0"/>
                <a:cs typeface="Calibri" panose="020F0502020204030204" pitchFamily="34" charset="0"/>
              </a:rPr>
              <a:t>pašvaldība, pamatojoties uz datubāzē esošo informāciju, teritorijas plānojumā vai </a:t>
            </a:r>
            <a:r>
              <a:rPr lang="lv-LV" sz="2400" b="0" i="0" dirty="0" err="1">
                <a:effectLst/>
                <a:latin typeface="Calibri" panose="020F0502020204030204" pitchFamily="34" charset="0"/>
                <a:cs typeface="Calibri" panose="020F0502020204030204" pitchFamily="34" charset="0"/>
              </a:rPr>
              <a:t>lokālplānojumā</a:t>
            </a:r>
            <a:r>
              <a:rPr lang="lv-LV" sz="2400" b="0" i="0" dirty="0">
                <a:effectLst/>
                <a:latin typeface="Calibri" panose="020F0502020204030204" pitchFamily="34" charset="0"/>
                <a:cs typeface="Calibri" panose="020F0502020204030204" pitchFamily="34" charset="0"/>
              </a:rPr>
              <a:t> piesārņotās vai potenciāli piesārņotās teritorijas nosaka kā teritorijas ar īpašiem noteikumiem un nosaka ierobežojumus šo teritoriju izmantošanai</a:t>
            </a:r>
            <a:endParaRPr lang="lv-LV" sz="2400" dirty="0">
              <a:latin typeface="Calibri" panose="020F0502020204030204" pitchFamily="34" charset="0"/>
              <a:cs typeface="Calibri" panose="020F0502020204030204" pitchFamily="34" charset="0"/>
            </a:endParaRPr>
          </a:p>
          <a:p>
            <a:pPr marL="0" indent="0">
              <a:buNone/>
            </a:pPr>
            <a:r>
              <a:rPr lang="lv-LV" sz="2400" b="1" dirty="0">
                <a:latin typeface="Calibri" panose="020F0502020204030204" pitchFamily="34" charset="0"/>
                <a:cs typeface="Calibri" panose="020F0502020204030204" pitchFamily="34" charset="0"/>
              </a:rPr>
              <a:t>LPS viedoklis</a:t>
            </a:r>
            <a:r>
              <a:rPr lang="lv-LV" sz="2400" dirty="0">
                <a:latin typeface="Calibri" panose="020F0502020204030204" pitchFamily="34" charset="0"/>
                <a:cs typeface="Calibri" panose="020F0502020204030204" pitchFamily="34" charset="0"/>
              </a:rPr>
              <a:t>:</a:t>
            </a:r>
          </a:p>
          <a:p>
            <a:r>
              <a:rPr lang="lv-LV" sz="2400" dirty="0">
                <a:latin typeface="Calibri" panose="020F0502020204030204" pitchFamily="34" charset="0"/>
                <a:cs typeface="Calibri" panose="020F0502020204030204" pitchFamily="34" charset="0"/>
              </a:rPr>
              <a:t>Ierosinām šo situāciju risināt līdzīgi, kā ar īpaši aizsargājamām dabas teritorijām, paredzot apbūves noteikumos nosacījumus, kas attiecas uz šādām teritorijām, bet teritoriāli tās identificējot pēc datubāzes (uz datubāzes pamata izveidota datu slāņa TAPIS sistēmā).</a:t>
            </a:r>
          </a:p>
          <a:p>
            <a:endParaRPr lang="lv-LV" sz="2400" dirty="0">
              <a:latin typeface="Calibri" panose="020F0502020204030204" pitchFamily="34" charset="0"/>
              <a:cs typeface="Calibri" panose="020F0502020204030204" pitchFamily="34" charset="0"/>
            </a:endParaRPr>
          </a:p>
        </p:txBody>
      </p:sp>
      <p:sp>
        <p:nvSpPr>
          <p:cNvPr id="4" name="Rectangle: Rounded Corners 3">
            <a:extLst>
              <a:ext uri="{FF2B5EF4-FFF2-40B4-BE49-F238E27FC236}">
                <a16:creationId xmlns:a16="http://schemas.microsoft.com/office/drawing/2014/main" id="{E1871E33-6FA1-4739-8795-2CD9879F1A00}"/>
              </a:ext>
            </a:extLst>
          </p:cNvPr>
          <p:cNvSpPr/>
          <p:nvPr/>
        </p:nvSpPr>
        <p:spPr>
          <a:xfrm>
            <a:off x="1790700" y="457201"/>
            <a:ext cx="8610600" cy="914400"/>
          </a:xfrm>
          <a:prstGeom prst="roundRect">
            <a:avLst/>
          </a:prstGeom>
          <a:solidFill>
            <a:srgbClr val="D6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Grozījumi «Vides aizsardzības likumā»</a:t>
            </a:r>
          </a:p>
        </p:txBody>
      </p:sp>
    </p:spTree>
    <p:extLst>
      <p:ext uri="{BB962C8B-B14F-4D97-AF65-F5344CB8AC3E}">
        <p14:creationId xmlns:p14="http://schemas.microsoft.com/office/powerpoint/2010/main" val="2921006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752A-4BC6-4D1D-90FD-54B416A313AE}"/>
              </a:ext>
            </a:extLst>
          </p:cNvPr>
          <p:cNvSpPr>
            <a:spLocks noGrp="1"/>
          </p:cNvSpPr>
          <p:nvPr>
            <p:ph type="title"/>
          </p:nvPr>
        </p:nvSpPr>
        <p:spPr>
          <a:xfrm>
            <a:off x="4976028" y="864728"/>
            <a:ext cx="3922645" cy="5128544"/>
          </a:xfrm>
        </p:spPr>
        <p:txBody>
          <a:bodyPr vert="horz" lIns="91440" tIns="45720" rIns="91440" bIns="45720" rtlCol="0" anchor="ctr">
            <a:normAutofit/>
          </a:bodyPr>
          <a:lstStyle/>
          <a:p>
            <a:r>
              <a:rPr lang="lv-LV" sz="6600" dirty="0">
                <a:latin typeface="Calibri Light" panose="020F0302020204030204" pitchFamily="34" charset="0"/>
                <a:cs typeface="Calibri Light" panose="020F0302020204030204" pitchFamily="34" charset="0"/>
              </a:rPr>
              <a:t>Paldies!</a:t>
            </a:r>
            <a:endParaRPr lang="en-US" sz="6600" dirty="0">
              <a:latin typeface="Calibri Light" panose="020F0302020204030204" pitchFamily="34" charset="0"/>
              <a:cs typeface="Calibri Light" panose="020F0302020204030204" pitchFamily="34" charset="0"/>
            </a:endParaRPr>
          </a:p>
        </p:txBody>
      </p:sp>
      <p:sp>
        <p:nvSpPr>
          <p:cNvPr id="21" name="Title 1">
            <a:extLst>
              <a:ext uri="{FF2B5EF4-FFF2-40B4-BE49-F238E27FC236}">
                <a16:creationId xmlns:a16="http://schemas.microsoft.com/office/drawing/2014/main" id="{098170B1-A19B-462F-8F49-944D4FB0066C}"/>
              </a:ext>
            </a:extLst>
          </p:cNvPr>
          <p:cNvSpPr txBox="1">
            <a:spLocks noChangeArrowheads="1"/>
          </p:cNvSpPr>
          <p:nvPr/>
        </p:nvSpPr>
        <p:spPr>
          <a:xfrm>
            <a:off x="524065" y="2575743"/>
            <a:ext cx="3037786" cy="2001625"/>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4400" kern="1200">
                <a:solidFill>
                  <a:schemeClr val="accent3">
                    <a:lumMod val="50000"/>
                  </a:schemeClr>
                </a:solidFill>
                <a:latin typeface="+mj-lt"/>
                <a:ea typeface="+mj-ea"/>
                <a:cs typeface="+mj-cs"/>
              </a:defRPr>
            </a:lvl1pPr>
          </a:lstStyle>
          <a:p>
            <a:r>
              <a:rPr lang="lv-LV" sz="2400" u="sng" dirty="0">
                <a:solidFill>
                  <a:schemeClr val="tx1">
                    <a:lumMod val="85000"/>
                    <a:lumOff val="15000"/>
                  </a:schemeClr>
                </a:solidFill>
                <a:latin typeface="Calibri Light" panose="020F0302020204030204" pitchFamily="34" charset="0"/>
                <a:cs typeface="Calibri Light" panose="020F0302020204030204" pitchFamily="34" charset="0"/>
                <a:hlinkClick r:id="rId2">
                  <a:extLst>
                    <a:ext uri="{A12FA001-AC4F-418D-AE19-62706E023703}">
                      <ahyp:hlinkClr xmlns:ahyp="http://schemas.microsoft.com/office/drawing/2018/hyperlinkcolor" val="tx"/>
                    </a:ext>
                  </a:extLst>
                </a:hlinkClick>
              </a:rPr>
              <a:t>www.lps.lv</a:t>
            </a:r>
            <a:r>
              <a:rPr lang="lv-LV" sz="2400" u="sng" dirty="0">
                <a:solidFill>
                  <a:schemeClr val="tx1">
                    <a:lumMod val="85000"/>
                    <a:lumOff val="15000"/>
                  </a:schemeClr>
                </a:solidFill>
                <a:latin typeface="Calibri Light" panose="020F0302020204030204" pitchFamily="34" charset="0"/>
                <a:cs typeface="Calibri Light" panose="020F0302020204030204" pitchFamily="34" charset="0"/>
              </a:rPr>
              <a:t> </a:t>
            </a:r>
          </a:p>
          <a:p>
            <a:pPr algn="ctr"/>
            <a:endParaRPr lang="lv-LV" sz="2400" u="sng" dirty="0">
              <a:solidFill>
                <a:schemeClr val="tx1">
                  <a:lumMod val="85000"/>
                  <a:lumOff val="15000"/>
                </a:schemeClr>
              </a:solidFill>
              <a:latin typeface="Calibri Light" panose="020F0302020204030204" pitchFamily="34" charset="0"/>
              <a:cs typeface="Calibri Light" panose="020F0302020204030204" pitchFamily="34" charset="0"/>
            </a:endParaRPr>
          </a:p>
          <a:p>
            <a:r>
              <a:rPr lang="lv-LV" sz="2400" dirty="0">
                <a:solidFill>
                  <a:schemeClr val="tx1">
                    <a:lumMod val="85000"/>
                    <a:lumOff val="15000"/>
                  </a:schemeClr>
                </a:solidFill>
                <a:latin typeface="Calibri Light" panose="020F0302020204030204" pitchFamily="34" charset="0"/>
                <a:cs typeface="Calibri Light" panose="020F0302020204030204" pitchFamily="34" charset="0"/>
              </a:rPr>
              <a:t>@</a:t>
            </a:r>
            <a:r>
              <a:rPr lang="lv-LV" sz="2400" dirty="0" err="1">
                <a:solidFill>
                  <a:schemeClr val="tx1">
                    <a:lumMod val="85000"/>
                    <a:lumOff val="15000"/>
                  </a:schemeClr>
                </a:solidFill>
                <a:latin typeface="Calibri Light" panose="020F0302020204030204" pitchFamily="34" charset="0"/>
                <a:cs typeface="Calibri Light" panose="020F0302020204030204" pitchFamily="34" charset="0"/>
              </a:rPr>
              <a:t>lps_lv</a:t>
            </a:r>
            <a:endParaRPr lang="lv-LV" sz="2400" dirty="0">
              <a:solidFill>
                <a:schemeClr val="tx1">
                  <a:lumMod val="85000"/>
                  <a:lumOff val="15000"/>
                </a:schemeClr>
              </a:solidFill>
              <a:latin typeface="Calibri Light" panose="020F0302020204030204" pitchFamily="34" charset="0"/>
              <a:cs typeface="Calibri Light" panose="020F0302020204030204" pitchFamily="34" charset="0"/>
            </a:endParaRPr>
          </a:p>
          <a:p>
            <a:pPr algn="ctr"/>
            <a:endParaRPr lang="lv-LV" sz="2400" i="1" dirty="0">
              <a:solidFill>
                <a:schemeClr val="tx1">
                  <a:lumMod val="85000"/>
                  <a:lumOff val="15000"/>
                </a:schemeClr>
              </a:solidFill>
              <a:latin typeface="Calibri Light" panose="020F0302020204030204" pitchFamily="34" charset="0"/>
              <a:cs typeface="Calibri Light" panose="020F0302020204030204" pitchFamily="34" charset="0"/>
            </a:endParaRPr>
          </a:p>
          <a:p>
            <a:r>
              <a:rPr lang="lv-LV" sz="2400" dirty="0">
                <a:solidFill>
                  <a:schemeClr val="tx1">
                    <a:lumMod val="85000"/>
                    <a:lumOff val="15000"/>
                  </a:schemeClr>
                </a:solidFill>
                <a:latin typeface="Calibri Light" panose="020F0302020204030204" pitchFamily="34" charset="0"/>
                <a:cs typeface="Calibri Light" panose="020F0302020204030204" pitchFamily="34" charset="0"/>
              </a:rPr>
              <a:t>@</a:t>
            </a:r>
            <a:r>
              <a:rPr lang="lv-LV" sz="2400" dirty="0" err="1">
                <a:solidFill>
                  <a:schemeClr val="tx1">
                    <a:lumMod val="85000"/>
                    <a:lumOff val="15000"/>
                  </a:schemeClr>
                </a:solidFill>
                <a:latin typeface="Calibri Light" panose="020F0302020204030204" pitchFamily="34" charset="0"/>
                <a:cs typeface="Calibri Light" panose="020F0302020204030204" pitchFamily="34" charset="0"/>
              </a:rPr>
              <a:t>PasvaldibuSavieniba</a:t>
            </a:r>
            <a:endParaRPr lang="lv-LV" sz="2400" dirty="0">
              <a:solidFill>
                <a:schemeClr val="tx1">
                  <a:lumMod val="85000"/>
                  <a:lumOff val="15000"/>
                </a:schemeClr>
              </a:solidFill>
              <a:latin typeface="Calibri Light" panose="020F0302020204030204" pitchFamily="34" charset="0"/>
              <a:cs typeface="Calibri Light" panose="020F0302020204030204" pitchFamily="34" charset="0"/>
            </a:endParaRPr>
          </a:p>
        </p:txBody>
      </p:sp>
      <p:pic>
        <p:nvPicPr>
          <p:cNvPr id="25" name="Picture 4" descr="Attēlu rezultāti vaicājumam “twitter”">
            <a:extLst>
              <a:ext uri="{FF2B5EF4-FFF2-40B4-BE49-F238E27FC236}">
                <a16:creationId xmlns:a16="http://schemas.microsoft.com/office/drawing/2014/main" id="{9E4D5BA5-1780-49FE-9877-C877A7C2913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6447" y="3301887"/>
            <a:ext cx="718939" cy="61828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 Buy Facebook Followers - Real &amp; 100% Safe ++ Click here!">
            <a:extLst>
              <a:ext uri="{FF2B5EF4-FFF2-40B4-BE49-F238E27FC236}">
                <a16:creationId xmlns:a16="http://schemas.microsoft.com/office/drawing/2014/main" id="{D0E87697-F61C-4F2C-8CD9-31F858562B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9513" y="3920175"/>
            <a:ext cx="992806" cy="99280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E5C28A05-FE92-7F49-AC11-74D4726A89E6}"/>
              </a:ext>
            </a:extLst>
          </p:cNvPr>
          <p:cNvPicPr>
            <a:picLocks noChangeAspect="1"/>
          </p:cNvPicPr>
          <p:nvPr/>
        </p:nvPicPr>
        <p:blipFill rotWithShape="1">
          <a:blip r:embed="rId5">
            <a:extLst>
              <a:ext uri="{28A0092B-C50C-407E-A947-70E740481C1C}">
                <a14:useLocalDpi xmlns:a14="http://schemas.microsoft.com/office/drawing/2010/main" val="0"/>
              </a:ext>
            </a:extLst>
          </a:blip>
          <a:srcRect l="46500" t="44753" r="46731" b="44752"/>
          <a:stretch/>
        </p:blipFill>
        <p:spPr>
          <a:xfrm>
            <a:off x="3778489" y="2437856"/>
            <a:ext cx="614855" cy="719729"/>
          </a:xfrm>
          <a:prstGeom prst="rect">
            <a:avLst/>
          </a:prstGeom>
        </p:spPr>
      </p:pic>
    </p:spTree>
    <p:extLst>
      <p:ext uri="{BB962C8B-B14F-4D97-AF65-F5344CB8AC3E}">
        <p14:creationId xmlns:p14="http://schemas.microsoft.com/office/powerpoint/2010/main" val="159577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D72CA2E-C37C-4960-B763-7890A96DB9EB}"/>
              </a:ext>
            </a:extLst>
          </p:cNvPr>
          <p:cNvSpPr/>
          <p:nvPr/>
        </p:nvSpPr>
        <p:spPr>
          <a:xfrm>
            <a:off x="2043113" y="366712"/>
            <a:ext cx="8677274" cy="9144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Likums «Par piesārņojumu» </a:t>
            </a:r>
          </a:p>
        </p:txBody>
      </p:sp>
      <p:sp>
        <p:nvSpPr>
          <p:cNvPr id="7" name="Rectangle: Rounded Corners 6">
            <a:extLst>
              <a:ext uri="{FF2B5EF4-FFF2-40B4-BE49-F238E27FC236}">
                <a16:creationId xmlns:a16="http://schemas.microsoft.com/office/drawing/2014/main" id="{9A5D8644-01FA-40DB-AC6E-DAB69ED55AD2}"/>
              </a:ext>
            </a:extLst>
          </p:cNvPr>
          <p:cNvSpPr/>
          <p:nvPr/>
        </p:nvSpPr>
        <p:spPr>
          <a:xfrm>
            <a:off x="2190750" y="5543551"/>
            <a:ext cx="8610600" cy="914400"/>
          </a:xfrm>
          <a:prstGeom prst="roundRect">
            <a:avLst/>
          </a:prstGeom>
          <a:solidFill>
            <a:srgbClr val="D6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Grozījumi «Vides aizsardzības likumā»</a:t>
            </a:r>
          </a:p>
        </p:txBody>
      </p:sp>
      <p:sp>
        <p:nvSpPr>
          <p:cNvPr id="8" name="Rectangle: Rounded Corners 7">
            <a:extLst>
              <a:ext uri="{FF2B5EF4-FFF2-40B4-BE49-F238E27FC236}">
                <a16:creationId xmlns:a16="http://schemas.microsoft.com/office/drawing/2014/main" id="{B15BCEE9-C6C0-45D4-922A-395713D33115}"/>
              </a:ext>
            </a:extLst>
          </p:cNvPr>
          <p:cNvSpPr/>
          <p:nvPr/>
        </p:nvSpPr>
        <p:spPr>
          <a:xfrm>
            <a:off x="2124076" y="4308649"/>
            <a:ext cx="8677274" cy="914400"/>
          </a:xfrm>
          <a:prstGeom prst="roundRect">
            <a:avLst/>
          </a:prstGeom>
          <a:solidFill>
            <a:srgbClr val="C8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Gaisa aizsardzības likums</a:t>
            </a:r>
          </a:p>
        </p:txBody>
      </p:sp>
      <p:sp>
        <p:nvSpPr>
          <p:cNvPr id="9" name="Rectangle: Rounded Corners 8">
            <a:extLst>
              <a:ext uri="{FF2B5EF4-FFF2-40B4-BE49-F238E27FC236}">
                <a16:creationId xmlns:a16="http://schemas.microsoft.com/office/drawing/2014/main" id="{6F99A197-B5F1-4D01-B8B4-66EBC53141E8}"/>
              </a:ext>
            </a:extLst>
          </p:cNvPr>
          <p:cNvSpPr/>
          <p:nvPr/>
        </p:nvSpPr>
        <p:spPr>
          <a:xfrm>
            <a:off x="2043113" y="3047925"/>
            <a:ext cx="8677274" cy="914400"/>
          </a:xfrm>
          <a:prstGeom prst="roundRect">
            <a:avLst/>
          </a:prstGeom>
          <a:solidFill>
            <a:srgbClr val="B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Piesārņojuma novēršanas likums</a:t>
            </a:r>
          </a:p>
        </p:txBody>
      </p:sp>
      <p:sp>
        <p:nvSpPr>
          <p:cNvPr id="10" name="Rectangle: Rounded Corners 9">
            <a:extLst>
              <a:ext uri="{FF2B5EF4-FFF2-40B4-BE49-F238E27FC236}">
                <a16:creationId xmlns:a16="http://schemas.microsoft.com/office/drawing/2014/main" id="{78E9EF14-78AD-47B4-BF86-13C2E573CDAC}"/>
              </a:ext>
            </a:extLst>
          </p:cNvPr>
          <p:cNvSpPr/>
          <p:nvPr/>
        </p:nvSpPr>
        <p:spPr>
          <a:xfrm>
            <a:off x="2043113" y="1787201"/>
            <a:ext cx="8677274" cy="914400"/>
          </a:xfrm>
          <a:prstGeom prst="roundRect">
            <a:avLst/>
          </a:prstGeom>
          <a:solidFill>
            <a:srgbClr val="9A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Klimata likums</a:t>
            </a:r>
          </a:p>
        </p:txBody>
      </p:sp>
      <p:cxnSp>
        <p:nvCxnSpPr>
          <p:cNvPr id="12" name="Connector: Elbow 11">
            <a:extLst>
              <a:ext uri="{FF2B5EF4-FFF2-40B4-BE49-F238E27FC236}">
                <a16:creationId xmlns:a16="http://schemas.microsoft.com/office/drawing/2014/main" id="{E1B69197-6641-4DDC-8AC4-F6E0902B84F8}"/>
              </a:ext>
            </a:extLst>
          </p:cNvPr>
          <p:cNvCxnSpPr>
            <a:stCxn id="4" idx="1"/>
            <a:endCxn id="7" idx="1"/>
          </p:cNvCxnSpPr>
          <p:nvPr/>
        </p:nvCxnSpPr>
        <p:spPr>
          <a:xfrm rot="10800000" flipH="1" flipV="1">
            <a:off x="2043112" y="823911"/>
            <a:ext cx="147637" cy="5176839"/>
          </a:xfrm>
          <a:prstGeom prst="bentConnector3">
            <a:avLst>
              <a:gd name="adj1" fmla="val -600002"/>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5BF7DCE-92C6-42DA-9A60-081A7B8B6FE6}"/>
              </a:ext>
            </a:extLst>
          </p:cNvPr>
          <p:cNvCxnSpPr>
            <a:cxnSpLocks/>
            <a:endCxn id="10" idx="1"/>
          </p:cNvCxnSpPr>
          <p:nvPr/>
        </p:nvCxnSpPr>
        <p:spPr>
          <a:xfrm>
            <a:off x="1162050" y="2244401"/>
            <a:ext cx="881063" cy="0"/>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3F8B1E7-0BA5-4DD5-8577-CC7B22F64C94}"/>
              </a:ext>
            </a:extLst>
          </p:cNvPr>
          <p:cNvCxnSpPr/>
          <p:nvPr/>
        </p:nvCxnSpPr>
        <p:spPr>
          <a:xfrm>
            <a:off x="1171575" y="3609975"/>
            <a:ext cx="871536" cy="0"/>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8CCACE4-D775-4121-9527-1527A15F593A}"/>
              </a:ext>
            </a:extLst>
          </p:cNvPr>
          <p:cNvCxnSpPr/>
          <p:nvPr/>
        </p:nvCxnSpPr>
        <p:spPr>
          <a:xfrm>
            <a:off x="1162050" y="4838700"/>
            <a:ext cx="954880" cy="0"/>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420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4D8F23-EB09-4B04-AD96-BE0245F3454A}"/>
              </a:ext>
            </a:extLst>
          </p:cNvPr>
          <p:cNvSpPr>
            <a:spLocks noGrp="1"/>
          </p:cNvSpPr>
          <p:nvPr>
            <p:ph idx="1"/>
          </p:nvPr>
        </p:nvSpPr>
        <p:spPr>
          <a:xfrm>
            <a:off x="897558" y="1868655"/>
            <a:ext cx="10396883" cy="3311189"/>
          </a:xfrm>
        </p:spPr>
        <p:txBody>
          <a:bodyPr/>
          <a:lstStyle/>
          <a:p>
            <a:pPr marL="0" indent="0">
              <a:buNone/>
            </a:pPr>
            <a:r>
              <a:rPr lang="lv-LV" sz="2400" b="1" dirty="0"/>
              <a:t>Mērķis:</a:t>
            </a:r>
          </a:p>
          <a:p>
            <a:r>
              <a:rPr lang="lv-LV" sz="2400" b="1" dirty="0"/>
              <a:t>veicināt klimata pārmaiņu un to negatīvo seku ierobežošanu Latvijā, nodrošinot virzību uz </a:t>
            </a:r>
            <a:r>
              <a:rPr lang="lv-LV" sz="2400" b="1" dirty="0" err="1"/>
              <a:t>klimatneitralitāti</a:t>
            </a:r>
            <a:r>
              <a:rPr lang="lv-LV" sz="2400" b="1" dirty="0"/>
              <a:t> un veicinot </a:t>
            </a:r>
            <a:r>
              <a:rPr lang="lv-LV" sz="2400" b="1" dirty="0" err="1"/>
              <a:t>klimatnoturību</a:t>
            </a:r>
            <a:r>
              <a:rPr lang="lv-LV" sz="2400" b="1" dirty="0"/>
              <a:t>;</a:t>
            </a:r>
          </a:p>
          <a:p>
            <a:r>
              <a:rPr lang="lv-LV" sz="2400" b="1" dirty="0"/>
              <a:t>vienā likumprojektā noteikt visas prasības un deleģējumus Ministru kabinetam, kas saistītas ar siltumnīcefekta gāzu (turpmāk - SEG) emisiju samazināšanu, oglekļa dioksīda piesaistes saistību izpildi, kā arī pielāgošanos klimata pārmaiņām, nosakot arī dažādu tautsaimniecības nozaru pienesumu šo saistību izpildē</a:t>
            </a:r>
          </a:p>
        </p:txBody>
      </p:sp>
      <p:sp>
        <p:nvSpPr>
          <p:cNvPr id="4" name="Rectangle: Rounded Corners 3">
            <a:extLst>
              <a:ext uri="{FF2B5EF4-FFF2-40B4-BE49-F238E27FC236}">
                <a16:creationId xmlns:a16="http://schemas.microsoft.com/office/drawing/2014/main" id="{0353D972-C705-411E-A06A-84A80755C60D}"/>
              </a:ext>
            </a:extLst>
          </p:cNvPr>
          <p:cNvSpPr/>
          <p:nvPr/>
        </p:nvSpPr>
        <p:spPr>
          <a:xfrm>
            <a:off x="1757363" y="387026"/>
            <a:ext cx="8677274" cy="914400"/>
          </a:xfrm>
          <a:prstGeom prst="roundRect">
            <a:avLst/>
          </a:prstGeom>
          <a:solidFill>
            <a:srgbClr val="9A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Klimata likums</a:t>
            </a:r>
          </a:p>
        </p:txBody>
      </p:sp>
    </p:spTree>
    <p:extLst>
      <p:ext uri="{BB962C8B-B14F-4D97-AF65-F5344CB8AC3E}">
        <p14:creationId xmlns:p14="http://schemas.microsoft.com/office/powerpoint/2010/main" val="1913691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4A6DD-79B8-4C85-AB52-8C4115E221D2}"/>
              </a:ext>
            </a:extLst>
          </p:cNvPr>
          <p:cNvSpPr>
            <a:spLocks noGrp="1"/>
          </p:cNvSpPr>
          <p:nvPr>
            <p:ph idx="1"/>
          </p:nvPr>
        </p:nvSpPr>
        <p:spPr>
          <a:xfrm>
            <a:off x="704850" y="1544805"/>
            <a:ext cx="10396883" cy="3311189"/>
          </a:xfrm>
        </p:spPr>
        <p:txBody>
          <a:bodyPr/>
          <a:lstStyle/>
          <a:p>
            <a:r>
              <a:rPr lang="lv-LV" sz="2800" b="1" dirty="0">
                <a:latin typeface="Calibri" panose="020F0502020204030204" pitchFamily="34" charset="0"/>
                <a:cs typeface="Calibri" panose="020F0502020204030204" pitchFamily="34" charset="0"/>
              </a:rPr>
              <a:t>LPS pārstāvju dalība</a:t>
            </a:r>
            <a:r>
              <a:rPr lang="lv-LV" sz="2800" dirty="0">
                <a:latin typeface="Calibri" panose="020F0502020204030204" pitchFamily="34" charset="0"/>
                <a:cs typeface="Calibri" panose="020F0502020204030204" pitchFamily="34" charset="0"/>
              </a:rPr>
              <a:t>:</a:t>
            </a:r>
          </a:p>
          <a:p>
            <a:pPr marL="0" indent="0">
              <a:buNone/>
            </a:pPr>
            <a:r>
              <a:rPr lang="lv-LV" sz="2800" dirty="0">
                <a:latin typeface="Calibri" panose="020F0502020204030204" pitchFamily="34" charset="0"/>
                <a:cs typeface="Calibri" panose="020F0502020204030204" pitchFamily="34" charset="0"/>
              </a:rPr>
              <a:t>     * starpinstitūciju darba grupā par klimata politikas izstrādi un koordinētu tās      īstenošanu;</a:t>
            </a:r>
          </a:p>
          <a:p>
            <a:pPr marL="0" indent="0">
              <a:buNone/>
            </a:pPr>
            <a:r>
              <a:rPr lang="lv-LV" sz="2800" dirty="0">
                <a:latin typeface="Calibri" panose="020F0502020204030204" pitchFamily="34" charset="0"/>
                <a:cs typeface="Calibri" panose="020F0502020204030204" pitchFamily="34" charset="0"/>
              </a:rPr>
              <a:t>     * Klimata aktivitāšu finansēto instrumentu konsultatīvajā padomē</a:t>
            </a:r>
          </a:p>
          <a:p>
            <a:r>
              <a:rPr lang="lv-LV" sz="2800" b="1" dirty="0">
                <a:latin typeface="Calibri" panose="020F0502020204030204" pitchFamily="34" charset="0"/>
                <a:cs typeface="Calibri" panose="020F0502020204030204" pitchFamily="34" charset="0"/>
              </a:rPr>
              <a:t>Finansējums pašvaldībām </a:t>
            </a:r>
            <a:r>
              <a:rPr lang="lv-LV" sz="2800" dirty="0">
                <a:latin typeface="Calibri" panose="020F0502020204030204" pitchFamily="34" charset="0"/>
                <a:cs typeface="Calibri" panose="020F0502020204030204" pitchFamily="34" charset="0"/>
              </a:rPr>
              <a:t>– modernizācijas fonda finansējumu izmanto Pašvaldību ilgtspējīgas enerģētikas un klimata plānos noteikto rīcību finansēšanai</a:t>
            </a:r>
          </a:p>
        </p:txBody>
      </p:sp>
      <p:sp>
        <p:nvSpPr>
          <p:cNvPr id="4" name="Rectangle: Rounded Corners 3">
            <a:extLst>
              <a:ext uri="{FF2B5EF4-FFF2-40B4-BE49-F238E27FC236}">
                <a16:creationId xmlns:a16="http://schemas.microsoft.com/office/drawing/2014/main" id="{88DE5F0C-7B88-4483-8092-1F705842D26F}"/>
              </a:ext>
            </a:extLst>
          </p:cNvPr>
          <p:cNvSpPr/>
          <p:nvPr/>
        </p:nvSpPr>
        <p:spPr>
          <a:xfrm>
            <a:off x="1757363" y="387026"/>
            <a:ext cx="8677274" cy="914400"/>
          </a:xfrm>
          <a:prstGeom prst="roundRect">
            <a:avLst/>
          </a:prstGeom>
          <a:solidFill>
            <a:srgbClr val="9A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Klimata likums</a:t>
            </a:r>
          </a:p>
        </p:txBody>
      </p:sp>
    </p:spTree>
    <p:extLst>
      <p:ext uri="{BB962C8B-B14F-4D97-AF65-F5344CB8AC3E}">
        <p14:creationId xmlns:p14="http://schemas.microsoft.com/office/powerpoint/2010/main" val="177166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0E2479-3888-45AF-9D95-A7F47D6525F7}"/>
              </a:ext>
            </a:extLst>
          </p:cNvPr>
          <p:cNvSpPr>
            <a:spLocks noGrp="1"/>
          </p:cNvSpPr>
          <p:nvPr>
            <p:ph idx="1"/>
          </p:nvPr>
        </p:nvSpPr>
        <p:spPr>
          <a:xfrm>
            <a:off x="897558" y="2253896"/>
            <a:ext cx="10396883" cy="3311189"/>
          </a:xfrm>
        </p:spPr>
        <p:txBody>
          <a:bodyPr/>
          <a:lstStyle/>
          <a:p>
            <a:r>
              <a:rPr lang="lv-LV" sz="2400" b="0" i="0" dirty="0">
                <a:effectLst/>
                <a:latin typeface="Calibri" panose="020F0502020204030204" pitchFamily="34" charset="0"/>
                <a:cs typeface="Calibri" panose="020F0502020204030204" pitchFamily="34" charset="0"/>
              </a:rPr>
              <a:t>VARAM </a:t>
            </a:r>
            <a:r>
              <a:rPr lang="lv-LV" sz="2400" b="1" i="0" dirty="0">
                <a:effectLst/>
                <a:latin typeface="Calibri" panose="020F0502020204030204" pitchFamily="34" charset="0"/>
                <a:cs typeface="Calibri" panose="020F0502020204030204" pitchFamily="34" charset="0"/>
              </a:rPr>
              <a:t>līdz 31.12.2023. </a:t>
            </a:r>
            <a:r>
              <a:rPr lang="lv-LV" sz="2400" b="0" i="0" dirty="0">
                <a:effectLst/>
                <a:latin typeface="Calibri" panose="020F0502020204030204" pitchFamily="34" charset="0"/>
                <a:cs typeface="Calibri" panose="020F0502020204030204" pitchFamily="34" charset="0"/>
              </a:rPr>
              <a:t>sagatavo un vides aizsardzības un reģionālās attīstības ministrs noteiktā kārtībā iesniedz Ministru kabinetā </a:t>
            </a:r>
            <a:r>
              <a:rPr lang="lv-LV" sz="2400" b="1" i="0" dirty="0">
                <a:effectLst/>
                <a:latin typeface="Calibri" panose="020F0502020204030204" pitchFamily="34" charset="0"/>
                <a:cs typeface="Calibri" panose="020F0502020204030204" pitchFamily="34" charset="0"/>
              </a:rPr>
              <a:t>konceptuālo ziņojumu par brīvprātīga oglekļa dioksīda piesaistes mehānisma izveidi Latvijā</a:t>
            </a:r>
            <a:r>
              <a:rPr lang="lv-LV" sz="2400" b="0" i="0" dirty="0">
                <a:effectLst/>
                <a:latin typeface="Calibri" panose="020F0502020204030204" pitchFamily="34" charset="0"/>
                <a:cs typeface="Calibri" panose="020F0502020204030204" pitchFamily="34" charset="0"/>
              </a:rPr>
              <a:t>, t.sk., tā funkcionalitāti, trūkumiem un priekšrocībām, kā arī nacionālā regulējuma pilnveidošanu ārējos normatīvajos aktos</a:t>
            </a:r>
          </a:p>
          <a:p>
            <a:r>
              <a:rPr lang="lv-LV" sz="2400" dirty="0">
                <a:latin typeface="Calibri" panose="020F0502020204030204" pitchFamily="34" charset="0"/>
                <a:cs typeface="Calibri" panose="020F0502020204030204" pitchFamily="34" charset="0"/>
              </a:rPr>
              <a:t>LPS prasība – </a:t>
            </a:r>
            <a:r>
              <a:rPr lang="lv-LV" sz="2400" b="1" dirty="0">
                <a:latin typeface="Calibri" panose="020F0502020204030204" pitchFamily="34" charset="0"/>
                <a:cs typeface="Calibri" panose="020F0502020204030204" pitchFamily="34" charset="0"/>
              </a:rPr>
              <a:t>līdz 31.12.2022.</a:t>
            </a:r>
          </a:p>
        </p:txBody>
      </p:sp>
      <p:sp>
        <p:nvSpPr>
          <p:cNvPr id="4" name="Rectangle: Rounded Corners 3">
            <a:extLst>
              <a:ext uri="{FF2B5EF4-FFF2-40B4-BE49-F238E27FC236}">
                <a16:creationId xmlns:a16="http://schemas.microsoft.com/office/drawing/2014/main" id="{2DE43BCC-EDC6-4189-8391-620BAFD242AA}"/>
              </a:ext>
            </a:extLst>
          </p:cNvPr>
          <p:cNvSpPr/>
          <p:nvPr/>
        </p:nvSpPr>
        <p:spPr>
          <a:xfrm>
            <a:off x="1757362" y="625151"/>
            <a:ext cx="8677274" cy="914400"/>
          </a:xfrm>
          <a:prstGeom prst="roundRect">
            <a:avLst/>
          </a:prstGeom>
          <a:solidFill>
            <a:srgbClr val="9A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Klimata likums</a:t>
            </a:r>
          </a:p>
        </p:txBody>
      </p:sp>
    </p:spTree>
    <p:extLst>
      <p:ext uri="{BB962C8B-B14F-4D97-AF65-F5344CB8AC3E}">
        <p14:creationId xmlns:p14="http://schemas.microsoft.com/office/powerpoint/2010/main" val="2411499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FC3D51-4CEB-4621-A98D-C10ED4C6D459}"/>
              </a:ext>
            </a:extLst>
          </p:cNvPr>
          <p:cNvSpPr/>
          <p:nvPr/>
        </p:nvSpPr>
        <p:spPr>
          <a:xfrm>
            <a:off x="4319586" y="283370"/>
            <a:ext cx="4352925" cy="914400"/>
          </a:xfrm>
          <a:prstGeom prst="rect">
            <a:avLst/>
          </a:prstGeom>
          <a:solidFill>
            <a:schemeClr val="accent3">
              <a:lumMod val="40000"/>
              <a:lumOff val="60000"/>
            </a:schemeClr>
          </a:solidFill>
          <a:ln>
            <a:solidFill>
              <a:schemeClr val="accent3">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b="1" dirty="0">
                <a:solidFill>
                  <a:schemeClr val="tx1"/>
                </a:solidFill>
                <a:latin typeface="Calibri" panose="020F0502020204030204" pitchFamily="34" charset="0"/>
                <a:cs typeface="Calibri" panose="020F0502020204030204" pitchFamily="34" charset="0"/>
              </a:rPr>
              <a:t>Brīvprātīgais CO2 piesaistes mehānisms</a:t>
            </a:r>
          </a:p>
        </p:txBody>
      </p:sp>
      <p:sp>
        <p:nvSpPr>
          <p:cNvPr id="5" name="Rectangle 4">
            <a:extLst>
              <a:ext uri="{FF2B5EF4-FFF2-40B4-BE49-F238E27FC236}">
                <a16:creationId xmlns:a16="http://schemas.microsoft.com/office/drawing/2014/main" id="{96B0D867-60B9-4599-8B0D-4FA861B228CC}"/>
              </a:ext>
            </a:extLst>
          </p:cNvPr>
          <p:cNvSpPr/>
          <p:nvPr/>
        </p:nvSpPr>
        <p:spPr>
          <a:xfrm>
            <a:off x="857250" y="5822156"/>
            <a:ext cx="11277598" cy="828674"/>
          </a:xfrm>
          <a:prstGeom prst="rect">
            <a:avLst/>
          </a:prstGeom>
          <a:solidFill>
            <a:srgbClr val="FBA3B2"/>
          </a:solidFill>
          <a:ln>
            <a:solidFill>
              <a:schemeClr val="accent3">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b="1" dirty="0">
                <a:solidFill>
                  <a:schemeClr val="tx1"/>
                </a:solidFill>
                <a:latin typeface="Calibri" panose="020F0502020204030204" pitchFamily="34" charset="0"/>
                <a:cs typeface="Calibri" panose="020F0502020204030204" pitchFamily="34" charset="0"/>
              </a:rPr>
              <a:t>Latvijas uzņēmumu konkurētspējas samazināšanās nākotnē</a:t>
            </a:r>
          </a:p>
        </p:txBody>
      </p:sp>
      <p:sp>
        <p:nvSpPr>
          <p:cNvPr id="8" name="Rectangle 7">
            <a:extLst>
              <a:ext uri="{FF2B5EF4-FFF2-40B4-BE49-F238E27FC236}">
                <a16:creationId xmlns:a16="http://schemas.microsoft.com/office/drawing/2014/main" id="{901590B2-0552-410C-8F4C-204ED071E3F9}"/>
              </a:ext>
            </a:extLst>
          </p:cNvPr>
          <p:cNvSpPr/>
          <p:nvPr/>
        </p:nvSpPr>
        <p:spPr>
          <a:xfrm>
            <a:off x="857250" y="4829175"/>
            <a:ext cx="11277598" cy="704851"/>
          </a:xfrm>
          <a:prstGeom prst="rect">
            <a:avLst/>
          </a:prstGeom>
          <a:solidFill>
            <a:srgbClr val="EF5380"/>
          </a:solidFill>
          <a:ln>
            <a:solidFill>
              <a:schemeClr val="accent3">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b="1" dirty="0">
                <a:solidFill>
                  <a:schemeClr val="tx1"/>
                </a:solidFill>
                <a:latin typeface="Calibri" panose="020F0502020204030204" pitchFamily="34" charset="0"/>
                <a:cs typeface="Calibri" panose="020F0502020204030204" pitchFamily="34" charset="0"/>
              </a:rPr>
              <a:t>sociālekonomiskā spriedze</a:t>
            </a:r>
          </a:p>
        </p:txBody>
      </p:sp>
      <p:sp>
        <p:nvSpPr>
          <p:cNvPr id="9" name="Rectangle 8">
            <a:extLst>
              <a:ext uri="{FF2B5EF4-FFF2-40B4-BE49-F238E27FC236}">
                <a16:creationId xmlns:a16="http://schemas.microsoft.com/office/drawing/2014/main" id="{37F04B5E-96E9-4F4B-9E5F-C4856AC99DD3}"/>
              </a:ext>
            </a:extLst>
          </p:cNvPr>
          <p:cNvSpPr/>
          <p:nvPr/>
        </p:nvSpPr>
        <p:spPr>
          <a:xfrm>
            <a:off x="857250" y="3812380"/>
            <a:ext cx="11277598" cy="771526"/>
          </a:xfrm>
          <a:prstGeom prst="rect">
            <a:avLst/>
          </a:prstGeom>
          <a:solidFill>
            <a:srgbClr val="FBA3B2"/>
          </a:solidFill>
          <a:ln>
            <a:solidFill>
              <a:schemeClr val="accent3">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b="1" dirty="0">
                <a:solidFill>
                  <a:schemeClr val="tx1"/>
                </a:solidFill>
                <a:latin typeface="Calibri" panose="020F0502020204030204" pitchFamily="34" charset="0"/>
                <a:cs typeface="Calibri" panose="020F0502020204030204" pitchFamily="34" charset="0"/>
              </a:rPr>
              <a:t>ražošanas un darbavietu samazināšanās lauku reģionos</a:t>
            </a:r>
          </a:p>
        </p:txBody>
      </p:sp>
      <p:sp>
        <p:nvSpPr>
          <p:cNvPr id="10" name="Rectangle 9">
            <a:extLst>
              <a:ext uri="{FF2B5EF4-FFF2-40B4-BE49-F238E27FC236}">
                <a16:creationId xmlns:a16="http://schemas.microsoft.com/office/drawing/2014/main" id="{9CC0CF9D-EA3B-4726-9111-FB3199396040}"/>
              </a:ext>
            </a:extLst>
          </p:cNvPr>
          <p:cNvSpPr/>
          <p:nvPr/>
        </p:nvSpPr>
        <p:spPr>
          <a:xfrm>
            <a:off x="857250" y="2752724"/>
            <a:ext cx="11277598" cy="771526"/>
          </a:xfrm>
          <a:prstGeom prst="rect">
            <a:avLst/>
          </a:prstGeom>
          <a:solidFill>
            <a:srgbClr val="FBC5D4"/>
          </a:solidFill>
          <a:ln>
            <a:solidFill>
              <a:schemeClr val="accent3">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b="1" dirty="0">
                <a:solidFill>
                  <a:schemeClr val="tx1"/>
                </a:solidFill>
                <a:latin typeface="Calibri" panose="020F0502020204030204" pitchFamily="34" charset="0"/>
                <a:cs typeface="Calibri" panose="020F0502020204030204" pitchFamily="34" charset="0"/>
              </a:rPr>
              <a:t>Latvijas zemes resursu izņemšana no saimnieciskās aprites</a:t>
            </a:r>
          </a:p>
        </p:txBody>
      </p:sp>
      <p:sp>
        <p:nvSpPr>
          <p:cNvPr id="11" name="Rectangle 10">
            <a:extLst>
              <a:ext uri="{FF2B5EF4-FFF2-40B4-BE49-F238E27FC236}">
                <a16:creationId xmlns:a16="http://schemas.microsoft.com/office/drawing/2014/main" id="{39C91BDF-1C4B-4924-B542-34B3C3F258BB}"/>
              </a:ext>
            </a:extLst>
          </p:cNvPr>
          <p:cNvSpPr/>
          <p:nvPr/>
        </p:nvSpPr>
        <p:spPr>
          <a:xfrm>
            <a:off x="857250" y="1676399"/>
            <a:ext cx="11277598" cy="771526"/>
          </a:xfrm>
          <a:prstGeom prst="rect">
            <a:avLst/>
          </a:prstGeom>
          <a:solidFill>
            <a:srgbClr val="FEE8EC"/>
          </a:solidFill>
          <a:ln>
            <a:solidFill>
              <a:schemeClr val="accent3">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b="1" dirty="0">
                <a:solidFill>
                  <a:schemeClr val="tx1"/>
                </a:solidFill>
                <a:latin typeface="Calibri" panose="020F0502020204030204" pitchFamily="34" charset="0"/>
                <a:cs typeface="Calibri" panose="020F0502020204030204" pitchFamily="34" charset="0"/>
              </a:rPr>
              <a:t>citu valstu radīto emisiju kompensācija ar Latvijas zemes aktīviem</a:t>
            </a:r>
          </a:p>
        </p:txBody>
      </p:sp>
      <p:cxnSp>
        <p:nvCxnSpPr>
          <p:cNvPr id="13" name="Straight Arrow Connector 12">
            <a:extLst>
              <a:ext uri="{FF2B5EF4-FFF2-40B4-BE49-F238E27FC236}">
                <a16:creationId xmlns:a16="http://schemas.microsoft.com/office/drawing/2014/main" id="{DB43BFCA-B391-4A26-8FC0-D30D8B76C53F}"/>
              </a:ext>
            </a:extLst>
          </p:cNvPr>
          <p:cNvCxnSpPr>
            <a:cxnSpLocks/>
            <a:stCxn id="4" idx="2"/>
            <a:endCxn id="11" idx="0"/>
          </p:cNvCxnSpPr>
          <p:nvPr/>
        </p:nvCxnSpPr>
        <p:spPr>
          <a:xfrm>
            <a:off x="6496049" y="1197770"/>
            <a:ext cx="0" cy="478629"/>
          </a:xfrm>
          <a:prstGeom prst="straightConnector1">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5DF95BB-B6AA-4616-AD1D-0E38F80C1396}"/>
              </a:ext>
            </a:extLst>
          </p:cNvPr>
          <p:cNvCxnSpPr>
            <a:stCxn id="11" idx="2"/>
            <a:endCxn id="10" idx="0"/>
          </p:cNvCxnSpPr>
          <p:nvPr/>
        </p:nvCxnSpPr>
        <p:spPr>
          <a:xfrm>
            <a:off x="6496049" y="2447925"/>
            <a:ext cx="0" cy="304799"/>
          </a:xfrm>
          <a:prstGeom prst="straightConnector1">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DB01709-FB04-47EE-8804-D8C7CB590614}"/>
              </a:ext>
            </a:extLst>
          </p:cNvPr>
          <p:cNvCxnSpPr>
            <a:stCxn id="10" idx="2"/>
            <a:endCxn id="9" idx="0"/>
          </p:cNvCxnSpPr>
          <p:nvPr/>
        </p:nvCxnSpPr>
        <p:spPr>
          <a:xfrm>
            <a:off x="6496049" y="3524250"/>
            <a:ext cx="0" cy="288130"/>
          </a:xfrm>
          <a:prstGeom prst="straightConnector1">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1638AD9-C6E1-4BA0-80A3-0CC6176228AA}"/>
              </a:ext>
            </a:extLst>
          </p:cNvPr>
          <p:cNvCxnSpPr>
            <a:stCxn id="9" idx="2"/>
            <a:endCxn id="8" idx="0"/>
          </p:cNvCxnSpPr>
          <p:nvPr/>
        </p:nvCxnSpPr>
        <p:spPr>
          <a:xfrm>
            <a:off x="6496049" y="4583906"/>
            <a:ext cx="0" cy="245269"/>
          </a:xfrm>
          <a:prstGeom prst="straightConnector1">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nector: Elbow 24">
            <a:extLst>
              <a:ext uri="{FF2B5EF4-FFF2-40B4-BE49-F238E27FC236}">
                <a16:creationId xmlns:a16="http://schemas.microsoft.com/office/drawing/2014/main" id="{A10CA1B8-0366-435B-BC8C-3B347CF10B5A}"/>
              </a:ext>
            </a:extLst>
          </p:cNvPr>
          <p:cNvCxnSpPr>
            <a:stCxn id="4" idx="1"/>
            <a:endCxn id="5" idx="1"/>
          </p:cNvCxnSpPr>
          <p:nvPr/>
        </p:nvCxnSpPr>
        <p:spPr>
          <a:xfrm rot="10800000" flipV="1">
            <a:off x="857250" y="740569"/>
            <a:ext cx="3462336" cy="5495923"/>
          </a:xfrm>
          <a:prstGeom prst="bentConnector3">
            <a:avLst>
              <a:gd name="adj1" fmla="val 106602"/>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D70DF904-164E-4F1C-8AC5-46008B8FE81A}"/>
              </a:ext>
            </a:extLst>
          </p:cNvPr>
          <p:cNvCxnSpPr>
            <a:stCxn id="5" idx="0"/>
            <a:endCxn id="8" idx="2"/>
          </p:cNvCxnSpPr>
          <p:nvPr/>
        </p:nvCxnSpPr>
        <p:spPr>
          <a:xfrm flipV="1">
            <a:off x="6496049" y="5534026"/>
            <a:ext cx="0" cy="288130"/>
          </a:xfrm>
          <a:prstGeom prst="straightConnector1">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3686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ppt_x"/>
                                          </p:val>
                                        </p:tav>
                                        <p:tav tm="100000">
                                          <p:val>
                                            <p:strVal val="#ppt_x"/>
                                          </p:val>
                                        </p:tav>
                                      </p:tavLst>
                                    </p:anim>
                                    <p:anim calcmode="lin" valueType="num">
                                      <p:cBhvr additive="base">
                                        <p:cTn id="28" dur="500" fill="hold"/>
                                        <p:tgtEl>
                                          <p:spTgt spid="1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additive="base">
                                        <p:cTn id="51" dur="500" fill="hold"/>
                                        <p:tgtEl>
                                          <p:spTgt spid="5"/>
                                        </p:tgtEl>
                                        <p:attrNameLst>
                                          <p:attrName>ppt_x</p:attrName>
                                        </p:attrNameLst>
                                      </p:cBhvr>
                                      <p:tavLst>
                                        <p:tav tm="0">
                                          <p:val>
                                            <p:strVal val="#ppt_x"/>
                                          </p:val>
                                        </p:tav>
                                        <p:tav tm="100000">
                                          <p:val>
                                            <p:strVal val="#ppt_x"/>
                                          </p:val>
                                        </p:tav>
                                      </p:tavLst>
                                    </p:anim>
                                    <p:anim calcmode="lin" valueType="num">
                                      <p:cBhvr additive="base">
                                        <p:cTn id="52" dur="500" fill="hold"/>
                                        <p:tgtEl>
                                          <p:spTgt spid="5"/>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8D283-723E-4FD7-85C3-8CB246A84591}"/>
              </a:ext>
            </a:extLst>
          </p:cNvPr>
          <p:cNvSpPr>
            <a:spLocks noGrp="1"/>
          </p:cNvSpPr>
          <p:nvPr>
            <p:ph idx="1"/>
          </p:nvPr>
        </p:nvSpPr>
        <p:spPr>
          <a:xfrm>
            <a:off x="695325" y="2244371"/>
            <a:ext cx="10396883" cy="3311189"/>
          </a:xfrm>
        </p:spPr>
        <p:txBody>
          <a:bodyPr/>
          <a:lstStyle/>
          <a:p>
            <a:pPr marL="0" indent="0">
              <a:buNone/>
            </a:pPr>
            <a:r>
              <a:rPr lang="lv-LV" sz="2400" b="1" dirty="0">
                <a:latin typeface="Calibri" panose="020F0502020204030204" pitchFamily="34" charset="0"/>
                <a:cs typeface="Calibri" panose="020F0502020204030204" pitchFamily="34" charset="0"/>
              </a:rPr>
              <a:t>Mērķis </a:t>
            </a:r>
            <a:r>
              <a:rPr lang="lv-LV" sz="2400" dirty="0">
                <a:latin typeface="Calibri" panose="020F0502020204030204" pitchFamily="34" charset="0"/>
                <a:cs typeface="Calibri" panose="020F0502020204030204" pitchFamily="34" charset="0"/>
              </a:rPr>
              <a:t>-  noteikt ietvaru piesārņojošo darbību veicējiem un galvenos principus un prasības, kas jāievēro operatoriem. </a:t>
            </a:r>
          </a:p>
          <a:p>
            <a:pPr marL="0" indent="0">
              <a:buNone/>
            </a:pPr>
            <a:endParaRPr lang="lv-LV" sz="2400" b="1" dirty="0">
              <a:latin typeface="Calibri" panose="020F0502020204030204" pitchFamily="34" charset="0"/>
              <a:cs typeface="Calibri" panose="020F0502020204030204" pitchFamily="34" charset="0"/>
            </a:endParaRPr>
          </a:p>
          <a:p>
            <a:pPr marL="0" indent="0">
              <a:buNone/>
            </a:pPr>
            <a:r>
              <a:rPr lang="lv-LV" sz="2400" b="1" dirty="0">
                <a:latin typeface="Calibri" panose="020F0502020204030204" pitchFamily="34" charset="0"/>
                <a:cs typeface="Calibri" panose="020F0502020204030204" pitchFamily="34" charset="0"/>
              </a:rPr>
              <a:t>Būtiskākie iebildumi </a:t>
            </a:r>
          </a:p>
          <a:p>
            <a:r>
              <a:rPr lang="lv-LV" sz="2400" dirty="0" err="1">
                <a:latin typeface="Calibri" panose="020F0502020204030204" pitchFamily="34" charset="0"/>
                <a:cs typeface="Calibri" panose="020F0502020204030204" pitchFamily="34" charset="0"/>
              </a:rPr>
              <a:t>nepieciešamībA</a:t>
            </a:r>
            <a:r>
              <a:rPr lang="lv-LV" sz="2400" dirty="0">
                <a:latin typeface="Calibri" panose="020F0502020204030204" pitchFamily="34" charset="0"/>
                <a:cs typeface="Calibri" panose="020F0502020204030204" pitchFamily="34" charset="0"/>
              </a:rPr>
              <a:t> sniegt pašvaldībām informāciju;</a:t>
            </a:r>
          </a:p>
          <a:p>
            <a:r>
              <a:rPr lang="lv-LV" sz="2400" dirty="0">
                <a:latin typeface="Calibri" panose="020F0502020204030204" pitchFamily="34" charset="0"/>
                <a:cs typeface="Calibri" panose="020F0502020204030204" pitchFamily="34" charset="0"/>
              </a:rPr>
              <a:t>Jāvērtē iespējamā darbības ietekme uz blakus teritoriju un/vai summārā ietekme.</a:t>
            </a:r>
          </a:p>
          <a:p>
            <a:endParaRPr lang="lv-LV" sz="2400" dirty="0">
              <a:latin typeface="Calibri" panose="020F0502020204030204" pitchFamily="34" charset="0"/>
              <a:cs typeface="Calibri" panose="020F0502020204030204" pitchFamily="34" charset="0"/>
            </a:endParaRPr>
          </a:p>
        </p:txBody>
      </p:sp>
      <p:sp>
        <p:nvSpPr>
          <p:cNvPr id="4" name="Rectangle: Rounded Corners 3">
            <a:extLst>
              <a:ext uri="{FF2B5EF4-FFF2-40B4-BE49-F238E27FC236}">
                <a16:creationId xmlns:a16="http://schemas.microsoft.com/office/drawing/2014/main" id="{8967F490-C4E2-4462-B60E-58DD337E1A40}"/>
              </a:ext>
            </a:extLst>
          </p:cNvPr>
          <p:cNvSpPr/>
          <p:nvPr/>
        </p:nvSpPr>
        <p:spPr>
          <a:xfrm>
            <a:off x="1757363" y="609525"/>
            <a:ext cx="8677274" cy="914400"/>
          </a:xfrm>
          <a:prstGeom prst="roundRect">
            <a:avLst/>
          </a:prstGeom>
          <a:solidFill>
            <a:srgbClr val="B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Piesārņojuma novēršanas likums</a:t>
            </a:r>
          </a:p>
        </p:txBody>
      </p:sp>
    </p:spTree>
    <p:extLst>
      <p:ext uri="{BB962C8B-B14F-4D97-AF65-F5344CB8AC3E}">
        <p14:creationId xmlns:p14="http://schemas.microsoft.com/office/powerpoint/2010/main" val="3852196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B1DB19-538B-4FB9-865A-C7FA26C4BD55}"/>
              </a:ext>
            </a:extLst>
          </p:cNvPr>
          <p:cNvSpPr>
            <a:spLocks noGrp="1"/>
          </p:cNvSpPr>
          <p:nvPr>
            <p:ph idx="1"/>
          </p:nvPr>
        </p:nvSpPr>
        <p:spPr>
          <a:xfrm>
            <a:off x="733425" y="2158646"/>
            <a:ext cx="10396883" cy="3311189"/>
          </a:xfrm>
        </p:spPr>
        <p:txBody>
          <a:bodyPr/>
          <a:lstStyle/>
          <a:p>
            <a:endParaRPr lang="lv-LV" sz="2400" dirty="0">
              <a:latin typeface="Calibri" panose="020F0502020204030204" pitchFamily="34" charset="0"/>
              <a:cs typeface="Calibri" panose="020F0502020204030204" pitchFamily="34" charset="0"/>
            </a:endParaRPr>
          </a:p>
          <a:p>
            <a:endParaRPr lang="lv-LV" sz="2400" dirty="0">
              <a:latin typeface="Calibri" panose="020F0502020204030204" pitchFamily="34" charset="0"/>
              <a:cs typeface="Calibri" panose="020F0502020204030204" pitchFamily="34" charset="0"/>
            </a:endParaRPr>
          </a:p>
          <a:p>
            <a:r>
              <a:rPr lang="lv-LV" sz="2400" dirty="0">
                <a:latin typeface="Calibri" panose="020F0502020204030204" pitchFamily="34" charset="0"/>
                <a:cs typeface="Calibri" panose="020F0502020204030204" pitchFamily="34" charset="0"/>
              </a:rPr>
              <a:t>Pašvaldības </a:t>
            </a:r>
            <a:r>
              <a:rPr lang="lv-LV" sz="2400" b="1" dirty="0">
                <a:latin typeface="Calibri" panose="020F0502020204030204" pitchFamily="34" charset="0"/>
                <a:cs typeface="Calibri" panose="020F0502020204030204" pitchFamily="34" charset="0"/>
              </a:rPr>
              <a:t>saistošo noteikumu izstrāde </a:t>
            </a:r>
            <a:r>
              <a:rPr lang="lv-LV" sz="2400" dirty="0">
                <a:latin typeface="Calibri" panose="020F0502020204030204" pitchFamily="34" charset="0"/>
                <a:cs typeface="Calibri" panose="020F0502020204030204" pitchFamily="34" charset="0"/>
              </a:rPr>
              <a:t>par:</a:t>
            </a:r>
          </a:p>
          <a:p>
            <a:pPr marL="0" indent="0">
              <a:buNone/>
            </a:pPr>
            <a:r>
              <a:rPr lang="lv-LV" sz="2400" dirty="0">
                <a:latin typeface="Calibri" panose="020F0502020204030204" pitchFamily="34" charset="0"/>
                <a:cs typeface="Calibri" panose="020F0502020204030204" pitchFamily="34" charset="0"/>
              </a:rPr>
              <a:t>       *</a:t>
            </a:r>
            <a:r>
              <a:rPr lang="lv-LV" sz="2400" b="0" i="0" dirty="0">
                <a:effectLst/>
                <a:latin typeface="Calibri" panose="020F0502020204030204" pitchFamily="34" charset="0"/>
                <a:cs typeface="Calibri" panose="020F0502020204030204" pitchFamily="34" charset="0"/>
              </a:rPr>
              <a:t> ierobežojumiem objektā veiktajai </a:t>
            </a:r>
            <a:r>
              <a:rPr lang="lv-LV" sz="2400" b="1" i="0" dirty="0">
                <a:effectLst/>
                <a:latin typeface="Calibri" panose="020F0502020204030204" pitchFamily="34" charset="0"/>
                <a:cs typeface="Calibri" panose="020F0502020204030204" pitchFamily="34" charset="0"/>
              </a:rPr>
              <a:t>piesārņojošajai darbībai</a:t>
            </a:r>
            <a:r>
              <a:rPr lang="lv-LV" sz="2400" b="0" i="0" dirty="0">
                <a:effectLst/>
                <a:latin typeface="Calibri" panose="020F0502020204030204" pitchFamily="34" charset="0"/>
                <a:cs typeface="Calibri" panose="020F0502020204030204" pitchFamily="34" charset="0"/>
              </a:rPr>
              <a:t>, prasības par papildus pasākumu veikšanu vai stingrākas prasības attiecībā uz pieļaujamo gaisa piesārņojuma līmeni;</a:t>
            </a:r>
          </a:p>
          <a:p>
            <a:pPr marL="0" indent="0">
              <a:buNone/>
            </a:pPr>
            <a:r>
              <a:rPr lang="lv-LV" sz="2400" dirty="0">
                <a:latin typeface="Calibri" panose="020F0502020204030204" pitchFamily="34" charset="0"/>
                <a:cs typeface="Calibri" panose="020F0502020204030204" pitchFamily="34" charset="0"/>
              </a:rPr>
              <a:t>     *</a:t>
            </a:r>
            <a:r>
              <a:rPr lang="lv-LV" sz="2400" b="1" dirty="0">
                <a:latin typeface="Calibri" panose="020F0502020204030204" pitchFamily="34" charset="0"/>
                <a:cs typeface="Calibri" panose="020F0502020204030204" pitchFamily="34" charset="0"/>
              </a:rPr>
              <a:t>smaku</a:t>
            </a:r>
            <a:r>
              <a:rPr lang="lv-LV" sz="2400" dirty="0">
                <a:latin typeface="Calibri" panose="020F0502020204030204" pitchFamily="34" charset="0"/>
                <a:cs typeface="Calibri" panose="020F0502020204030204" pitchFamily="34" charset="0"/>
              </a:rPr>
              <a:t> robežlielumiem un pasākumiem to ierobežošanai.</a:t>
            </a:r>
            <a:endParaRPr lang="lv-LV" sz="2400" b="0" i="0" dirty="0">
              <a:effectLst/>
              <a:latin typeface="Calibri" panose="020F0502020204030204" pitchFamily="34" charset="0"/>
              <a:cs typeface="Calibri" panose="020F0502020204030204" pitchFamily="34" charset="0"/>
            </a:endParaRPr>
          </a:p>
          <a:p>
            <a:pPr marL="0" indent="0">
              <a:buNone/>
            </a:pPr>
            <a:endParaRPr lang="lv-LV" sz="2400" dirty="0">
              <a:latin typeface="Calibri" panose="020F0502020204030204" pitchFamily="34" charset="0"/>
              <a:cs typeface="Calibri" panose="020F0502020204030204" pitchFamily="34" charset="0"/>
            </a:endParaRPr>
          </a:p>
        </p:txBody>
      </p:sp>
      <p:sp>
        <p:nvSpPr>
          <p:cNvPr id="4" name="Rectangle: Rounded Corners 3">
            <a:extLst>
              <a:ext uri="{FF2B5EF4-FFF2-40B4-BE49-F238E27FC236}">
                <a16:creationId xmlns:a16="http://schemas.microsoft.com/office/drawing/2014/main" id="{00A311A2-6D54-492C-955A-8DB7EAF7A75D}"/>
              </a:ext>
            </a:extLst>
          </p:cNvPr>
          <p:cNvSpPr/>
          <p:nvPr/>
        </p:nvSpPr>
        <p:spPr>
          <a:xfrm>
            <a:off x="1757363" y="561900"/>
            <a:ext cx="8677274" cy="914400"/>
          </a:xfrm>
          <a:prstGeom prst="roundRect">
            <a:avLst/>
          </a:prstGeom>
          <a:solidFill>
            <a:srgbClr val="B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Piesārņojuma novēršanas likums</a:t>
            </a:r>
          </a:p>
        </p:txBody>
      </p:sp>
      <p:sp>
        <p:nvSpPr>
          <p:cNvPr id="7" name="TextBox 6">
            <a:extLst>
              <a:ext uri="{FF2B5EF4-FFF2-40B4-BE49-F238E27FC236}">
                <a16:creationId xmlns:a16="http://schemas.microsoft.com/office/drawing/2014/main" id="{8337C496-8A72-4FC0-9AB8-B9BB7B69A4CE}"/>
              </a:ext>
            </a:extLst>
          </p:cNvPr>
          <p:cNvSpPr txBox="1"/>
          <p:nvPr/>
        </p:nvSpPr>
        <p:spPr>
          <a:xfrm>
            <a:off x="3867150" y="1897036"/>
            <a:ext cx="6096000" cy="523220"/>
          </a:xfrm>
          <a:prstGeom prst="rect">
            <a:avLst/>
          </a:prstGeom>
          <a:noFill/>
        </p:spPr>
        <p:txBody>
          <a:bodyPr wrap="square">
            <a:spAutoFit/>
          </a:bodyPr>
          <a:lstStyle/>
          <a:p>
            <a:pPr marL="0" indent="0">
              <a:buNone/>
            </a:pPr>
            <a:r>
              <a:rPr lang="lv-LV" sz="2800" b="1" dirty="0">
                <a:latin typeface="Calibri" panose="020F0502020204030204" pitchFamily="34" charset="0"/>
                <a:cs typeface="Calibri" panose="020F0502020204030204" pitchFamily="34" charset="0"/>
              </a:rPr>
              <a:t>PROBLĒMJAUTĀJUMS</a:t>
            </a:r>
          </a:p>
        </p:txBody>
      </p:sp>
    </p:spTree>
    <p:extLst>
      <p:ext uri="{BB962C8B-B14F-4D97-AF65-F5344CB8AC3E}">
        <p14:creationId xmlns:p14="http://schemas.microsoft.com/office/powerpoint/2010/main" val="4000233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94A547-186A-4EA8-8CEB-E501572E0134}"/>
              </a:ext>
            </a:extLst>
          </p:cNvPr>
          <p:cNvSpPr>
            <a:spLocks noGrp="1"/>
          </p:cNvSpPr>
          <p:nvPr>
            <p:ph idx="1"/>
          </p:nvPr>
        </p:nvSpPr>
        <p:spPr>
          <a:xfrm>
            <a:off x="781050" y="2425346"/>
            <a:ext cx="10396883" cy="3311189"/>
          </a:xfrm>
        </p:spPr>
        <p:txBody>
          <a:bodyPr/>
          <a:lstStyle/>
          <a:p>
            <a:pPr marL="0" indent="0">
              <a:buNone/>
            </a:pPr>
            <a:r>
              <a:rPr lang="lv-LV" sz="2400" b="1" i="0" dirty="0">
                <a:effectLst/>
                <a:latin typeface="Calibri" panose="020F0502020204030204" pitchFamily="34" charset="0"/>
                <a:cs typeface="Calibri" panose="020F0502020204030204" pitchFamily="34" charset="0"/>
              </a:rPr>
              <a:t>Mērķis</a:t>
            </a:r>
            <a:r>
              <a:rPr lang="lv-LV" sz="2400" b="0" i="0" dirty="0">
                <a:effectLst/>
                <a:latin typeface="Calibri" panose="020F0502020204030204" pitchFamily="34" charset="0"/>
                <a:cs typeface="Calibri" panose="020F0502020204030204" pitchFamily="34" charset="0"/>
              </a:rPr>
              <a:t> - aizsargāt vidi un cilvēku veselību no gaisa piesārņojuma negatīvās ietekmes, kā arī vienā likumprojektā noteikt visas prasības, kas saistītas ar gaisa kvalitātes uzlabošanu pilsētās un valsts kopējo gaisu piesārņojošo vielu samazināšanu no dažādām tautsaimniecības nozarēm (izņemot, rūpnieciskajām iekārtām un enerģētikas, ko regulēs Piesārņojuma novēršanas likums). </a:t>
            </a:r>
            <a:endParaRPr lang="lv-LV" sz="2400" dirty="0">
              <a:latin typeface="Calibri" panose="020F0502020204030204" pitchFamily="34" charset="0"/>
              <a:cs typeface="Calibri" panose="020F0502020204030204" pitchFamily="34" charset="0"/>
            </a:endParaRPr>
          </a:p>
        </p:txBody>
      </p:sp>
      <p:sp>
        <p:nvSpPr>
          <p:cNvPr id="4" name="Rectangle: Rounded Corners 3">
            <a:extLst>
              <a:ext uri="{FF2B5EF4-FFF2-40B4-BE49-F238E27FC236}">
                <a16:creationId xmlns:a16="http://schemas.microsoft.com/office/drawing/2014/main" id="{20001106-8FF8-40C4-ACCC-95C52AF896A0}"/>
              </a:ext>
            </a:extLst>
          </p:cNvPr>
          <p:cNvSpPr/>
          <p:nvPr/>
        </p:nvSpPr>
        <p:spPr>
          <a:xfrm>
            <a:off x="1857376" y="664265"/>
            <a:ext cx="8677274" cy="914400"/>
          </a:xfrm>
          <a:prstGeom prst="roundRect">
            <a:avLst/>
          </a:prstGeom>
          <a:solidFill>
            <a:srgbClr val="C8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t>Gaisa aizsardzības likums</a:t>
            </a:r>
          </a:p>
        </p:txBody>
      </p:sp>
    </p:spTree>
    <p:extLst>
      <p:ext uri="{BB962C8B-B14F-4D97-AF65-F5344CB8AC3E}">
        <p14:creationId xmlns:p14="http://schemas.microsoft.com/office/powerpoint/2010/main" val="144654317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ain Event">
  <a:themeElements>
    <a:clrScheme name="Custom 5">
      <a:dk1>
        <a:srgbClr val="000000"/>
      </a:dk1>
      <a:lt1>
        <a:srgbClr val="FFFFFF"/>
      </a:lt1>
      <a:dk2>
        <a:srgbClr val="424242"/>
      </a:dk2>
      <a:lt2>
        <a:srgbClr val="C8C8C8"/>
      </a:lt2>
      <a:accent1>
        <a:srgbClr val="880000"/>
      </a:accent1>
      <a:accent2>
        <a:srgbClr val="A6987D"/>
      </a:accent2>
      <a:accent3>
        <a:srgbClr val="7F9A71"/>
      </a:accent3>
      <a:accent4>
        <a:srgbClr val="64969F"/>
      </a:accent4>
      <a:accent5>
        <a:srgbClr val="9B75B2"/>
      </a:accent5>
      <a:accent6>
        <a:srgbClr val="80737A"/>
      </a:accent6>
      <a:hlink>
        <a:srgbClr val="F21213"/>
      </a:hlink>
      <a:folHlink>
        <a:srgbClr val="B6A394"/>
      </a:folHlink>
    </a:clrScheme>
    <a:fontScheme name="Main Event">
      <a:majorFont>
        <a:latin typeface="Impact" panose="020B080603090205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Impact" panose="020B080603090205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in Event">
      <a:fillStyleLst>
        <a:solidFill>
          <a:schemeClr val="phClr"/>
        </a:solidFill>
        <a:solidFill>
          <a:schemeClr val="phClr">
            <a:tint val="69000"/>
            <a:satMod val="105000"/>
            <a:lumMod val="110000"/>
          </a:schemeClr>
        </a:solidFill>
        <a:blipFill>
          <a:blip xmlns:r="http://schemas.openxmlformats.org/officeDocument/2006/relationships" r:embed="rId1">
            <a:duotone>
              <a:schemeClr val="phClr">
                <a:shade val="88000"/>
                <a:lumMod val="88000"/>
              </a:schemeClr>
              <a:schemeClr val="phClr"/>
            </a:duotone>
          </a:blip>
          <a:tile tx="0" ty="0" sx="100000" sy="100000" flip="none" algn="tl"/>
        </a:blipFill>
      </a:fillStyleLst>
      <a:lnStyleLst>
        <a:ln w="9525" cap="flat" cmpd="sng" algn="ctr">
          <a:solidFill>
            <a:schemeClr val="phClr">
              <a:shade val="60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25400" dist="127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88000"/>
              </a:schemeClr>
            </a:gs>
          </a:gsLst>
          <a:lin ang="5400000" scaled="0"/>
        </a:gradFill>
        <a:blipFill>
          <a:blip xmlns:r="http://schemas.openxmlformats.org/officeDocument/2006/relationships" r:embed="rId2">
            <a:duotone>
              <a:schemeClr val="phClr">
                <a:shade val="48000"/>
                <a:satMod val="110000"/>
                <a:lumMod val="40000"/>
              </a:schemeClr>
              <a:schemeClr val="phClr">
                <a:tint val="90000"/>
                <a:lumMod val="106000"/>
              </a:schemeClr>
            </a:duotone>
          </a:blip>
          <a:stretch/>
        </a:blipFill>
      </a:bgFillStyleLst>
    </a:fmtScheme>
  </a:themeElements>
  <a:objectDefaults/>
  <a:extraClrSchemeLst/>
  <a:extLst>
    <a:ext uri="{05A4C25C-085E-4340-85A3-A5531E510DB2}">
      <thm15:themeFamily xmlns:thm15="http://schemas.microsoft.com/office/thememl/2012/main" name="Main Event" id="{AC372BB4-D83D-411E-B849-B641926BA760}" vid="{F1EFBDE3-1A95-4E3D-81AD-1F53D65BEA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1467</TotalTime>
  <Words>801</Words>
  <Application>Microsoft Office PowerPoint</Application>
  <PresentationFormat>Widescreen</PresentationFormat>
  <Paragraphs>69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Impact</vt:lpstr>
      <vt:lpstr>Main Event</vt:lpstr>
      <vt:lpstr>Izmaiņas vides aizsardzības normatīvajos aktos    Sandra Bērziņa  50.01.2022.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Latvijas pašvaldību savienības informācijas aprite ārkārtējās situācijas laikā  liene užule</dc:title>
  <dc:creator>Liene Užule</dc:creator>
  <cp:lastModifiedBy>Sandra Bērziņa</cp:lastModifiedBy>
  <cp:revision>34</cp:revision>
  <dcterms:created xsi:type="dcterms:W3CDTF">2020-06-01T13:53:54Z</dcterms:created>
  <dcterms:modified xsi:type="dcterms:W3CDTF">2022-01-05T09:39:58Z</dcterms:modified>
</cp:coreProperties>
</file>