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  <p:sldMasterId id="2147484035" r:id="rId2"/>
    <p:sldMasterId id="2147484165" r:id="rId3"/>
    <p:sldMasterId id="2147484262" r:id="rId4"/>
  </p:sldMasterIdLst>
  <p:notesMasterIdLst>
    <p:notesMasterId r:id="rId57"/>
  </p:notesMasterIdLst>
  <p:handoutMasterIdLst>
    <p:handoutMasterId r:id="rId58"/>
  </p:handoutMasterIdLst>
  <p:sldIdLst>
    <p:sldId id="256" r:id="rId5"/>
    <p:sldId id="355" r:id="rId6"/>
    <p:sldId id="351" r:id="rId7"/>
    <p:sldId id="364" r:id="rId8"/>
    <p:sldId id="544" r:id="rId9"/>
    <p:sldId id="525" r:id="rId10"/>
    <p:sldId id="590" r:id="rId11"/>
    <p:sldId id="597" r:id="rId12"/>
    <p:sldId id="596" r:id="rId13"/>
    <p:sldId id="599" r:id="rId14"/>
    <p:sldId id="598" r:id="rId15"/>
    <p:sldId id="514" r:id="rId16"/>
    <p:sldId id="519" r:id="rId17"/>
    <p:sldId id="520" r:id="rId18"/>
    <p:sldId id="534" r:id="rId19"/>
    <p:sldId id="594" r:id="rId20"/>
    <p:sldId id="595" r:id="rId21"/>
    <p:sldId id="522" r:id="rId22"/>
    <p:sldId id="536" r:id="rId23"/>
    <p:sldId id="600" r:id="rId24"/>
    <p:sldId id="591" r:id="rId25"/>
    <p:sldId id="611" r:id="rId26"/>
    <p:sldId id="540" r:id="rId27"/>
    <p:sldId id="545" r:id="rId28"/>
    <p:sldId id="546" r:id="rId29"/>
    <p:sldId id="601" r:id="rId30"/>
    <p:sldId id="549" r:id="rId31"/>
    <p:sldId id="602" r:id="rId32"/>
    <p:sldId id="548" r:id="rId33"/>
    <p:sldId id="562" r:id="rId34"/>
    <p:sldId id="561" r:id="rId35"/>
    <p:sldId id="604" r:id="rId36"/>
    <p:sldId id="609" r:id="rId37"/>
    <p:sldId id="568" r:id="rId38"/>
    <p:sldId id="570" r:id="rId39"/>
    <p:sldId id="571" r:id="rId40"/>
    <p:sldId id="603" r:id="rId41"/>
    <p:sldId id="576" r:id="rId42"/>
    <p:sldId id="579" r:id="rId43"/>
    <p:sldId id="580" r:id="rId44"/>
    <p:sldId id="605" r:id="rId45"/>
    <p:sldId id="606" r:id="rId46"/>
    <p:sldId id="585" r:id="rId47"/>
    <p:sldId id="607" r:id="rId48"/>
    <p:sldId id="588" r:id="rId49"/>
    <p:sldId id="608" r:id="rId50"/>
    <p:sldId id="592" r:id="rId51"/>
    <p:sldId id="589" r:id="rId52"/>
    <p:sldId id="612" r:id="rId53"/>
    <p:sldId id="587" r:id="rId54"/>
    <p:sldId id="613" r:id="rId55"/>
    <p:sldId id="395" r:id="rId56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66"/>
    <a:srgbClr val="003399"/>
    <a:srgbClr val="463680"/>
    <a:srgbClr val="542233"/>
    <a:srgbClr val="FFFBDD"/>
    <a:srgbClr val="FFFFFF"/>
    <a:srgbClr val="82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29" autoAdjust="0"/>
    <p:restoredTop sz="99879" autoAdjust="0"/>
  </p:normalViewPr>
  <p:slideViewPr>
    <p:cSldViewPr>
      <p:cViewPr>
        <p:scale>
          <a:sx n="90" d="100"/>
          <a:sy n="90" d="100"/>
        </p:scale>
        <p:origin x="-107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526241565203247E-3"/>
          <c:y val="6.7368272791606829E-2"/>
          <c:w val="0.91945441699573549"/>
          <c:h val="0.896060493632068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6"/>
            <c:bubble3D val="0"/>
            <c:explosion val="26"/>
          </c:dPt>
          <c:dLbls>
            <c:dLbl>
              <c:idx val="0"/>
              <c:layout>
                <c:manualLayout>
                  <c:x val="-0.10629926698332005"/>
                  <c:y val="9.3973844264128498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S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ociālais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dienests 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  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515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918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11%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6642015650432271E-2"/>
                  <c:y val="-4.5001500088173121E-2"/>
                </c:manualLayout>
              </c:layout>
              <c:tx>
                <c:rich>
                  <a:bodyPr/>
                  <a:lstStyle/>
                  <a:p>
                    <a:r>
                      <a:rPr lang="es-ES" dirty="0" err="1"/>
                      <a:t>Vardarbībā</a:t>
                    </a:r>
                    <a:r>
                      <a:rPr lang="es-ES" dirty="0"/>
                      <a:t> </a:t>
                    </a:r>
                    <a:r>
                      <a:rPr lang="es-ES" dirty="0" err="1"/>
                      <a:t>cietušo</a:t>
                    </a:r>
                    <a:r>
                      <a:rPr lang="es-ES" dirty="0"/>
                      <a:t> </a:t>
                    </a:r>
                    <a:r>
                      <a:rPr lang="es-ES" dirty="0" err="1" smtClean="0"/>
                      <a:t>rehabilitācija</a:t>
                    </a:r>
                    <a:r>
                      <a:rPr lang="es-ES" dirty="0" smtClean="0"/>
                      <a:t> 8</a:t>
                    </a:r>
                    <a:r>
                      <a:rPr lang="lv-LV" dirty="0" smtClean="0"/>
                      <a:t> </a:t>
                    </a:r>
                    <a:r>
                      <a:rPr lang="es-ES" dirty="0" smtClean="0"/>
                      <a:t>750</a:t>
                    </a:r>
                    <a:r>
                      <a:rPr lang="lv-LV" dirty="0" smtClean="0"/>
                      <a:t> </a:t>
                    </a:r>
                    <a:endParaRPr lang="es-E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6697199950180714E-2"/>
                  <c:y val="-5.8068489521903195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“PROTI </a:t>
                    </a:r>
                    <a:r>
                      <a:rPr lang="it-IT" dirty="0"/>
                      <a:t>un DARI</a:t>
                    </a:r>
                    <a:r>
                      <a:rPr lang="it-IT" dirty="0" smtClean="0"/>
                      <a:t>!” 45</a:t>
                    </a:r>
                    <a:r>
                      <a:rPr lang="lv-LV" dirty="0" smtClean="0"/>
                      <a:t> </a:t>
                    </a:r>
                    <a:r>
                      <a:rPr lang="it-IT" dirty="0" smtClean="0"/>
                      <a:t>437</a:t>
                    </a:r>
                    <a:r>
                      <a:rPr lang="lv-LV" dirty="0" smtClean="0"/>
                      <a:t> -</a:t>
                    </a:r>
                    <a:r>
                      <a:rPr lang="it-IT" dirty="0" smtClean="0"/>
                      <a:t> </a:t>
                    </a:r>
                    <a:r>
                      <a:rPr lang="it-IT" dirty="0"/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183216771750461"/>
                  <c:y val="4.6447768303938479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sistentu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pakalpojumi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562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000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12%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0.1661334292168318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Nevalstiskām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organizācijām</a:t>
                    </a:r>
                    <a:r>
                      <a:rPr lang="en-US" dirty="0" smtClean="0"/>
                      <a:t> 15</a:t>
                    </a:r>
                    <a:r>
                      <a:rPr lang="lv-LV" dirty="0" smtClean="0"/>
                      <a:t> </a:t>
                    </a:r>
                    <a:r>
                      <a:rPr lang="en-US" dirty="0" smtClean="0"/>
                      <a:t>465</a:t>
                    </a:r>
                    <a:r>
                      <a:rPr lang="lv-LV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0.129560287131381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Higiēna</a:t>
                    </a:r>
                    <a:r>
                      <a:rPr lang="lv-LV" dirty="0" smtClean="0"/>
                      <a:t>,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medicīniskā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rehabilitācija</a:t>
                    </a:r>
                    <a:r>
                      <a:rPr lang="en-US" dirty="0" smtClean="0"/>
                      <a:t> 31</a:t>
                    </a:r>
                    <a:r>
                      <a:rPr lang="lv-LV" dirty="0" smtClean="0"/>
                      <a:t> </a:t>
                    </a:r>
                    <a:r>
                      <a:rPr lang="en-US" dirty="0" smtClean="0"/>
                      <a:t>674</a:t>
                    </a:r>
                    <a:r>
                      <a:rPr lang="lv-LV" dirty="0" smtClean="0"/>
                      <a:t>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3947876964965714"/>
                  <c:y val="-0.2963880319682912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Sociālās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palīdzības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pabalsti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1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250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213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26%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6149266360016096"/>
                  <c:y val="-0.214732659858632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Bērnu</a:t>
                    </a:r>
                    <a:r>
                      <a:rPr lang="en-US" dirty="0"/>
                      <a:t> sociālo pakalpojumu </a:t>
                    </a:r>
                    <a:r>
                      <a:rPr lang="en-US" dirty="0" smtClean="0"/>
                      <a:t>centrs 263</a:t>
                    </a:r>
                    <a:r>
                      <a:rPr lang="lv-LV" dirty="0" smtClean="0"/>
                      <a:t> </a:t>
                    </a:r>
                    <a:r>
                      <a:rPr lang="en-US" dirty="0" smtClean="0"/>
                      <a:t>646</a:t>
                    </a:r>
                    <a:r>
                      <a:rPr lang="lv-LV" baseline="0" dirty="0" smtClean="0"/>
                      <a:t>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7917503307160928E-2"/>
                  <c:y val="-7.80702377162627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Aprūpes mājās birojs </a:t>
                    </a:r>
                    <a:r>
                      <a:rPr lang="en-US" dirty="0" smtClean="0"/>
                      <a:t> 180</a:t>
                    </a:r>
                    <a:r>
                      <a:rPr lang="lv-LV" dirty="0" smtClean="0"/>
                      <a:t> </a:t>
                    </a:r>
                    <a:r>
                      <a:rPr lang="en-US" dirty="0" smtClean="0"/>
                      <a:t>559</a:t>
                    </a:r>
                    <a:r>
                      <a:rPr lang="lv-LV" baseline="0" dirty="0" smtClean="0"/>
                      <a:t> -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7060683862144043E-2"/>
                  <c:y val="-0.19785762216557767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Patversme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- 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atskurbtuve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614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877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13%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9008277364194706"/>
                  <c:y val="8.54596033507313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baseline="0" dirty="0" err="1" smtClean="0">
                        <a:solidFill>
                          <a:schemeClr val="bg1"/>
                        </a:solidFill>
                      </a:rPr>
                      <a:t>ensionāru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sociālo pakalpojumu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centrs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1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235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431</a:t>
                    </a:r>
                    <a:r>
                      <a:rPr lang="lv-LV" baseline="0" dirty="0" smtClean="0">
                        <a:solidFill>
                          <a:schemeClr val="bg1"/>
                        </a:solidFill>
                      </a:rPr>
                      <a:t> -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26%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Sociālais dienests</c:v>
                </c:pt>
                <c:pt idx="1">
                  <c:v>Vardarbībā cietušo rehabilitācija</c:v>
                </c:pt>
                <c:pt idx="2">
                  <c:v>Projekts “PROTI un DARI!”</c:v>
                </c:pt>
                <c:pt idx="3">
                  <c:v>Asistentu pakalpojumi </c:v>
                </c:pt>
                <c:pt idx="4">
                  <c:v>Nevalstiskām organizācijām</c:v>
                </c:pt>
                <c:pt idx="5">
                  <c:v>Higiēna un medicīniskā rehabilitācija</c:v>
                </c:pt>
                <c:pt idx="6">
                  <c:v>Sociālās palīdzības pabalsti </c:v>
                </c:pt>
                <c:pt idx="7">
                  <c:v>Bērnu sociālo pakalpojumu centrs</c:v>
                </c:pt>
                <c:pt idx="8">
                  <c:v>Aprūpes mājās birojs </c:v>
                </c:pt>
                <c:pt idx="9">
                  <c:v>Patversme - atskurbtuve</c:v>
                </c:pt>
                <c:pt idx="10">
                  <c:v>Pensionāru sociālo pakalpojumu centrs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515918</c:v>
                </c:pt>
                <c:pt idx="1">
                  <c:v>8750</c:v>
                </c:pt>
                <c:pt idx="2">
                  <c:v>45437</c:v>
                </c:pt>
                <c:pt idx="3">
                  <c:v>562000</c:v>
                </c:pt>
                <c:pt idx="4">
                  <c:v>15465</c:v>
                </c:pt>
                <c:pt idx="5">
                  <c:v>31674</c:v>
                </c:pt>
                <c:pt idx="6">
                  <c:v>1250213</c:v>
                </c:pt>
                <c:pt idx="7">
                  <c:v>263646</c:v>
                </c:pt>
                <c:pt idx="8">
                  <c:v>180559</c:v>
                </c:pt>
                <c:pt idx="9">
                  <c:v>614877</c:v>
                </c:pt>
                <c:pt idx="10">
                  <c:v>1235431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24CA8B-0008-49E9-82F3-F3D3668A9DF3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20771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572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99000"/>
            <a:ext cx="4953000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718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98000"/>
            <a:ext cx="2895600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BD31E3B-0F7C-452A-BDBF-ADC9BFDF8088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80428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5F9C-B7A0-463B-B41C-3A760652FA84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4E3D-7557-4FA9-8FCA-99B812C70680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591D-5A66-4538-826B-60FC77B845B2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99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08B1D2-AE38-4513-8F9D-3E004214C2B0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5248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1E9D-6091-431D-8F68-B6A542BD45AA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0541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663465-DC99-4C46-8AF1-0284E10D402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862883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5E22A-F3B7-48E3-AF1D-88A162A8212E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910873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F60CC-4EC3-4876-8EA4-4AFA41292022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28939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CA265-839B-473F-BB3C-199FC2648A74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745390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43DD-0DC4-46B0-AB77-FE031B55A315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693453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145D7-77FC-4E1C-A08C-FF6EEDE0B127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79801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4143-CA40-482A-B045-23BA38A7940D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29D1B4-A693-45A2-A9A4-E0141C452CBF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688230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E532-8954-4756-9718-753EAA565A3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80941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038A-FA3F-4E5B-967C-DD3A488A7139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693055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01A23D-D70F-4A26-BAB0-56983F587E65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072413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02FC-7C23-461E-B2C1-7B0889CBFE42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976612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88A651-010B-4E0F-9F67-05540144F716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876680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37774-D3E0-4436-B710-FA36A07A35A2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487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86454E-B3D1-4669-927F-509937732296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406226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6089A-E626-4E63-9D4C-B353F0275FA8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50072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8801-C226-4E71-AA0D-846BD64ED1F7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544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1016-84CF-44FB-B7C4-6FF5C7033307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84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DD63A-AC5D-492E-939A-F3206FA7CDB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873087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C0FAD66-79F9-42F1-B480-39D292972CAE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57182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F39F-523A-4B5A-9C0C-75CE33BC83E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858950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5348-F0C7-4AA2-98B8-F8F6C73981D8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418343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1A23D-D70F-4A26-BAB0-56983F587E65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02FC-7C23-461E-B2C1-7B0889CBFE42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8A651-010B-4E0F-9F67-05540144F716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37774-D3E0-4436-B710-FA36A07A35A2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454E-B3D1-4669-927F-509937732296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6089A-E626-4E63-9D4C-B353F0275FA8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A488-4DD5-4EF3-9FCC-ADF704670FF6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77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D8801-C226-4E71-AA0D-846BD64ED1F7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DD63A-AC5D-492E-939A-F3206FA7CDBB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C0FAD66-79F9-42F1-B480-39D292972CAE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DF39F-523A-4B5A-9C0C-75CE33BC83EB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45348-F0C7-4AA2-98B8-F8F6C73981D8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CAF4-6929-4EB3-A95B-7C0A936D827E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301-4628-4A40-AF16-FC5E497F39CD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2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D45A-6F73-4EA9-B6F5-EE315CC4677B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6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DFD1-8637-4DD6-BA97-08221BE0D321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7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92DD-1253-4670-B121-C4B8E10E9BEC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948E6DD2-52DB-4E8E-9479-66C77FD67845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904BE3EE-340A-4A1F-ABBE-4802D5528B4A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13" r:id="rId2"/>
    <p:sldLayoutId id="2147484225" r:id="rId3"/>
    <p:sldLayoutId id="2147484226" r:id="rId4"/>
    <p:sldLayoutId id="2147484227" r:id="rId5"/>
    <p:sldLayoutId id="2147484228" r:id="rId6"/>
    <p:sldLayoutId id="2147484214" r:id="rId7"/>
    <p:sldLayoutId id="2147484229" r:id="rId8"/>
    <p:sldLayoutId id="2147484230" r:id="rId9"/>
    <p:sldLayoutId id="2147484215" r:id="rId10"/>
    <p:sldLayoutId id="21474842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169FBD-A729-4D24-BDDD-A291C373C4E2}" type="slidenum">
              <a:rPr lang="en-GB" altLang="lv-LV"/>
              <a:pPr>
                <a:defRPr/>
              </a:pPr>
              <a:t>‹#›</a:t>
            </a:fld>
            <a:endParaRPr lang="en-GB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17" r:id="rId2"/>
    <p:sldLayoutId id="2147484232" r:id="rId3"/>
    <p:sldLayoutId id="2147484233" r:id="rId4"/>
    <p:sldLayoutId id="2147484234" r:id="rId5"/>
    <p:sldLayoutId id="2147484235" r:id="rId6"/>
    <p:sldLayoutId id="2147484218" r:id="rId7"/>
    <p:sldLayoutId id="2147484236" r:id="rId8"/>
    <p:sldLayoutId id="2147484237" r:id="rId9"/>
    <p:sldLayoutId id="2147484219" r:id="rId10"/>
    <p:sldLayoutId id="214748422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48E6DD2-52DB-4E8E-9479-66C77FD67845}" type="slidenum">
              <a:rPr lang="en-GB" altLang="lv-LV" smtClean="0"/>
              <a:pPr>
                <a:defRPr/>
              </a:pPr>
              <a:t>‹#›</a:t>
            </a:fld>
            <a:endParaRPr lang="en-GB" alt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mail.inbox.lv/horde/imp/view.php?mailbox=INBOX&amp;index=0.519&amp;array_index=3&amp;id=4&amp;actionID=113&amp;f=/DSC00459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94687" cy="4679950"/>
          </a:xfrm>
        </p:spPr>
        <p:txBody>
          <a:bodyPr>
            <a:normAutofit fontScale="92500"/>
          </a:bodyPr>
          <a:lstStyle/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Sociālo pakalpojumu </a:t>
            </a:r>
            <a:endParaRPr lang="lv-LV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 </a:t>
            </a:r>
            <a:r>
              <a:rPr lang="lv-LV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sociālās palīdzības sistēma 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Rēzeknes pilsētas pašvaldībā </a:t>
            </a:r>
            <a:endParaRPr lang="lv-LV" sz="5400" dirty="0" smtClean="0"/>
          </a:p>
        </p:txBody>
      </p:sp>
      <p:sp>
        <p:nvSpPr>
          <p:cNvPr id="3074" name="Rectangle 2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lv-LV" altLang="lv-LV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GB" altLang="lv-LV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00269F-32C5-4381-A56E-E417ADCCDE4D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2533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447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362" y="476672"/>
            <a:ext cx="8229600" cy="864096"/>
          </a:xfrm>
        </p:spPr>
        <p:txBody>
          <a:bodyPr>
            <a:normAutofit/>
          </a:bodyPr>
          <a:lstStyle/>
          <a:p>
            <a:r>
              <a:rPr lang="lv-LV" altLang="lv-LV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Kvalitātes vadības </a:t>
            </a: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sistēmas uzlabojumi</a:t>
            </a:r>
            <a:endParaRPr lang="lv-LV" sz="3600" b="1" dirty="0"/>
          </a:p>
        </p:txBody>
      </p:sp>
      <p:sp>
        <p:nvSpPr>
          <p:cNvPr id="9" name="Rectangle 1027"/>
          <p:cNvSpPr>
            <a:spLocks noGrp="1" noChangeArrowheads="1"/>
          </p:cNvSpPr>
          <p:nvPr>
            <p:ph idx="1"/>
          </p:nvPr>
        </p:nvSpPr>
        <p:spPr>
          <a:xfrm>
            <a:off x="487362" y="1412776"/>
            <a:ext cx="8229600" cy="5044206"/>
          </a:xfrm>
        </p:spPr>
        <p:txBody>
          <a:bodyPr>
            <a:normAutofit fontScale="85000" lnSpcReduction="20000"/>
          </a:bodyPr>
          <a:lstStyle/>
          <a:p>
            <a:pPr marL="393192" lvl="1" indent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lv-LV" altLang="lv-LV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Procesu vadībā</a:t>
            </a:r>
            <a:r>
              <a:rPr lang="lv-LV" altLang="lv-LV" sz="2800" b="1" dirty="0">
                <a:latin typeface="Times New Roman" pitchFamily="18" charset="0"/>
              </a:rPr>
              <a:t>: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sakārtota</a:t>
            </a:r>
            <a:r>
              <a:rPr lang="lv-LV" altLang="lv-LV" sz="2800" b="1" dirty="0">
                <a:latin typeface="Times New Roman" pitchFamily="18" charset="0"/>
              </a:rPr>
              <a:t>, darbiniekiem  saprotama un izsekojama pamatdarbība,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iekšējos </a:t>
            </a:r>
            <a:r>
              <a:rPr lang="lv-LV" altLang="lv-LV" sz="2800" b="1" dirty="0">
                <a:latin typeface="Times New Roman" pitchFamily="18" charset="0"/>
              </a:rPr>
              <a:t>noteikumos konkretizētas darbības,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caurspīdīgs </a:t>
            </a:r>
            <a:r>
              <a:rPr lang="lv-LV" altLang="lv-LV" sz="2800" b="1" dirty="0">
                <a:latin typeface="Times New Roman" pitchFamily="18" charset="0"/>
              </a:rPr>
              <a:t>lēmumu pieņemšanas process, divu līmeņu kontroles  sistēmā,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klientu </a:t>
            </a:r>
            <a:r>
              <a:rPr lang="lv-LV" altLang="lv-LV" sz="2800" b="1" dirty="0">
                <a:latin typeface="Times New Roman" pitchFamily="18" charset="0"/>
              </a:rPr>
              <a:t>apmierinātības aptaujas.</a:t>
            </a:r>
          </a:p>
          <a:p>
            <a:pPr marL="393192" lvl="1" indent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lv-LV" altLang="lv-LV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93192" lvl="1" indent="0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lv-LV" altLang="lv-LV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Cilvēkresursu </a:t>
            </a:r>
            <a:r>
              <a:rPr lang="lv-LV" altLang="lv-LV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vadībā</a:t>
            </a:r>
            <a:r>
              <a:rPr lang="lv-LV" altLang="lv-LV" sz="2800" b="1" dirty="0">
                <a:latin typeface="Times New Roman" pitchFamily="18" charset="0"/>
              </a:rPr>
              <a:t>: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vienmērīgs </a:t>
            </a:r>
            <a:r>
              <a:rPr lang="lv-LV" altLang="lv-LV" sz="2800" b="1" dirty="0">
                <a:latin typeface="Times New Roman" pitchFamily="18" charset="0"/>
              </a:rPr>
              <a:t>funkciju, darba uzdevumu un amatu </a:t>
            </a:r>
            <a:r>
              <a:rPr lang="lv-LV" altLang="lv-LV" sz="2800" b="1" dirty="0" smtClean="0">
                <a:latin typeface="Times New Roman" pitchFamily="18" charset="0"/>
              </a:rPr>
              <a:t>sadalījums struktūrvienībās, </a:t>
            </a: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amatu </a:t>
            </a:r>
            <a:r>
              <a:rPr lang="lv-LV" altLang="lv-LV" sz="2800" b="1" dirty="0">
                <a:latin typeface="Times New Roman" pitchFamily="18" charset="0"/>
              </a:rPr>
              <a:t>aprakstos noteiktas darbinieku atbildības un pilnvaras,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darbinieku </a:t>
            </a:r>
            <a:r>
              <a:rPr lang="lv-LV" altLang="lv-LV" sz="2800" b="1" dirty="0">
                <a:latin typeface="Times New Roman" pitchFamily="18" charset="0"/>
              </a:rPr>
              <a:t>apmācību un budžeta plānošana, </a:t>
            </a:r>
            <a:endParaRPr lang="lv-LV" altLang="lv-LV" sz="2800" b="1" dirty="0" smtClean="0">
              <a:latin typeface="Times New Roman" pitchFamily="18" charset="0"/>
            </a:endParaRPr>
          </a:p>
          <a:p>
            <a:pPr marL="640080" lvl="1" indent="-246888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latin typeface="Times New Roman" pitchFamily="18" charset="0"/>
              </a:rPr>
              <a:t>darbinieku apmierinātības aptaujas</a:t>
            </a:r>
            <a:r>
              <a:rPr lang="lv-LV" altLang="lv-LV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A1FBFB-A2F4-47E4-9A80-365186C57D6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362" y="476672"/>
            <a:ext cx="8229600" cy="864766"/>
          </a:xfrm>
        </p:spPr>
        <p:txBody>
          <a:bodyPr>
            <a:normAutofit/>
          </a:bodyPr>
          <a:lstStyle/>
          <a:p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Elektroniskā Kvalitātes </a:t>
            </a:r>
            <a:r>
              <a:rPr lang="lv-LV" altLang="lv-LV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vadības sistēma</a:t>
            </a:r>
            <a:endParaRPr lang="lv-LV" sz="3600" b="1" dirty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A1FBFB-A2F4-47E4-9A80-365186C57D6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7162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Obligātie </a:t>
            </a: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sociālās </a:t>
            </a:r>
            <a:r>
              <a:rPr lang="lv-LV" altLang="lv-LV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palīdzības </a:t>
            </a: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veidi</a:t>
            </a:r>
            <a:endParaRPr lang="en-GB" altLang="lv-LV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60325" y="1196975"/>
            <a:ext cx="8472115" cy="5478463"/>
          </a:xfrm>
        </p:spPr>
        <p:txBody>
          <a:bodyPr rtlCol="0">
            <a:normAutofit fontScale="92500"/>
          </a:bodyPr>
          <a:lstStyle/>
          <a:p>
            <a:pPr marL="114300" indent="0" eaLnBrk="1" fontAlgn="auto" hangingPunct="1">
              <a:spcAft>
                <a:spcPts val="0"/>
              </a:spcAft>
              <a:buClr>
                <a:schemeClr val="tx2"/>
              </a:buClr>
              <a:buFont typeface="Arial" charset="0"/>
              <a:buNone/>
              <a:defRPr/>
            </a:pPr>
            <a:r>
              <a:rPr lang="lv-LV" altLang="lv-LV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Sociālās palīdzības nodaļa – administrē sociālās palīdzības sniegšanu, veic sociālo darbu ar pilngadīgām sociālā riska personām</a:t>
            </a:r>
            <a:endParaRPr lang="lv-LV" altLang="lv-LV" sz="1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Garantētais minimālais ienākumu līmenis (GMI):</a:t>
            </a:r>
          </a:p>
          <a:p>
            <a:pPr marL="640080"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darbspējīgai personai – 49.80 eiro</a:t>
            </a:r>
          </a:p>
          <a:p>
            <a:pPr marL="640080"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bērnam līdz 18 gadiem – 100 eiro</a:t>
            </a:r>
          </a:p>
          <a:p>
            <a:pPr marL="640080"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daudzbērnu ģimenes bērnam – 128 eiro</a:t>
            </a:r>
          </a:p>
          <a:p>
            <a:pPr marL="640080" lvl="1"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atsevišķi dzīvojošam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vecuma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pensijas, invaliditātes pensijas vai  valsts sociālā nodrošinājuma pabalsta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saņēmējam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- 128 eiro un vai kura apgādībā ir bērns līdz 18 gadiem – 128 eiro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Mājokļa pabalsts trūcīgām / maznodrošinātām ģimenēm (personām):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siltumenerģijas pakalpojumu apmaksai - no 185 līdz 450 eiro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cietā kurināmā iegādei – no 80 līdz 129 eiro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daudzdzīvokļu māju apsaimniekošanas izdevumu apmaksai – 70 / 120 eiro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aukstā ūdens un kanalizācijas pakalpojumu izdevumu apmaksai – 20 / 40 eiro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 ārkārtas  situācijā  (neizvērtējot  ienākumus) līdz 500 eiro.</a:t>
            </a:r>
            <a:endParaRPr lang="lv-LV" altLang="lv-LV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DF9F138-B6E6-4FFB-B4CD-3294A758DD5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3013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778750" cy="100833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Pašvaldības brīvās iniciatīvas                 sociālās palīdzības veidi</a:t>
            </a:r>
            <a:endParaRPr lang="en-GB" altLang="lv-LV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60325" y="1341438"/>
            <a:ext cx="8399463" cy="5333206"/>
          </a:xfrm>
        </p:spPr>
        <p:txBody>
          <a:bodyPr rtlCol="0">
            <a:normAutofit fontScale="92500"/>
          </a:bodyPr>
          <a:lstStyle/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Ēdināšanas pabalsts trūcīgām / maznodrošinātām ģimenēm (personām):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pusdienas skolniekiem no 5. līdz 9.klasei – 100 %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bērniem, kuri apgūst pirmsskolas izglītības programmu – 9 / 11 mēneši gadā – 100 %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karsta zupa trūcīgajiem darba dienās, visu gadu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Lieldienu un Ziemassvētku sociālās akcijas trūcīgajiem – otrais ēdiens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bērniem, </a:t>
            </a:r>
            <a:r>
              <a:rPr lang="lv-LV" altLang="lv-LV" b="1" dirty="0">
                <a:solidFill>
                  <a:schemeClr val="tx2"/>
                </a:solidFill>
                <a:latin typeface="Times New Roman" pitchFamily="18" charset="0"/>
              </a:rPr>
              <a:t>kuri apgūst </a:t>
            </a: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speciālo pirmsskolas </a:t>
            </a:r>
            <a:r>
              <a:rPr lang="lv-LV" altLang="lv-LV" b="1" dirty="0">
                <a:solidFill>
                  <a:schemeClr val="tx2"/>
                </a:solidFill>
                <a:latin typeface="Times New Roman" pitchFamily="18" charset="0"/>
              </a:rPr>
              <a:t>izglītības programmu </a:t>
            </a: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pašvaldības pirmsskolas izglītības iestādē - </a:t>
            </a:r>
            <a:r>
              <a:rPr lang="lv-LV" altLang="lv-LV" b="1" dirty="0">
                <a:solidFill>
                  <a:schemeClr val="tx2"/>
                </a:solidFill>
                <a:latin typeface="Times New Roman" pitchFamily="18" charset="0"/>
              </a:rPr>
              <a:t>11 mēneši </a:t>
            </a: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gadā – 100 %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izglītības ieguves atbalstam trūcīgām / maznodrošinātām ģimenēm (personām), kurās ir bērni no 3 līdz 18 gadiem – 60 / 90 eiro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Jaungada svētku pabalsts - saldumu paciņa trūcīgo ģimeņu bērniem līdz 15 gadiem, bērniem invalīdiem līdz 18 gadiem un Aprūpes mājās biroja klientiem – 10 eiro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CAB9F16-7BCD-44CB-8C45-E9C3A7BE1688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4037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548680"/>
            <a:ext cx="8083550" cy="604867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krīzes </a:t>
            </a: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situācijā, izvērtējot </a:t>
            </a:r>
            <a:r>
              <a:rPr lang="lv-LV" altLang="lv-L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krīzes situāciju un </a:t>
            </a: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ienākumus </a:t>
            </a:r>
            <a:r>
              <a:rPr lang="lv-LV" altLang="lv-L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līdz 100 eiro gadā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dokumentu noformēšanai – līdz 30 eiro gadā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jaundzimušā aprūpei – 75 / 150 eiro, atkarībā no tā, vai pašvaldībā deklarēti viens vai abi vecāki)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pirmklasniekiem – 20 eiro dāvanu karte uzsākot mācības pašvaldības izglītības iestādes 1.klasē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personām, kuras atgriezušās pēc ieslodzījuma – 50 eiro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Svētku pabalsts politiski represētām personām un nacionālās kustības dalībniekiem – 20 eiro – vienu reizi gadā – novembrī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nozīmīgā dzīves jubilejā: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90 gados – 100 eiro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95 gados – 150 eiro</a:t>
            </a:r>
          </a:p>
          <a:p>
            <a:pPr marL="1005840" lvl="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100 gados un vairāk – 200 eiro</a:t>
            </a:r>
          </a:p>
          <a:p>
            <a:pPr marL="11430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Apbedīšanas pabalsts – 280 eiro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10CA79-E840-4AE3-BF04-E4D98E3DDA7B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6085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993063" cy="1223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altLang="lv-LV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 palīdzība bārenim un bērnam, kurš </a:t>
            </a:r>
            <a:r>
              <a:rPr lang="en-GB" altLang="lv-LV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GB" altLang="lv-LV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lv-LV" altLang="lv-LV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palicis bez vecāku gādības</a:t>
            </a:r>
            <a:endParaRPr lang="en-GB" altLang="lv-LV" sz="3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8208962" cy="4535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Sociālās garantijas pēc ārpusģimenes aprūpes (saskaņā ar MK not.)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Dzīvokļa pabalsts bērnam bārenim un bērnam, kurš palicis bez vecāku gādības – platība līdz 32 m2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audžuģimenei – 300 eiro / </a:t>
            </a:r>
            <a:r>
              <a:rPr lang="lv-LV" altLang="lv-LV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.: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bērna uzturam, veselības aprūpei, izglītības atbalstam - 200 eiro / </a:t>
            </a:r>
            <a:r>
              <a:rPr lang="lv-LV" altLang="lv-LV" sz="2000" b="1" dirty="0" err="1" smtClean="0">
                <a:solidFill>
                  <a:schemeClr val="tx2"/>
                </a:solidFill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apģērba un mīkstā inventāra iegādei – 100 eiro / </a:t>
            </a:r>
            <a:r>
              <a:rPr lang="lv-LV" altLang="lv-LV" sz="2000" b="1" dirty="0" err="1" smtClean="0">
                <a:solidFill>
                  <a:schemeClr val="tx2"/>
                </a:solidFill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aizbildnim – 100 eiro / </a:t>
            </a:r>
            <a:r>
              <a:rPr lang="lv-LV" altLang="lv-LV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114300" indent="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Pabalsts adoptētājam </a:t>
            </a:r>
            <a:r>
              <a:rPr lang="lv-LV" altLang="lv-LV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pirmsadopcijas</a:t>
            </a: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aprūpē: 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audžuģimenei piešķirtais pabalsts bērna uzturam (200 eiro / </a:t>
            </a:r>
            <a:r>
              <a:rPr lang="lv-LV" altLang="lv-LV" sz="2000" b="1" dirty="0" err="1" smtClean="0">
                <a:solidFill>
                  <a:schemeClr val="tx2"/>
                </a:solidFill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.) vai 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atbilstoši bērna ēdināšanas izmaksām Bērnu sociālo pakalpojumu centrā (50 eiro / </a:t>
            </a:r>
            <a:r>
              <a:rPr lang="lv-LV" altLang="lv-LV" sz="2000" b="1" dirty="0" err="1" smtClean="0">
                <a:solidFill>
                  <a:schemeClr val="tx2"/>
                </a:solidFill>
                <a:latin typeface="Times New Roman" pitchFamily="18" charset="0"/>
              </a:rPr>
              <a:t>mēn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itchFamily="18" charset="0"/>
              </a:rPr>
              <a:t>.)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48B9A2B-09B9-452F-BBDC-B4181C4145F4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506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993063" cy="1223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altLang="lv-LV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Sociālās palīdzības nodaļā apkalpotie klienti</a:t>
            </a:r>
            <a:endParaRPr lang="en-GB" altLang="lv-LV" sz="3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48B9A2B-09B9-452F-BBDC-B4181C4145F4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506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54208"/>
              </p:ext>
            </p:extLst>
          </p:nvPr>
        </p:nvGraphicFramePr>
        <p:xfrm>
          <a:off x="457200" y="1600200"/>
          <a:ext cx="7620000" cy="384847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54760"/>
                <a:gridCol w="1296144"/>
                <a:gridCol w="1296144"/>
                <a:gridCol w="1272952"/>
              </a:tblGrid>
              <a:tr h="745232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Personu skaits</a:t>
                      </a:r>
                    </a:p>
                    <a:p>
                      <a:pPr algn="ctr"/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2014.gadā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2015.gadā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2016.gadā</a:t>
                      </a:r>
                    </a:p>
                    <a:p>
                      <a:pPr algn="ctr"/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Izskatīti personu iesniegumi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5848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6248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5369</a:t>
                      </a:r>
                      <a:endParaRPr lang="lv-LV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Piešķirts trūcīgas personas statuss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2821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2167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1828</a:t>
                      </a:r>
                      <a:endParaRPr lang="lv-LV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Piešķirts maznodrošinātas personas statuss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2202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1755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2183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Norīkoti darba un sociālo prasmju saglabāšanas, atjaunošanas un apgūšanas pasākumos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993063" cy="93595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altLang="lv-LV" sz="3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Izmaksātie sociālās palīdzības pabalsti</a:t>
            </a:r>
            <a:endParaRPr lang="en-GB" altLang="lv-LV" sz="3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48B9A2B-09B9-452F-BBDC-B4181C4145F4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506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879563"/>
              </p:ext>
            </p:extLst>
          </p:nvPr>
        </p:nvGraphicFramePr>
        <p:xfrm>
          <a:off x="467544" y="1268760"/>
          <a:ext cx="7620000" cy="416964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54760"/>
                <a:gridCol w="1296144"/>
                <a:gridCol w="1296144"/>
                <a:gridCol w="1272952"/>
              </a:tblGrid>
              <a:tr h="745232"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Budžets, pabalstu veidi</a:t>
                      </a:r>
                    </a:p>
                    <a:p>
                      <a:pPr algn="ctr"/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2014.gadā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2015.gadā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2016.gadā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Sociālās palīdzības budžets,</a:t>
                      </a:r>
                    </a:p>
                    <a:p>
                      <a:r>
                        <a:rPr lang="lv-LV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tajā skaitā:</a:t>
                      </a:r>
                      <a:endParaRPr lang="lv-LV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1 368 453</a:t>
                      </a:r>
                      <a:endParaRPr lang="lv-LV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1 072 410</a:t>
                      </a:r>
                      <a:endParaRPr lang="lv-LV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1 261 465</a:t>
                      </a: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Pabalsts garantētā minimālā ienākumu līmeņa nodrošināšanai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307 800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247 649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348 845</a:t>
                      </a:r>
                    </a:p>
                  </a:txBody>
                  <a:tcPr/>
                </a:tc>
              </a:tr>
              <a:tr h="698376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Dzīvokļa pabalsti siltumenerģijas, apsaimniekošanas, aukstā ūdens un kanalizācijas pakalpojumu apmaksai, cietā kurināmā iegādei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848 860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648 711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653821</a:t>
                      </a:r>
                    </a:p>
                  </a:txBody>
                  <a:tcPr/>
                </a:tc>
              </a:tr>
              <a:tr h="745232">
                <a:tc>
                  <a:txBody>
                    <a:bodyPr/>
                    <a:lstStyle/>
                    <a:p>
                      <a:r>
                        <a:rPr lang="lv-LV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Pārējie pašvaldības brīvās iniciatīvas pabalsti 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205 160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176 050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258 799</a:t>
                      </a:r>
                      <a:endParaRPr lang="lv-LV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370888" cy="498792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lv-LV" altLang="lv-LV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Atbalsta nodaļa – darbs ar sociālā riska ģimenēm ar bērniem: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lv-LV" altLang="lv-LV" sz="14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nodrošina:</a:t>
            </a:r>
            <a:r>
              <a:rPr lang="lv-LV" altLang="lv-LV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sociālā darba pakalpojumu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sociālo rehabilitāciju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psihologa pakalpojumu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psihosociālo atbalstu, grupu nodarbības, preventīvo darbu</a:t>
            </a:r>
            <a:endParaRPr lang="lv-LV" sz="2000" b="1" dirty="0">
              <a:solidFill>
                <a:schemeClr val="tx2"/>
              </a:solidFill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veic:</a:t>
            </a: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 personu </a:t>
            </a:r>
            <a:r>
              <a:rPr lang="lv-LV" sz="2000" b="1" dirty="0">
                <a:solidFill>
                  <a:schemeClr val="tx2"/>
                </a:solidFill>
                <a:latin typeface="Times New Roman"/>
              </a:rPr>
              <a:t>individuālo vajadzību </a:t>
            </a: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izvērtēšanu pēc sociālajiem </a:t>
            </a:r>
            <a:r>
              <a:rPr lang="lv-LV" sz="2000" b="1" dirty="0">
                <a:solidFill>
                  <a:schemeClr val="tx2"/>
                </a:solidFill>
                <a:latin typeface="Times New Roman"/>
              </a:rPr>
              <a:t>pakalpojumiem Bērnu sociālo pakalpojumu </a:t>
            </a: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centrā, </a:t>
            </a:r>
            <a:endParaRPr lang="lv-LV" sz="2000" b="1" dirty="0">
              <a:solidFill>
                <a:schemeClr val="tx2"/>
              </a:solidFill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administrē: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/>
              </a:rPr>
              <a:t> valsts apmaksāto pakalpojumu sniegšanu bērniem un pilngadīgām personām, kuras cietušas no vardarbības un vardarbību veikušām personām un personām ar atkarībām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koordinē:</a:t>
            </a: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 sociālo pakalpojumu sniegšanu Bērnu sociālo pakalpojumu centrā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organizē: </a:t>
            </a:r>
            <a:r>
              <a:rPr lang="lv-LV" altLang="lv-LV" sz="2000" b="1" dirty="0">
                <a:solidFill>
                  <a:schemeClr val="tx2"/>
                </a:solidFill>
                <a:latin typeface="Times New Roman" pitchFamily="18" charset="0"/>
              </a:rPr>
              <a:t>sociālās akcijas ģimenēm ar bērniem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altLang="lv-LV" sz="20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5084A96-D711-4CC3-94D3-CC39AD55B26D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31825"/>
            <a:ext cx="8145463" cy="70894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Sociālie pakalpojumi Rēzeknē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9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370888" cy="4987925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Eiropas 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atbalsta fonda vistrūcīgākajām personām projekta ietvaros 2016.gadā: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Izdalīti: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8520 pārtikas paku komplekti par 84 026 eiro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1006 higiēnas un saimniecības preču komplekti par 5521 eiro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400 skolas piederumu komplekti par 5397 eiro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b="1" dirty="0" smtClean="0">
                <a:solidFill>
                  <a:schemeClr val="tx2"/>
                </a:solidFill>
                <a:latin typeface="Times New Roman"/>
              </a:rPr>
              <a:t>81 skolas soma par 1093 eiro.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Organizēti papildpasākumi: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100" b="1" dirty="0" smtClean="0">
                <a:solidFill>
                  <a:schemeClr val="tx2"/>
                </a:solidFill>
                <a:latin typeface="Times New Roman"/>
              </a:rPr>
              <a:t>18 papildpasākumus 489 trūcīgām personām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100" b="1" dirty="0" smtClean="0">
                <a:solidFill>
                  <a:schemeClr val="tx2"/>
                </a:solidFill>
                <a:latin typeface="Times New Roman"/>
              </a:rPr>
              <a:t>3 ekskursijas, sporta diena</a:t>
            </a:r>
          </a:p>
          <a:p>
            <a:pPr marL="452628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100" b="1" dirty="0" smtClean="0">
                <a:solidFill>
                  <a:schemeClr val="tx2"/>
                </a:solidFill>
                <a:latin typeface="Times New Roman"/>
              </a:rPr>
              <a:t>dienas </a:t>
            </a:r>
            <a:r>
              <a:rPr lang="lv-LV" sz="2100" b="1" dirty="0">
                <a:solidFill>
                  <a:schemeClr val="tx2"/>
                </a:solidFill>
                <a:latin typeface="Times New Roman"/>
              </a:rPr>
              <a:t>radošo darbnīcu nometne 15 trūcīgo ģimeņu bērniem. </a:t>
            </a:r>
            <a:endParaRPr lang="lv-L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Administratīvās izmaksas </a:t>
            </a: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8695 eiro.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2016.gadā </a:t>
            </a:r>
            <a:r>
              <a:rPr 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apgūts projekta finansējums </a:t>
            </a: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101 732 eiro.</a:t>
            </a:r>
            <a:endParaRPr lang="lv-L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altLang="lv-LV" sz="20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8AE0F8-5BF1-4259-885B-927293176D89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45463" cy="70894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Sociālo pakalpojumu atbalsta projekti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Rectangle 1030"/>
          <p:cNvSpPr>
            <a:spLocks noGrp="1" noChangeArrowheads="1"/>
          </p:cNvSpPr>
          <p:nvPr>
            <p:ph idx="1"/>
          </p:nvPr>
        </p:nvSpPr>
        <p:spPr>
          <a:xfrm>
            <a:off x="685800" y="260350"/>
            <a:ext cx="7918450" cy="1152525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Rēzeknes pilsētas domes pārvaldes 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“Sociālais dienests” struktūra</a:t>
            </a:r>
            <a:endParaRPr lang="en-GB" altLang="lv-L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D0A121-CA85-4062-BA7E-913BF02916C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0" y="1557338"/>
            <a:ext cx="4032250" cy="1079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Rēzeknes pilsētas domes </a:t>
            </a:r>
            <a:r>
              <a:rPr lang="lv-LV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pārvalde «</a:t>
            </a: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Sociālais dienests</a:t>
            </a:r>
            <a:r>
              <a:rPr lang="lv-LV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(administrācija)</a:t>
            </a:r>
            <a:endParaRPr lang="lv-LV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28813" y="2857500"/>
            <a:ext cx="58737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28900" y="3248025"/>
            <a:ext cx="2016125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nodaļa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281363"/>
            <a:ext cx="1871663" cy="1008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palīdzības nodaļa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850" y="3213100"/>
            <a:ext cx="1295400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Atbalsta nodaļa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313" y="4868863"/>
            <a:ext cx="1800225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Patversme - atskurbtuve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413" y="4868863"/>
            <a:ext cx="1512887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Aprūpes mājās birojs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1638" y="4868863"/>
            <a:ext cx="2089150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1150" y="4868863"/>
            <a:ext cx="2159000" cy="1357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centrs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1715294" y="307101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205956" y="3078957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802563" y="2865438"/>
            <a:ext cx="0" cy="382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116013" y="4289425"/>
            <a:ext cx="2051050" cy="514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82938" y="4262438"/>
            <a:ext cx="2089150" cy="579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802563" y="4213225"/>
            <a:ext cx="14287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4537868" y="2751932"/>
            <a:ext cx="2143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65688" y="3252788"/>
            <a:ext cx="2227262" cy="1008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Grāmatvedības nodaļa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152775" y="4289425"/>
            <a:ext cx="14288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5880894" y="307895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8AE0F8-5BF1-4259-885B-927293176D89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45463" cy="70894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Grupu nodarbības un atbalsta pasākumi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7" name="Content Placeholder 4" descr="GrupasFot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68760"/>
            <a:ext cx="4895850" cy="3671887"/>
          </a:xfr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27548"/>
            <a:ext cx="4884986" cy="36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370888" cy="4987925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lv-LV" alt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2016.gada 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septembrī tika uzsākta Eiropas Sociālā fonda projekta «Proti un Dari!» īstenošana, kura laikā: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1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Projektā iesaistīti un profilēti 7 jaunieši, kuri nekur nemācās un nekur </a:t>
            </a:r>
            <a:r>
              <a:rPr lang="lv-LV" alt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nestrādā</a:t>
            </a:r>
            <a:endParaRPr lang="lv-LV" altLang="lv-L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lv-LV" altLang="lv-L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Izstrādātas individuālas pasākumu programmas, kuras īstenoja 4 mēnešus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lv-LV" sz="2100" b="1" dirty="0" smtClean="0">
                <a:solidFill>
                  <a:schemeClr val="tx2"/>
                </a:solidFill>
                <a:latin typeface="Times New Roman"/>
              </a:rPr>
              <a:t> </a:t>
            </a:r>
            <a:endParaRPr lang="lv-L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Projekta individuālo pasākumu programmu realizācijai apgūts </a:t>
            </a:r>
            <a:r>
              <a:rPr lang="lv-L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projekta finansējums </a:t>
            </a: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6348 eiro</a:t>
            </a:r>
            <a:endParaRPr lang="lv-L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altLang="lv-LV" sz="20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8AE0F8-5BF1-4259-885B-927293176D89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145463" cy="70894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Sociālo pakalpojumu atbalsta projekti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370888" cy="4987925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altLang="lv-LV" sz="20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8AE0F8-5BF1-4259-885B-927293176D89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29430" y="116632"/>
            <a:ext cx="8145463" cy="7089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Projekta «Proti un Dari!» dalībnieki ar programmu vadītāju un sociālajiem mentoriem</a:t>
            </a:r>
            <a:endParaRPr lang="en-GB" altLang="lv-LV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18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31746" name="Picture 2" descr="C:\Users\IlonaKo\Desktop\Maza_fleska\RP6_4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141"/>
            <a:ext cx="8748816" cy="58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611560" y="980728"/>
            <a:ext cx="8352928" cy="55105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</a:pPr>
            <a:r>
              <a:rPr lang="lv-LV" altLang="lv-LV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Sociālo pakalpojumu nodaļa – darbs ar pilngadīgām personām ar funkcionāliem traucējumiem, veciem cilvēkiem - senioriem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</a:pPr>
            <a:endParaRPr lang="lv-LV" altLang="lv-LV" sz="9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nodrošina:</a:t>
            </a:r>
            <a:r>
              <a:rPr lang="lv-LV" altLang="lv-LV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personu individuālo vajadzību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izvērtēšana pēc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Pensionāru sociālo pakalpojumu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centra un 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Aprūpes mājās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biroja sociāliem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pakalpojumiem </a:t>
            </a:r>
            <a:endParaRPr lang="lv-LV" altLang="lv-LV" sz="19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sociālais darbs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krīzes situācijās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ikdienas aktivitāšu un vides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novērtējums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un individuālā rehabilitācijas plāna sastādīšana personām ar prognozējamo invaliditāti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mājokļa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vides pielāgošanas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sociālās akcijas organizēšana</a:t>
            </a:r>
            <a:endParaRPr lang="lv-LV" altLang="lv-LV" sz="19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darba prasmju atjaunošanas vai saglabāšanas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pasākumi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bezdarbniekiem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teritorijas uzkopšanas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pakalpojumu organizēšana vientuļiem senioriem</a:t>
            </a:r>
            <a:endParaRPr lang="lv-LV" altLang="lv-LV" sz="19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lv-LV" altLang="lv-LV" sz="9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Ø"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organizē un administrē: 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valsts apmaksātu asistenta pakalpojumu sniegšanu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– 419 līgumi, 554 434 eiro</a:t>
            </a:r>
            <a:endParaRPr lang="lv-LV" altLang="lv-LV" sz="19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valsts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apmaksātu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sociālās rehabilitācijas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pakalpojumu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piešķiršanu sociālās rehabilitācijas institūcijā </a:t>
            </a:r>
          </a:p>
          <a:p>
            <a:pPr lvl="1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pašvaldības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apmaksātu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medicīniskās rehabilitācijas pakalpojumu </a:t>
            </a: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sniegšanu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</a:pPr>
            <a:endParaRPr lang="lv-LV" altLang="lv-LV" sz="9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SzPct val="68000"/>
              <a:buFont typeface="Wingdings" pitchFamily="2" charset="2"/>
              <a:buChar char="Ø"/>
            </a:pPr>
            <a:r>
              <a:rPr lang="lv-LV" altLang="lv-L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koordinē:</a:t>
            </a:r>
            <a:r>
              <a:rPr lang="lv-LV" altLang="lv-LV" sz="17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ts val="0"/>
              </a:spcBef>
              <a:buSzPct val="68000"/>
              <a:buFont typeface="Wingdings" pitchFamily="2" charset="2"/>
              <a:buChar char="§"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sociālo pakalpojumu sniegšanu Sociālā dienesta struktūrvienībās, </a:t>
            </a:r>
          </a:p>
          <a:p>
            <a:pPr lvl="1" eaLnBrk="1" hangingPunct="1">
              <a:spcBef>
                <a:spcPts val="0"/>
              </a:spcBef>
              <a:buSzPct val="68000"/>
              <a:buFont typeface="Wingdings" pitchFamily="2" charset="2"/>
              <a:buChar char="§"/>
            </a:pPr>
            <a:r>
              <a:rPr lang="lv-LV" altLang="lv-LV" sz="1900" b="1" dirty="0" smtClean="0">
                <a:solidFill>
                  <a:schemeClr val="tx2"/>
                </a:solidFill>
                <a:latin typeface="Times New Roman" pitchFamily="18" charset="0"/>
              </a:rPr>
              <a:t>sadarbību </a:t>
            </a:r>
            <a:r>
              <a:rPr lang="lv-LV" altLang="lv-LV" sz="1900" b="1" dirty="0">
                <a:solidFill>
                  <a:schemeClr val="tx2"/>
                </a:solidFill>
                <a:latin typeface="Times New Roman" pitchFamily="18" charset="0"/>
              </a:rPr>
              <a:t>ar nevalstiskajām organizācijām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EEDB85-10FB-4A25-B8FC-280F1BBB3F7D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7200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Sociālie pakalpojumi Rēzeknē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253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2155F23-A639-419D-86F3-D878D384CEF5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1" y="116632"/>
            <a:ext cx="7994848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Atbalsts nevalstiskajām organizācijām</a:t>
            </a:r>
            <a:endParaRPr lang="en-GB" altLang="lv-LV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98682"/>
              </p:ext>
            </p:extLst>
          </p:nvPr>
        </p:nvGraphicFramePr>
        <p:xfrm>
          <a:off x="827583" y="915100"/>
          <a:ext cx="7416825" cy="5791200"/>
        </p:xfrm>
        <a:graphic>
          <a:graphicData uri="http://schemas.openxmlformats.org/drawingml/2006/table">
            <a:tbl>
              <a:tblPr/>
              <a:tblGrid>
                <a:gridCol w="497659"/>
                <a:gridCol w="5717431"/>
                <a:gridCol w="1201735"/>
              </a:tblGrid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Nosaukums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Eiro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Latvijas Neredzīgo biedrības Rēzeknes teritoriālā organizācija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247650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47650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2203.95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Latvijas Nedzirdīgo Savienības Rēzeknes reģionālā biedrība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247650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47650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476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7650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4602.75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Rēzeknes Invalīdu biedrība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314325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314325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Rēzeknes pilsētas politiski represēto klubs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295275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95275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Rēzeknes pilsētas un rajona pensionāru biedrība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323850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323850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238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Sabiedriskā organizācija “Daugavas vanagi Latvijā”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361950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361950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61950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1950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Invalīdu un viņu draugu apvienība “IMPULSS”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314325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314325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31432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1461.80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Biedrība “Latgalieši”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295275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95275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952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Diabēta biedrība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Biedrība “RRO LAKCA”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Biedrība Rēzeknes māmiņu klubs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Biedrība „Eņģeļi ar mums“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2013.19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SAULES STARS AV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Biedrība “</a:t>
                      </a:r>
                      <a:r>
                        <a:rPr kumimoji="0" lang="lv-LV" altLang="lv-LV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Autisma</a:t>
                      </a: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atbalsta punkts Rēzeknē”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Latvijas savienība «Černobiļa»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1750.00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Biedrība «Rasa»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450.00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03134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Afganistānas kara un citu militāro konfliktu veterānu savienība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1320.00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</a:tr>
              <a:tr h="30313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KOPĀ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tabLst>
                          <a:tab pos="219075" algn="l"/>
                          <a:tab pos="1103313" algn="ctr"/>
                        </a:tabLst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tabLst>
                          <a:tab pos="219075" algn="l"/>
                          <a:tab pos="1103313" algn="ctr"/>
                        </a:tabLst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tabLst>
                          <a:tab pos="219075" algn="l"/>
                          <a:tab pos="1103313" algn="ctr"/>
                        </a:tabLst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9075" algn="l"/>
                          <a:tab pos="1103313" algn="ctr"/>
                        </a:tabLst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24 401.69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810A688-6D3D-48AB-803D-6288B50571FB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12241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 akcija </a:t>
            </a:r>
            <a:br>
              <a:rPr lang="lv-LV" altLang="lv-LV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lv-LV" altLang="lv-LV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“Invalīdu mājokļu vides pielāgošana”</a:t>
            </a:r>
            <a:endParaRPr lang="en-GB" altLang="lv-LV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300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Ierīkoti rokturi sanitārajās telpās, margas kāpņu telpās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Veikts trotuāra seguma remonts un nobrauktuves ierīkošana,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Durvju ailu paplašināšana,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Invalīdu ratiņu novietnes ierīkošana kāpņu telpā,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Nobrauktuvju uzbūve, piemājas celiņu sakārtošana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Iegādātas tehniskās palīgierīces sanitārajām telpām u.c. vides pielāgošanas darbi.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	Izmaksas 2012. - 2017. gadā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2012. – 2684.00 Ls (16 personām)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2013. –  2450.12 Ls (14 personām)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2014. – 4268.00 eiro (15 personām)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2015. – 3815.25 eiro (16 personām)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2016. – 4454.65 eiro (21 personai)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altLang="lv-LV" sz="1900" b="1" dirty="0" smtClean="0">
                <a:latin typeface="Times New Roman" pitchFamily="18" charset="0"/>
                <a:cs typeface="Times New Roman" pitchFamily="18" charset="0"/>
              </a:rPr>
              <a:t>2017. – 8741.24 eiro (29 personām), t.sk., 1 pacēlājs par 3348 eiro nodots lietošanā ar patapinājuma līgumu</a:t>
            </a:r>
            <a:endParaRPr lang="en-GB" altLang="lv-LV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lv-LV" alt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990375-439C-4A87-94C7-11EF31EC4761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433495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Sporta spēles cilvēkiem ar īpašām vajadzībām</a:t>
            </a:r>
            <a:endParaRPr lang="en-GB" altLang="lv-LV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7" name="Picture 2" descr="C:\Users\IneseNi.DOME\AppData\Local\Microsoft\Windows\Temporary Internet Files\Content.Outlook\QC2MNB6I\IMG_73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20024"/>
            <a:ext cx="8281044" cy="5271264"/>
          </a:xfrm>
        </p:spPr>
      </p:pic>
    </p:spTree>
    <p:extLst>
      <p:ext uri="{BB962C8B-B14F-4D97-AF65-F5344CB8AC3E}">
        <p14:creationId xmlns:p14="http://schemas.microsoft.com/office/powerpoint/2010/main" val="34129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990375-439C-4A87-94C7-11EF31EC4761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61487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Sporta spēles cilvēkiem ar īpašām vajadzībām</a:t>
            </a:r>
            <a:endParaRPr lang="en-GB" altLang="lv-LV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362" y="1412776"/>
            <a:ext cx="8229600" cy="459402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lv-LV" altLang="lv-LV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2017.gadā jau 10. gadu sadarbībā ar Sporta pārvaldi tika organizētas sporta spēles cilvēkiem ar īpašām vajadzībām (dalībnieki – nevalstisko organizāciju pārstāvji un Sociālā dienesta struktūrvienību klienti), piedalījās 272 dalībnieki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lv-LV" altLang="lv-LV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2016.gadā – 190 dalībnieki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2015.gadā – 180 dalībnieki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2014.gadā - 170 dalībnieki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2013. gadā - 160 dalībnieki</a:t>
            </a:r>
          </a:p>
          <a:p>
            <a:pPr marL="0" indent="0" eaLnBrk="1" hangingPunct="1">
              <a:buFontTx/>
              <a:buNone/>
            </a:pPr>
            <a:r>
              <a:rPr lang="lv-LV" altLang="lv-LV" sz="2400" b="1" dirty="0" smtClean="0">
                <a:latin typeface="Times New Roman" pitchFamily="18" charset="0"/>
                <a:cs typeface="Times New Roman" pitchFamily="18" charset="0"/>
              </a:rPr>
              <a:t>2012.gadā - 140 dalībnieki</a:t>
            </a:r>
          </a:p>
          <a:p>
            <a:pPr marL="0" indent="0"/>
            <a:endParaRPr lang="lv-LV" altLang="lv-LV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DBC54-1146-4E1B-BBBB-0253D4411994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8896" y="188641"/>
            <a:ext cx="7906167" cy="108011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8" name="Picture 4" descr="eka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6" y="1196975"/>
            <a:ext cx="75279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5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DBC54-1146-4E1B-BBBB-0253D4411994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108011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810125"/>
          </a:xfrm>
        </p:spPr>
        <p:txBody>
          <a:bodyPr>
            <a:normAutofit fontScale="92500"/>
          </a:bodyPr>
          <a:lstStyle/>
          <a:p>
            <a:pPr marL="265176" indent="-265176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lv-LV" altLang="lv-LV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lv-LV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odrošina:</a:t>
            </a:r>
            <a:endParaRPr lang="lv-LV" altLang="lv-LV" sz="2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None/>
              <a:defRPr/>
            </a:pPr>
            <a:endParaRPr lang="de-DE" altLang="lv-LV" sz="2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lv-LV" altLang="lv-LV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ilgstošu un īslaicīgu sociālo aprūpi un sociālo rehabilitāciju, audzināšanu, dzīvošanu ģimeniskā vidē, medicīnisko aprūpi, sociālā darba speciālistu un psihologa pakalpojumus bērniem – bāreņiem, bez vecāku gādības palikušiem bērniem, bērniem, </a:t>
            </a:r>
            <a:r>
              <a:rPr lang="lv-LV" altLang="lv-LV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</a:t>
            </a:r>
            <a:r>
              <a:rPr lang="lv-LV" altLang="lv-LV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ģimenē sociālo </a:t>
            </a:r>
            <a:r>
              <a:rPr lang="lv-LV" altLang="lv-LV" sz="2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apstākļu dēļ, ir bērna attīstībai nelabvēlīgi </a:t>
            </a:r>
            <a:r>
              <a:rPr lang="lv-LV" altLang="lv-LV" sz="22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apstākļi, un nepilngadīgām māmiņām ar bērniem vecumā no 2 līdz 18 gadiem, līdz 42 vietām</a:t>
            </a:r>
          </a:p>
          <a:p>
            <a:pPr marL="265176" indent="-265176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dienas aprūpes centra pakalpojumu bērniem </a:t>
            </a:r>
            <a:r>
              <a:rPr lang="lv-LV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funkcionāliem pirmsskolas </a:t>
            </a:r>
            <a:r>
              <a:rPr lang="lv-LV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vecumā no 3 gadiem, darba dienas </a:t>
            </a: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laikā – līdz 8 vietām</a:t>
            </a:r>
            <a:endParaRPr lang="lv-LV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īslaicīgu </a:t>
            </a:r>
            <a:r>
              <a:rPr lang="lv-LV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pakalpojumu ģimenēm ar </a:t>
            </a: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bērniem krīzes centrā – līdz 12 vietām, 4 istabiņas</a:t>
            </a:r>
            <a:endParaRPr lang="lv-LV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</a:t>
            </a:r>
            <a:r>
              <a:rPr lang="lv-LV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aprūpes pakalpojumu bērniem vecumā no 2-18 gadiem līdz apstākļu </a:t>
            </a:r>
            <a:r>
              <a:rPr lang="lv-LV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noskaidrošanai</a:t>
            </a:r>
            <a:endParaRPr lang="lv-LV" altLang="lv-LV" sz="22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lv-LV" altLang="lv-LV" sz="20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153400" cy="4303712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lv-LV" altLang="lv-LV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Pašvaldības Sociālajā dienestā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un tā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četrās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struktūrvienībās nodarbināti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205 darbinieki:</a:t>
            </a:r>
          </a:p>
          <a:p>
            <a:pPr marL="265176" indent="-265176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lv-LV" altLang="lv-LV" sz="2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Sociālā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darba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administrētāji, grāmatveži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23</a:t>
            </a:r>
            <a:endParaRPr lang="lv-LV" altLang="lv-LV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Sociālā darba speciālisti –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36</a:t>
            </a:r>
            <a:endParaRPr lang="lv-LV" altLang="lv-LV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Aprūpētāji –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56</a:t>
            </a:r>
            <a:endParaRPr lang="lv-LV" altLang="lv-LV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Veselības aprūpes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speciālisti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17</a:t>
            </a: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Ēdināšanas speciālisti un darbinieki - 22</a:t>
            </a:r>
            <a:endParaRPr lang="lv-LV" altLang="lv-LV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Citu profesiju un tehniskie </a:t>
            </a:r>
            <a:r>
              <a:rPr lang="lv-LV" altLang="lv-LV" sz="4800" b="1" dirty="0">
                <a:solidFill>
                  <a:schemeClr val="tx2"/>
                </a:solidFill>
                <a:latin typeface="Times New Roman" pitchFamily="18" charset="0"/>
              </a:rPr>
              <a:t>darbinieki – </a:t>
            </a:r>
            <a:r>
              <a:rPr lang="lv-LV" altLang="lv-LV" sz="4800" b="1" dirty="0" smtClean="0">
                <a:solidFill>
                  <a:schemeClr val="tx2"/>
                </a:solidFill>
                <a:latin typeface="Times New Roman" pitchFamily="18" charset="0"/>
              </a:rPr>
              <a:t>43</a:t>
            </a:r>
          </a:p>
          <a:p>
            <a:pPr marL="265176" indent="-265176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4800" b="1" i="1" dirty="0" smtClean="0">
                <a:solidFill>
                  <a:schemeClr val="tx2"/>
                </a:solidFill>
                <a:latin typeface="Times New Roman" pitchFamily="18" charset="0"/>
              </a:rPr>
              <a:t>Projekta «Proti un dari» darbinieki - 8</a:t>
            </a:r>
            <a:endParaRPr lang="ru-RU" altLang="lv-LV" sz="48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38175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v-LV" altLang="lv-LV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 dienesta darbinieki</a:t>
            </a:r>
            <a:endParaRPr lang="en-GB" altLang="lv-LV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0A18B0-655C-44FA-A559-5AD561482D9A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97FBB4-39F0-4708-A448-D946C8700927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12241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363272" cy="47386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v-LV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Nodrošina: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Audzināšanas </a:t>
            </a: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stundas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Radošās nodarbības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Fiziskās aktivitātes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Pašaprūpes darba iemaņu apguve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Ēdiena gatavošanas nodarbības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Zināšanas par personisko higiēnu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Atpūtas </a:t>
            </a:r>
            <a:r>
              <a:rPr lang="lv-LV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pasākumus: intelektuālas spēles, </a:t>
            </a:r>
            <a:r>
              <a:rPr 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tematiskus video filmu skatīšanas vakarus, diskotēkas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Tematiskos kultūras pasākumus ārpus centra</a:t>
            </a:r>
            <a:endParaRPr lang="lv-LV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lv-LV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3AD1D1-DE82-4B46-B6E9-533670D9106F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122413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386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Nodrošina: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Sociālā </a:t>
            </a: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darba </a:t>
            </a: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programmu īstenošanu </a:t>
            </a: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(mācīt plānot un racionāli izmantot personīgo naudu, attīstīt saskarsmes prasmes, motivēt pozitīvai izaugsmei)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Medicīniski izglītojošas nodarbības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Ekskursijas, nometnes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Profesionālās karjeras </a:t>
            </a: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veidošanas prasmes</a:t>
            </a:r>
            <a:endParaRPr lang="lv-LV" altLang="lv-LV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Nodarbības pie fizioterapeita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Bērnu darbu izstādes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Sporta un atpūtas </a:t>
            </a: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pasākumus</a:t>
            </a:r>
            <a:endParaRPr lang="lv-LV" altLang="lv-LV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lv-LV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3AD1D1-DE82-4B46-B6E9-533670D9106F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88641"/>
            <a:ext cx="8145463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Bērnu sociālo pakalpojumu </a:t>
            </a:r>
            <a:r>
              <a:rPr lang="lv-LV" altLang="lv-LV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 aktivitātes</a:t>
            </a:r>
            <a:endParaRPr lang="en-GB" altLang="lv-LV" sz="3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6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7" name="Attēl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8683"/>
            <a:ext cx="5329828" cy="3167558"/>
          </a:xfrm>
          <a:noFill/>
        </p:spPr>
      </p:pic>
      <p:pic>
        <p:nvPicPr>
          <p:cNvPr id="8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124744"/>
            <a:ext cx="52959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02732"/>
            <a:ext cx="4320480" cy="307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71AD57C-ADC2-4935-9782-FDB30DDEB580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8145463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</a:t>
            </a: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centrs </a:t>
            </a:r>
            <a:r>
              <a:rPr lang="lv-LV" altLang="lv-LV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0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Pirms un pēc siltināšanas – KPFI projekta īstenošanas</a:t>
            </a:r>
            <a:endParaRPr lang="en-GB" altLang="lv-LV" sz="20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9" y="3476625"/>
            <a:ext cx="564795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IlonaKo\Documents\My Pictures 2\prezentacija\IMG_8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8" y="1124744"/>
            <a:ext cx="442264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5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71AD57C-ADC2-4935-9782-FDB30DDEB580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0851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Sniedz ilgstošu sociālo aprūpi un sociālo rehabilitāciju institūcijā pilngadīgām personām</a:t>
            </a:r>
            <a:r>
              <a:rPr lang="lv-LV" altLang="lv-LV" sz="2800" b="1" dirty="0">
                <a:solidFill>
                  <a:schemeClr val="tx2"/>
                </a:solidFill>
              </a:rPr>
              <a:t> 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lv-LV" altLang="lv-LV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personām pensijas vecumā un personām, kurām noteikta I un II invaliditātes grupa un kuras vecuma vai veselības stāvokļa dēļ nav spējīgas sevi aprūpēt, -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 200 vietām;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lv-LV" altLang="lv-LV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lv-LV" altLang="lv-LV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personām darbspējīgā vecumā un/ vai personām, kurām noteikta III invaliditātes grupa, kuras veselības stāvokļa dēļ nav spējīgas sevi aprūpēt uz atveseļošanās laiku līdz 6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mēnešiem, - līdz 10 vietām</a:t>
            </a:r>
            <a:endParaRPr lang="lv-LV" altLang="lv-LV" sz="2400" b="1" dirty="0"/>
          </a:p>
          <a:p>
            <a:pPr>
              <a:defRPr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4738687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v-LV" altLang="lv-LV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Centrā dzīvojošiem klientiem </a:t>
            </a:r>
            <a:r>
              <a:rPr lang="lv-LV" altLang="lv-L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nodrošina: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lv-LV" altLang="lv-LV" sz="1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dzīvojamo platību,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neizmitinot vienā dzīvojamā istabā vairāk par 4 cilvēkiem, dzīvojamās istabas ir aprīkotas ar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atbilstošām mēbelēm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dzimumam un gadalaikam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piemērotus apavus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apģērbu,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gultas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piederumus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gultas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veļu, dvieļus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 personīgās higiēnas preces;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racionālu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klienta vecumam un veselības stāvoklim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atbilstošu ēdināšanu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 retāk kā trīs reizes dienā;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neatliekamo medicīnisko palīdzību </a:t>
            </a:r>
            <a:r>
              <a:rPr lang="lv-LV" altLang="lv-LV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diennakts 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laikā un veselības aprūpi pēc ārsta norādījumiem;</a:t>
            </a:r>
            <a:endParaRPr lang="lv-LV" altLang="lv-LV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tehniskos palīglīdzekļus;</a:t>
            </a:r>
            <a:endParaRPr lang="lv-LV" altLang="lv-LV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341F06-4E16-49CC-96F6-B0FF52F3E885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/>
          <a:lstStyle/>
          <a:p>
            <a:pPr marL="109537" indent="0" algn="just">
              <a:buNone/>
            </a:pPr>
            <a:r>
              <a:rPr lang="lv-LV" altLang="lv-LV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Nodrošina:</a:t>
            </a:r>
          </a:p>
          <a:p>
            <a:pPr algn="just">
              <a:buFont typeface="Wingdings" pitchFamily="2" charset="2"/>
              <a:buChar char="Ø"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apstākļus saturīga brīvā laika pavadīšanai – atpūtai, nodarbībām, tiek organizētas radošās darbnīcas, kas ar mākslas, mūzikas, kustību un runas terapijas palīdzību, veicina klientu sociālo iemaņu spēju uzturēšanu un pilnveidošanu;</a:t>
            </a:r>
          </a:p>
          <a:p>
            <a:pPr algn="just">
              <a:buFont typeface="Wingdings" pitchFamily="2" charset="2"/>
              <a:buChar char="Ø"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Vide ir piemērota personām ar kustību traucējumiem, </a:t>
            </a:r>
          </a:p>
          <a:p>
            <a:pPr algn="just">
              <a:buFont typeface="Wingdings" pitchFamily="2" charset="2"/>
              <a:buChar char="Ø"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iespēju apmeklēt kultūras un sporta nodarbības un pasākumus ārpus centra;</a:t>
            </a:r>
          </a:p>
          <a:p>
            <a:pPr algn="just">
              <a:buFont typeface="Wingdings" pitchFamily="2" charset="2"/>
              <a:buChar char="Ø"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iespēju tikties ar draugiem, ģimenes locekļiem un radiniekiem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41ADA8-56B0-4D3A-A277-8975551C07D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71AD57C-ADC2-4935-9782-FDB30DDEB580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093" y="260649"/>
            <a:ext cx="8976171" cy="7200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</a:t>
            </a:r>
            <a:r>
              <a:rPr lang="lv-LV" altLang="lv-LV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 aktivitātes</a:t>
            </a:r>
            <a:endParaRPr lang="en-GB" altLang="lv-LV" sz="3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7" name="Picture 2" descr="C:\Users\IrinaSa\Desktop\digitalka\sdelatj\i00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956281"/>
            <a:ext cx="51450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IrinaSa\Desktop\digitalka\ALIONA\IMG_0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4" y="996835"/>
            <a:ext cx="4329741" cy="2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ttēls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5715" y="1628800"/>
            <a:ext cx="3397250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529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2875"/>
            <a:ext cx="7848600" cy="403225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lv-LV" altLang="lv-LV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Dienas aprūpes </a:t>
            </a:r>
            <a:r>
              <a:rPr lang="lv-LV" altLang="lv-L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centrs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nodrošina </a:t>
            </a:r>
            <a:r>
              <a:rPr lang="lv-LV" altLang="lv-LV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 darba un sociālās rehabilitācijas pakalpojumus, brīvā laika pavadīšanas iespējas, fiziskās un intelektuālās attīstības veicināšanu, pašaprūpes iemaņu apguvi un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izmantošanu: 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endParaRPr lang="lv-LV" altLang="lv-LV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pensijas </a:t>
            </a:r>
            <a:r>
              <a:rPr lang="lv-LV" altLang="lv-LV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vecuma personām un personām ar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invaliditāti – 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2016.gadā reģistrēts 121 klients</a:t>
            </a:r>
            <a:endParaRPr lang="lv-LV" altLang="lv-LV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lv-LV" altLang="lv-LV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lv-LV" altLang="lv-LV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pilngadīgām personām ar viegliem un smagiem garīga un fiziska rakstura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traucējumiem</a:t>
            </a:r>
          </a:p>
          <a:p>
            <a:pPr marL="255588" lvl="1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lv-LV" altLang="lv-LV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588" lvl="1" indent="0"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altLang="lv-LV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2016.gadā apmeklēja 23 personas</a:t>
            </a:r>
            <a:endParaRPr lang="lv-LV" altLang="lv-LV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None/>
              <a:defRPr/>
            </a:pPr>
            <a:endParaRPr lang="lv-LV" altLang="lv-LV" sz="1600" b="1" i="1" dirty="0" smtClean="0">
              <a:solidFill>
                <a:srgbClr val="463680"/>
              </a:solidFill>
              <a:latin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centra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DD8115-4FC2-46FE-8527-EB226C220468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68760"/>
            <a:ext cx="7848600" cy="503996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lv-LV" altLang="lv-LV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Dienas centra </a:t>
            </a:r>
            <a:r>
              <a:rPr lang="lv-LV" altLang="lv-LV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pulciņi un aktivitātes</a:t>
            </a:r>
            <a:r>
              <a:rPr lang="lv-LV" altLang="lv-LV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endParaRPr lang="lv-LV" altLang="lv-LV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Muzikālais </a:t>
            </a: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kolektīvs «Zelta rudens»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Aušanas pulciņš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Adīšanas un tamborēšanas mākslas pulciņš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Intelektuālās attīstības un atmiņas trenēšanas pulciņš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Dramatiskais kolektīvs «Kur gan citur…»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«Meža mīļotāji» kolektīvs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Pulciņš «Savu </a:t>
            </a: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māksla»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Deju kopa «Varavīksne»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Datorapmācības </a:t>
            </a:r>
            <a:r>
              <a:rPr lang="lv-LV" altLang="lv-LV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nodarbības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3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Nūjošanas</a:t>
            </a:r>
            <a:r>
              <a:rPr lang="lv-LV" altLang="lv-LV" sz="3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klubiņš</a:t>
            </a: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None/>
              <a:defRPr/>
            </a:pPr>
            <a:endParaRPr lang="lv-LV" altLang="lv-LV" sz="1600" b="1" i="1" dirty="0" smtClean="0">
              <a:solidFill>
                <a:srgbClr val="463680"/>
              </a:solidFill>
              <a:latin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centra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A05755-DB3D-47B9-BD60-98002EE14A83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08714" cy="4843462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Ģimenes ar bērniem (daudzbērnu, nepilnas ģimenes, krīzes situācijā nonākušas),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Bērni ar funkcionāliem traucējumiem,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Bāreņi un bez vecāku gādības palikušie bērni, sociālā riska ģimeņu bērni,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Trūcīgas, maznodrošinātas ģimenes (personas),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Ilgstošie bezdarbnieki, personas ar atkarībām,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Personas, kuras atgriezušās no ieslodzījuma vietām,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Pilngadīgas personas ar funkcionāliem traucējumiem,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Pensijas vecuma personas un personas ar invaliditāti,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Bezpajumtnieki,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No prettiesiskām darbībām cietušas personas un varmākas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Jaunieši, kuri nekur nemācās un nestrādā (NEET) u.c.</a:t>
            </a: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145463" cy="892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v-LV" altLang="lv-LV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Klientu </a:t>
            </a:r>
            <a:r>
              <a:rPr lang="lv-LV" altLang="lv-LV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mērķa grupas</a:t>
            </a:r>
            <a:endParaRPr lang="en-GB" altLang="lv-LV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C559CE-67D9-4ADE-84F3-2BF24C1BB95F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6629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2875"/>
            <a:ext cx="7848600" cy="4680421"/>
          </a:xfrm>
        </p:spPr>
        <p:txBody>
          <a:bodyPr>
            <a:normAutofit/>
          </a:bodyPr>
          <a:lstStyle/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lv-LV" altLang="lv-LV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Dienas centra </a:t>
            </a:r>
            <a:r>
              <a:rPr lang="lv-LV" altLang="lv-LV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pulciņi un aktivitātes</a:t>
            </a:r>
            <a:r>
              <a:rPr lang="lv-LV" altLang="lv-LV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Wingdings 3"/>
              <a:buNone/>
              <a:defRPr/>
            </a:pPr>
            <a:endParaRPr lang="lv-LV" altLang="lv-LV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Angļu, latviešu un franču valodas pulciņi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</a:rPr>
              <a:t>Svinīgi gadskārtu pasākumi</a:t>
            </a:r>
            <a:endParaRPr lang="lv-LV" altLang="lv-LV" sz="2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</a:rPr>
              <a:t>Ekskursijas </a:t>
            </a: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</a:rPr>
              <a:t>un pieredzes apmaiņas braucieni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</a:rPr>
              <a:t>Klubiņš </a:t>
            </a: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</a:rPr>
              <a:t>«Preses centrs»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 smtClean="0">
                <a:solidFill>
                  <a:schemeClr val="tx2"/>
                </a:solidFill>
                <a:latin typeface="Times New Roman" pitchFamily="18" charset="0"/>
              </a:rPr>
              <a:t>Klubiņš </a:t>
            </a: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</a:rPr>
              <a:t>«Domubiedri»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</a:rPr>
              <a:t>Ēdiena gatavošanas pamatprasmes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lv-LV" altLang="lv-LV" sz="2600" b="1" dirty="0">
                <a:solidFill>
                  <a:schemeClr val="tx2"/>
                </a:solidFill>
                <a:latin typeface="Times New Roman" pitchFamily="18" charset="0"/>
              </a:rPr>
              <a:t>Brīvā laika lietderīga pavadīšana</a:t>
            </a: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None/>
              <a:defRPr/>
            </a:pPr>
            <a:endParaRPr lang="lv-LV" altLang="lv-LV" sz="1600" b="1" i="1" dirty="0" smtClean="0">
              <a:solidFill>
                <a:srgbClr val="463680"/>
              </a:solidFill>
              <a:latin typeface="Times New Roman" pitchFamily="18" charset="0"/>
            </a:endParaRPr>
          </a:p>
          <a:p>
            <a:pPr marL="265176" indent="-265176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Tx/>
              <a:buFontTx/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Pensionāru sociālo pakalpojumu </a:t>
            </a: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9E38B5-2625-455E-BCA4-3DEE2E1B0DE3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PDC_izsta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4537456" cy="3402390"/>
          </a:xfrm>
          <a:noFill/>
        </p:spPr>
      </p:pic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Aušanas un adīšanas pulciņu darbi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9E38B5-2625-455E-BCA4-3DEE2E1B0DE3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6866" name="Picture 2" descr="C:\Users\IlonaKo\Documents\My Pictures 2\prezentacija\DSC02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77" y="2492896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7185" y="188640"/>
            <a:ext cx="8712968" cy="86409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Dienas centra aktivitātes personām ar GRT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9E38B5-2625-455E-BCA4-3DEE2E1B0DE3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9" name="Picture 2" descr="http://mail.inbox.lv/horde/imp/view.php?mailbox=INBOX&amp;index=0.519&amp;array_index=3&amp;id=4&amp;actionID=113&amp;f=/DSC0045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43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IneseNi.DOME\AppData\Local\Microsoft\Windows\Temporary Internet Files\Content.Outlook\QC2MNB6I\DSC03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5083"/>
            <a:ext cx="4644008" cy="30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ttēls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69" y="1125083"/>
            <a:ext cx="4614276" cy="30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Aprūpes mājās birojs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78325"/>
          </a:xfrm>
        </p:spPr>
        <p:txBody>
          <a:bodyPr/>
          <a:lstStyle/>
          <a:p>
            <a:pPr>
              <a:defRPr/>
            </a:pP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nodrošina aprūpes mājās pakalpojumu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četru līmeņu aprūpi veciem cilvēkiem - senioriem, </a:t>
            </a: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un II grupas invalīdiem: piegādā pārtiku, medikamentus, palīdz uzkopt telpas, palīdz personīgās higiēnas nodrošināšanā, ienes malku, ūdeni, veic starpnieka un arī pavadoņa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pakalpojumus</a:t>
            </a: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pakalpojumu vidēji gadā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saņēma 185 </a:t>
            </a: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klienti,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 tiem: </a:t>
            </a:r>
          </a:p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123 seniori</a:t>
            </a:r>
          </a:p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62 personas ar invaliditāti.  </a:t>
            </a: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45463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Aprūpes mājās birojs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78325"/>
          </a:xfrm>
        </p:spPr>
        <p:txBody>
          <a:bodyPr/>
          <a:lstStyle/>
          <a:p>
            <a:pPr>
              <a:defRPr/>
            </a:pP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nodrošina aprūpes mājās pakalpojumu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četru līmeņu aprūpi veciem cilvēkiem - senioriem, </a:t>
            </a: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un II grupas invalīdiem: piegādā pārtiku, medikamentus, palīdz uzkopt telpas, palīdz personīgās higiēnas nodrošināšanā, ienes malku, ūdeni, veic starpnieka un arī pavadoņa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pakalpojumus</a:t>
            </a: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pakalpojumu vidēji gadā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saņēma 185 </a:t>
            </a:r>
            <a:r>
              <a:rPr lang="lv-LV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klienti, 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 tiem: </a:t>
            </a:r>
          </a:p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123 seniori</a:t>
            </a:r>
          </a:p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62 personas ar invaliditāti.  </a:t>
            </a:r>
            <a:endParaRPr lang="lv-LV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Patversme – atskurbtuve </a:t>
            </a:r>
            <a:r>
              <a:rPr lang="lv-LV" altLang="lv-LV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(atvērta </a:t>
            </a:r>
            <a:r>
              <a:rPr lang="lv-LV" altLang="lv-LV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01.04.2017.)</a:t>
            </a:r>
            <a:endParaRPr lang="en-GB" altLang="lv-LV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pic>
        <p:nvPicPr>
          <p:cNvPr id="31749" name="Picture 5" descr="C:\Users\IlonaKo\Downloads\IMG_1489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80" y="2276872"/>
            <a:ext cx="4880620" cy="3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https://failiem.lv/thumb_show.php?i=xgkkjjqm&amp;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842" y="1556792"/>
            <a:ext cx="4652222" cy="31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260649"/>
            <a:ext cx="8145463" cy="72007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Patversme – atskurbtuve</a:t>
            </a:r>
            <a:endParaRPr lang="en-GB" altLang="lv-LV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3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Nodrošina</a:t>
            </a:r>
            <a:r>
              <a:rPr lang="lv-LV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lv-LV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Patversmi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motivētām personām bez dzīvesvietas – 40 personām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Atskurbtuvi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6 personām vienlaicīgi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Naktspatversmi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bezpajumtniekiem – 10 klientiem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Ēdināšanas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pakalpojumu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zupas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virtuvi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uz vietas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trūcīgām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personām un divas mobilās zupas virtuves Ziemeļu un </a:t>
            </a:r>
            <a:r>
              <a:rPr lang="lv-LV" sz="2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Vipingas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mikrorajonos, 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2016.gadā izsniegtas 24 600 zupas porcijas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Ēdināšanas sociālās akcijas Ziemassvētkos un Lieldienās trūcīgām personām – 2016.gadā izsniegtas 7800 otrā ēdiena porcijas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Pārtikas 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preču komplektu </a:t>
            </a: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izsniegšanu </a:t>
            </a:r>
            <a:r>
              <a:rPr lang="lv-LV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vistrūcīgajām</a:t>
            </a: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personām (ģimenēm) un krīzes situācijā nonākušām personām Eiropas atbalsta fonda projekta </a:t>
            </a: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ietvaros, </a:t>
            </a:r>
            <a:r>
              <a:rPr lang="lv-LV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kopumā 2016.gadā izdalīti 8520</a:t>
            </a:r>
            <a:r>
              <a:rPr lang="lv-LV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komplekti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424936" cy="86409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attīstības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projekti (1)</a:t>
            </a:r>
            <a:endParaRPr lang="en-GB" altLang="lv-LV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040561"/>
          </a:xfrm>
        </p:spPr>
        <p:txBody>
          <a:bodyPr>
            <a:noAutofit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«Ēkas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Bukmuižas ielā 3, Rēzeknē pārbūve un atjaunošana Nakts patversmes – atskurbtuves izveidošanai» –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1.kārta (pabeigta 25.04.2017.)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Mērķis, rezultāts: veikta esošās Naktspatversmes reorganizācija un izveidota jauna sociālā institūcija Patversme – atskurbtuve, kuras darbība paplašināta ar patversmes un atskurbtuves pakalpojumiem no 30 vietām līdz 50 vietām un 6 vietām atskurbtuvē </a:t>
            </a: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īstenošanas laiks: 8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mēneši (augusts` 2016 – aprīlis` 2017)</a:t>
            </a: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1.kārtas izmaksas: 621 638 eiro.</a:t>
            </a:r>
            <a:endParaRPr lang="lv-LV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548681"/>
            <a:ext cx="8145463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attīstības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projekti (2)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7"/>
          </a:xfrm>
        </p:spPr>
        <p:txBody>
          <a:bodyPr>
            <a:noAutofit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Energoefektivitātes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paaugstināšanas būvdarbi Patversmes – atskurbtuves ēkā Bukmuižas ielā 3,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Rēzeknē» -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2.kārta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mērķis: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samazināt primārās enerģijas patēriņu, sekmējot energoefektivitātes paaugstināšanu un Rēzeknes pilsētas pašvaldības izdevumu samazināšanos par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siltumapgādi</a:t>
            </a:r>
            <a:endParaRPr lang="lv-LV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Plānotais projekta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īstenošanas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laiks: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mēneši (augusts – novembris` 2017)</a:t>
            </a: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737" indent="-457200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kopējas izmaksas - 76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746 eiro - aizņēmums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 Valsts kases pašvaldības projekta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īstenošanai.</a:t>
            </a:r>
            <a:endParaRPr lang="lv-LV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548681"/>
            <a:ext cx="8217471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attīstības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projekti (3)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40560"/>
          </a:xfrm>
        </p:spPr>
        <p:txBody>
          <a:bodyPr>
            <a:noAutofit/>
          </a:bodyPr>
          <a:lstStyle/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«Bērnu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sociālo pakalpojumu centra ēkas Viļānu ielā 10, Rēzeknē, energoefektivitātes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paaugstināšana»</a:t>
            </a:r>
          </a:p>
          <a:p>
            <a:pPr marL="109537" indent="0">
              <a:buNone/>
              <a:defRPr/>
            </a:pPr>
            <a:endParaRPr lang="lv-LV" sz="1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mērķis: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samazināt primārās enerģijas patēriņu, sekmējot energoefektivitātes paaugstināšanu un Rēzeknes pilsētas pašvaldības izdevumu samazināšanos par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siltumapgādi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Plānotais projekta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īstenošanas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laiks: 9 </a:t>
            </a:r>
            <a:r>
              <a:rPr lang="lv-LV" sz="2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mēn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(septembris` 2017. – maijs`2018)</a:t>
            </a:r>
            <a:endParaRPr lang="lv-LV" sz="2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kopējas izmaksas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213 892 eiro, no tām ERAF finansējums 178 517 eiro (83,5 %)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rezultātā: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radīta mūsdienīga un energoefektīva vide Bērnu sociālo pakalpojumu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centrā.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Plānotais būves enerģijas patēriņš pēc projekta īstenošanas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215 </a:t>
            </a:r>
            <a:r>
              <a:rPr lang="lv-LV" sz="2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MWh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gadā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425184" cy="54197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Ilgstošas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sociālās aprūpes un sociālās rehabilitācijas pakalpojums institūcijā bērniem bāreņiem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un bez vecāku gādības palikušiem bērniem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Krīzes centrs ģimenēm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ar bērniem (sociālais pakalpojums tiek piešķirts uz laiku līdz 3 mēnešiem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)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Dienas aprūpes centrs bērniem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ar īpašām vajadzībām pirmsskolas vecumā no 3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gadiem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Ilgstošas sociālās aprūpes un sociālās rehabilitācijas pakalpojums institūcijā pilngadīgām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personām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Dienas aprūpes centrs pensijas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vecuma un pilngadīgām personām ar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invaliditāti, pilngadīgām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personām ar viegliem un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vidējiem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funkcionāliem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traucējumiem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Sociālā darba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pakalpojums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	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Psihologa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pakalpojums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Patversmes - atskurbtuves pakalpojums, naktspatversme</a:t>
            </a:r>
            <a:endParaRPr lang="lv-LV" altLang="lv-LV" sz="2000" b="1" dirty="0">
              <a:solidFill>
                <a:srgbClr val="463680"/>
              </a:solidFill>
              <a:latin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Aprūpes mājās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pakalpojums un </a:t>
            </a:r>
            <a:r>
              <a:rPr lang="lv-LV" altLang="lv-LV" sz="2000" b="1" dirty="0">
                <a:solidFill>
                  <a:srgbClr val="463680"/>
                </a:solidFill>
                <a:latin typeface="Times New Roman" pitchFamily="18" charset="0"/>
              </a:rPr>
              <a:t>transporta pakalpojums </a:t>
            </a:r>
            <a:r>
              <a:rPr lang="lv-LV" altLang="lv-LV" sz="2000" b="1" dirty="0" smtClean="0">
                <a:solidFill>
                  <a:srgbClr val="463680"/>
                </a:solidFill>
                <a:latin typeface="Times New Roman" pitchFamily="18" charset="0"/>
              </a:rPr>
              <a:t>klientiem</a:t>
            </a:r>
            <a:endParaRPr lang="lv-LV" altLang="lv-LV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93192" lvl="1" indent="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Verdana"/>
              <a:buNone/>
              <a:defRPr/>
            </a:pPr>
            <a:endParaRPr lang="lv-LV" altLang="lv-LV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60649"/>
            <a:ext cx="8145463" cy="72007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lv-LV" altLang="lv-LV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Pašvaldības </a:t>
            </a:r>
            <a:r>
              <a:rPr lang="lv-LV" altLang="lv-LV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sociālie </a:t>
            </a:r>
            <a:r>
              <a:rPr lang="lv-LV" altLang="lv-LV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pakalpojumi</a:t>
            </a:r>
            <a:endParaRPr lang="en-GB" altLang="lv-LV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5F5EC2-F1E2-483A-8B33-1298F7EABCDF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653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5"/>
            <a:ext cx="8145463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attīstības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projekti (4)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50519"/>
          </a:xfrm>
        </p:spPr>
        <p:txBody>
          <a:bodyPr>
            <a:normAutofit/>
          </a:bodyPr>
          <a:lstStyle/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«Ēkas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Zemnieku ielā 16A 1.stāva pārbūve Dienas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centra izveidošanai senioriem»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mērķis: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attīstīt alternatīvās sociālās aprūpes, sociālās rehabilitācijas un motivācijas, pakalpojumus,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veicināt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senioru sociālo iekļaušanos, uzlabot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esošā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ienas aprūpes centra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pakalpojumu kvalitāti </a:t>
            </a: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Plānotais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projekta īstenošanas laiks: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mēneši (augusts – decembris` 2017)</a:t>
            </a: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kopējas izmaksas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168 190 eiro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aizņēmums no Valsts kases pašvaldības projekta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īstenošanai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Projekta rezultātā: izveidots dienas centrs tikai senioriem, ar piemērotām telpām praktiskajām nodarbībām, radošajām darbnīcām, sportam, semināriem, lekcijām</a:t>
            </a:r>
            <a:endParaRPr lang="lv-LV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04665"/>
            <a:ext cx="8433495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Infrastruktūras attīstības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plānotie </a:t>
            </a:r>
            <a:r>
              <a:rPr lang="lv-LV" altLang="lv-LV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projekti </a:t>
            </a:r>
            <a:endParaRPr lang="en-GB" altLang="lv-LV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50519"/>
          </a:xfrm>
        </p:spPr>
        <p:txBody>
          <a:bodyPr>
            <a:normAutofit/>
          </a:bodyPr>
          <a:lstStyle/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(5) 	«Energoefektivitātes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paaugstināšana </a:t>
            </a:r>
            <a:r>
              <a:rPr lang="lv-LV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Zemnieku ielā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16A,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Rēzeknē» un</a:t>
            </a:r>
          </a:p>
          <a:p>
            <a:pPr marL="109537" indent="0">
              <a:buNone/>
              <a:defRPr/>
            </a:pP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(6) 	«Apkures 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 ventilācijas inženiertīklu pārbūve Zemnieku ielā 16 A, Rēzeknē</a:t>
            </a:r>
            <a:r>
              <a:rPr lang="lv-LV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marL="109537" indent="0">
              <a:buNone/>
              <a:defRPr/>
            </a:pPr>
            <a:endParaRPr lang="lv-LV" sz="24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Projektu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mērķis: samazināt primārās enerģijas patēriņu, sekmējot energoefektivitātes paaugstināšanu un Rēzeknes pilsētas pašvaldības izdevumu samazināšanos par siltumapgādi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Plānotais īstenošanas laiks: 2018.gads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Projektu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plānotās kopējas </a:t>
            </a:r>
            <a:r>
              <a:rPr lang="lv-LV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izmaksas </a:t>
            </a: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685 101 eiro </a:t>
            </a:r>
          </a:p>
          <a:p>
            <a:pPr marL="452437">
              <a:buFont typeface="Wingdings" panose="05000000000000000000" pitchFamily="2" charset="2"/>
              <a:buChar char="Ø"/>
              <a:defRPr/>
            </a:pPr>
            <a:r>
              <a:rPr lang="lv-LV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Projektu rezultātā: veikta ēkas Zemnieku ielā siltināšana un fasādes vienkāršota atjaunošana, apkures, ventilācijas gaisa kondicionēšanas, karstā ūdens inženiertīklu pārbūve</a:t>
            </a:r>
            <a:endParaRPr lang="lv-LV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1A4942-EEE4-4A62-8219-DEC531B0562C}" type="slidenum">
              <a:rPr lang="en-GB" altLang="lv-LV" sz="1400" smtClean="0">
                <a:solidFill>
                  <a:schemeClr val="tx2"/>
                </a:solidFill>
                <a:latin typeface="Arial Narrow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GB" altLang="lv-LV" sz="140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9092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681038" y="404665"/>
            <a:ext cx="7924800" cy="5805636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lv-LV" sz="2400" b="1" dirty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„Sabiedrība attīstās, </a:t>
            </a:r>
            <a:r>
              <a:rPr 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kad </a:t>
            </a:r>
            <a:r>
              <a:rPr lang="lv-LV" sz="2400" b="1" dirty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visu cilvēku cieņa </a:t>
            </a:r>
            <a:endParaRPr lang="lv-LV" sz="2400" b="1" dirty="0" smtClean="0">
              <a:solidFill>
                <a:srgbClr val="4636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un </a:t>
            </a:r>
            <a:r>
              <a:rPr lang="lv-LV" sz="2400" b="1" dirty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tiesības tiek respektētas. </a:t>
            </a:r>
            <a:endParaRPr lang="lv-LV" sz="2400" b="1" dirty="0" smtClean="0">
              <a:solidFill>
                <a:srgbClr val="4636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Sociālie </a:t>
            </a:r>
            <a:r>
              <a:rPr lang="lv-LV" sz="2400" b="1" dirty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darbinieki - par nedalītu cilvēcību</a:t>
            </a:r>
            <a:r>
              <a:rPr 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".</a:t>
            </a:r>
          </a:p>
          <a:p>
            <a:pPr marL="265176" indent="-265176" algn="r" fontAlgn="auto">
              <a:spcAft>
                <a:spcPts val="0"/>
              </a:spcAft>
              <a:buFontTx/>
              <a:buNone/>
              <a:defRPr/>
            </a:pPr>
            <a:r>
              <a:rPr lang="lv-LV" sz="2400" dirty="0" smtClean="0"/>
              <a:t>	</a:t>
            </a:r>
            <a:r>
              <a:rPr lang="lv-LV" sz="1900" i="1" dirty="0">
                <a:solidFill>
                  <a:srgbClr val="463680"/>
                </a:solidFill>
                <a:latin typeface="Times New Roman" panose="02020603050405020304" pitchFamily="18" charset="0"/>
              </a:rPr>
              <a:t>/Starptautiskās sociālo darbinieku federācijas </a:t>
            </a:r>
            <a:r>
              <a:rPr lang="lv-LV" sz="1900" i="1" dirty="0" smtClean="0">
                <a:solidFill>
                  <a:srgbClr val="463680"/>
                </a:solidFill>
                <a:latin typeface="Times New Roman" panose="02020603050405020304" pitchFamily="18" charset="0"/>
              </a:rPr>
              <a:t>vadmotīvs</a:t>
            </a:r>
            <a:r>
              <a:rPr lang="lv-LV" sz="1900" i="1" dirty="0">
                <a:solidFill>
                  <a:srgbClr val="463680"/>
                </a:solidFill>
                <a:latin typeface="Times New Roman" panose="02020603050405020304" pitchFamily="18" charset="0"/>
              </a:rPr>
              <a:t>/</a:t>
            </a:r>
            <a:endParaRPr lang="lv-LV" altLang="lv-LV" sz="1900" i="1" dirty="0">
              <a:solidFill>
                <a:srgbClr val="463680"/>
              </a:solidFill>
              <a:latin typeface="Times New Roman" panose="02020603050405020304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lv-LV" altLang="lv-LV" sz="4400" b="1" dirty="0" smtClean="0">
              <a:solidFill>
                <a:srgbClr val="4636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4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PALDIES PAR 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4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UZMANĪBU!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endParaRPr lang="lv-LV" altLang="lv-LV" sz="24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65176" indent="-265176" algn="r" fontAlgn="auto">
              <a:spcAft>
                <a:spcPts val="0"/>
              </a:spcAft>
              <a:buFontTx/>
              <a:buNone/>
              <a:defRPr/>
            </a:pPr>
            <a:endParaRPr lang="lv-LV" altLang="lv-LV" sz="2400" b="1" dirty="0" smtClean="0">
              <a:solidFill>
                <a:srgbClr val="4636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265176" indent="-265176" algn="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Rēzeknes pilsētas domes pārvaldes </a:t>
            </a:r>
          </a:p>
          <a:p>
            <a:pPr marL="265176" indent="-265176" algn="r" fontAlgn="auto">
              <a:spcAft>
                <a:spcPts val="0"/>
              </a:spcAft>
              <a:buFontTx/>
              <a:buNone/>
              <a:defRPr/>
            </a:pPr>
            <a:r>
              <a:rPr lang="lv-LV" altLang="lv-LV" sz="2400" b="1" dirty="0" smtClean="0">
                <a:solidFill>
                  <a:srgbClr val="4636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«Sociālais dienests» vadītājs Gunārs </a:t>
            </a:r>
            <a:r>
              <a:rPr lang="lv-LV" altLang="lv-LV" sz="2400" b="1" dirty="0" err="1" smtClean="0">
                <a:solidFill>
                  <a:srgbClr val="4636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Arbidāns</a:t>
            </a:r>
            <a:endParaRPr lang="lv-LV" altLang="lv-LV" sz="2400" b="1" dirty="0" smtClean="0">
              <a:solidFill>
                <a:srgbClr val="4636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lv-LV" altLang="lv-LV" sz="2400" b="1" dirty="0" smtClean="0">
              <a:solidFill>
                <a:srgbClr val="4636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7D15D6-7FCF-4E5E-AA20-233EA11CE522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56984" cy="4555976"/>
          </a:xfrm>
        </p:spPr>
        <p:txBody>
          <a:bodyPr>
            <a:normAutofit/>
          </a:bodyPr>
          <a:lstStyle/>
          <a:p>
            <a:pPr marL="347663" lvl="1" indent="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Verdana" pitchFamily="34" charset="0"/>
              <a:buNone/>
              <a:defRPr/>
            </a:pPr>
            <a:endParaRPr lang="lv-LV" altLang="lv-LV" sz="10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Izglītība – 13,1 milj. eiro – 39,5 %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Kultūra, atpūta</a:t>
            </a:r>
            <a:r>
              <a:rPr lang="lv-LV" altLang="lv-LV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un sports – 7,4 milj. eiro – 22,4 %</a:t>
            </a:r>
          </a:p>
          <a:p>
            <a:pPr marL="393192" lvl="1" indent="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Sociālā aizsardzība, bāriņtiesa – 5 milj. eiro – 15,1%</a:t>
            </a:r>
          </a:p>
          <a:p>
            <a:pPr marL="393192" lvl="1" indent="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Sporta nozarei, Olimpiskā centra «Rēzekne» būvniecībai – 4,4 milj. eiro – 13,2 % 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Ekonomiskajai darbībai </a:t>
            </a:r>
            <a:r>
              <a:rPr lang="lv-LV" altLang="lv-LV" b="1" dirty="0">
                <a:solidFill>
                  <a:schemeClr val="tx2"/>
                </a:solidFill>
                <a:latin typeface="Times New Roman" pitchFamily="18" charset="0"/>
              </a:rPr>
              <a:t>– 2,4 milj. eiro – 7,4 %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Pašvaldības infrastruktūras uzturēšanai 2,5 milj. eiro - 7,7 %</a:t>
            </a:r>
          </a:p>
          <a:p>
            <a:pPr marL="621792" lvl="1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lv-LV" altLang="lv-LV" b="1" dirty="0" smtClean="0">
                <a:solidFill>
                  <a:schemeClr val="tx2"/>
                </a:solidFill>
                <a:latin typeface="Times New Roman" pitchFamily="18" charset="0"/>
              </a:rPr>
              <a:t>Vispārējo valdības dienestu darbības nodrošināšanai un izdevumiem neparedzētiem gadījumiem - 2,6 milj. eiro - 7,8 %</a:t>
            </a:r>
          </a:p>
        </p:txBody>
      </p:sp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32657"/>
            <a:ext cx="8145463" cy="144015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Rēzeknes pilsētas </a:t>
            </a:r>
            <a:r>
              <a:rPr lang="lv-LV" altLang="lv-LV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pašvaldības 2017.gadam plānotie </a:t>
            </a:r>
            <a:r>
              <a:rPr lang="lv-LV" altLang="lv-LV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pamatbudžeta izdevumi– </a:t>
            </a:r>
            <a:r>
              <a:rPr lang="lv-LV" altLang="lv-LV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33,2 milj. eiro, </a:t>
            </a:r>
            <a:r>
              <a:rPr lang="lv-LV" altLang="lv-LV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no tā:</a:t>
            </a:r>
            <a:endParaRPr lang="en-GB" altLang="lv-LV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EBC34F-F84F-4F77-8D25-E51E4AEAF245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677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ontent Placeholder 5"/>
          <p:cNvGraphicFramePr>
            <a:graphicFrameLocks noGrp="1"/>
          </p:cNvGraphicFramePr>
          <p:nvPr>
            <p:ph idx="1"/>
          </p:nvPr>
        </p:nvGraphicFramePr>
        <p:xfrm>
          <a:off x="488950" y="1506538"/>
          <a:ext cx="8096250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r:id="rId3" imgW="8096190" imgH="4944285" progId="Excel.Chart.8">
                  <p:embed/>
                </p:oleObj>
              </mc:Choice>
              <mc:Fallback>
                <p:oleObj r:id="rId3" imgW="8096190" imgH="494428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506538"/>
                        <a:ext cx="8096250" cy="494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04813"/>
            <a:ext cx="8145463" cy="11191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Sociālā dienesta pamatbudžets </a:t>
            </a:r>
            <a:r>
              <a:rPr lang="lv-LV" altLang="lv-LV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2017.gadā    pēc </a:t>
            </a:r>
            <a:r>
              <a:rPr lang="lv-LV" altLang="lv-LV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valdības funkcijām </a:t>
            </a:r>
            <a:r>
              <a:rPr lang="lv-LV" altLang="lv-LV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4 784 364 eiro</a:t>
            </a:r>
            <a:endParaRPr lang="en-GB" altLang="lv-LV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A1FBFB-A2F4-47E4-9A80-365186C57D6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11878863"/>
              </p:ext>
            </p:extLst>
          </p:nvPr>
        </p:nvGraphicFramePr>
        <p:xfrm>
          <a:off x="60325" y="1434952"/>
          <a:ext cx="9002588" cy="523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68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04813"/>
            <a:ext cx="8145463" cy="11191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lv-LV" altLang="lv-LV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Kvalitātes vadības sistēma</a:t>
            </a:r>
            <a:endParaRPr lang="en-GB" altLang="lv-LV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lv-LV" altLang="lv-LV" sz="2000" b="1" i="1" dirty="0" smtClean="0">
                <a:solidFill>
                  <a:schemeClr val="tx2"/>
                </a:solidFill>
                <a:latin typeface="Times New Roman" pitchFamily="18" charset="0"/>
              </a:rPr>
              <a:t>Ieviesta un sertificēta 2010.gadā ESF projekta ietvaros, atbilstoši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lv-LV" altLang="lv-LV" sz="2000" b="1" i="1" dirty="0" smtClean="0">
                <a:solidFill>
                  <a:schemeClr val="tx2"/>
                </a:solidFill>
                <a:latin typeface="Times New Roman" pitchFamily="18" charset="0"/>
              </a:rPr>
              <a:t>ISO 9001:2008 standartam «Kvalitātes vadības sistēmas. Prasības»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lv-LV" altLang="lv-LV" sz="1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lv-LV" altLang="lv-LV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Priekšrocības un labumi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Rada </a:t>
            </a:r>
            <a:r>
              <a:rPr lang="lv-LV" altLang="lv-LV" sz="2400" b="1" dirty="0">
                <a:solidFill>
                  <a:schemeClr val="tx2"/>
                </a:solidFill>
                <a:latin typeface="Times New Roman" pitchFamily="18" charset="0"/>
              </a:rPr>
              <a:t>labvēlīgus apstākļus kvalitatīvu sociālo pakalpojumu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nodrošināšanai, paškontrolei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Veido </a:t>
            </a:r>
            <a:r>
              <a:rPr lang="lv-LV" altLang="lv-LV" sz="2400" b="1" dirty="0">
                <a:solidFill>
                  <a:schemeClr val="tx2"/>
                </a:solidFill>
                <a:latin typeface="Times New Roman" pitchFamily="18" charset="0"/>
              </a:rPr>
              <a:t>labāku, regulējamu pašvaldības sociālo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politiku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Nodrošina </a:t>
            </a:r>
            <a:r>
              <a:rPr lang="lv-LV" altLang="lv-LV" sz="2400" b="1" dirty="0">
                <a:solidFill>
                  <a:schemeClr val="tx2"/>
                </a:solidFill>
                <a:latin typeface="Times New Roman" pitchFamily="18" charset="0"/>
              </a:rPr>
              <a:t>organizācijas efektīvu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darbību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Vērsta </a:t>
            </a:r>
            <a:r>
              <a:rPr lang="lv-LV" altLang="lv-LV" sz="2400" b="1" dirty="0">
                <a:solidFill>
                  <a:schemeClr val="tx2"/>
                </a:solidFill>
                <a:latin typeface="Times New Roman" pitchFamily="18" charset="0"/>
              </a:rPr>
              <a:t>uz klientu </a:t>
            </a: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un piegādātāju apmierinātību</a:t>
            </a:r>
            <a:endParaRPr lang="ru-RU" altLang="lv-LV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A1FBFB-A2F4-47E4-9A80-365186C57D6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7AD"/>
            </a:gs>
            <a:gs pos="50000">
              <a:schemeClr val="bg1"/>
            </a:gs>
            <a:gs pos="100000">
              <a:srgbClr val="F5F7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362" y="620688"/>
            <a:ext cx="8229600" cy="914400"/>
          </a:xfrm>
        </p:spPr>
        <p:txBody>
          <a:bodyPr>
            <a:normAutofit/>
          </a:bodyPr>
          <a:lstStyle/>
          <a:p>
            <a:r>
              <a:rPr lang="lv-LV" altLang="lv-LV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Kvalitātes vadības </a:t>
            </a:r>
            <a:r>
              <a:rPr lang="lv-LV" altLang="lv-LV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sistēmā</a:t>
            </a:r>
            <a:endParaRPr lang="lv-LV" sz="3600" b="1" dirty="0"/>
          </a:p>
        </p:txBody>
      </p:sp>
      <p:sp>
        <p:nvSpPr>
          <p:cNvPr id="9" name="Rectangle 1027"/>
          <p:cNvSpPr>
            <a:spLocks noGrp="1" noChangeArrowheads="1"/>
          </p:cNvSpPr>
          <p:nvPr>
            <p:ph idx="1"/>
          </p:nvPr>
        </p:nvSpPr>
        <p:spPr>
          <a:xfrm>
            <a:off x="487362" y="1628800"/>
            <a:ext cx="8229600" cy="482818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lv-LV" altLang="lv-LV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Izstrādāti un ieviesti</a:t>
            </a:r>
            <a:r>
              <a:rPr lang="lv-LV" altLang="lv-LV" sz="2800" b="1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lv-LV" altLang="lv-LV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kvalitātes politika, mērķi, rokasgrāmata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pamatdarbības, vadības un atbalsta procesu apraksti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iekšējie normatīvie akti – nolikumi, kārtības, kas ietver vienota parauga veidlapas</a:t>
            </a:r>
            <a:endParaRPr lang="lv-LV" altLang="lv-LV" sz="2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aktualizētie amatu apraksti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elektroniskā </a:t>
            </a:r>
            <a:r>
              <a:rPr lang="lv-LV" altLang="lv-LV" sz="2400" b="1" dirty="0">
                <a:solidFill>
                  <a:schemeClr val="tx2"/>
                </a:solidFill>
                <a:latin typeface="Times New Roman" pitchFamily="18" charset="0"/>
              </a:rPr>
              <a:t>kvalitātes vadības sistēma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iekšējais audits un neatbilstību vadība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lv-LV" altLang="lv-LV" sz="2400" b="1" dirty="0" smtClean="0">
                <a:solidFill>
                  <a:schemeClr val="tx2"/>
                </a:solidFill>
                <a:latin typeface="Times New Roman" pitchFamily="18" charset="0"/>
              </a:rPr>
              <a:t>procesu izpildes ziņojumi un Vadības pārskati</a:t>
            </a:r>
            <a:endParaRPr lang="ru-RU" altLang="lv-LV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A1FBFB-A2F4-47E4-9A80-365186C57D6B}" type="slidenum">
              <a:rPr lang="en-GB" altLang="lv-LV" sz="1400">
                <a:solidFill>
                  <a:schemeClr val="tx2"/>
                </a:solidFill>
                <a:latin typeface="Arial Narrow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lv-LV" sz="1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701" name="Rectangle 1028"/>
          <p:cNvSpPr>
            <a:spLocks noChangeArrowheads="1"/>
          </p:cNvSpPr>
          <p:nvPr/>
        </p:nvSpPr>
        <p:spPr bwMode="auto">
          <a:xfrm>
            <a:off x="60325" y="6491288"/>
            <a:ext cx="9083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lv-LV" altLang="lv-LV" sz="1800" b="1">
                <a:latin typeface="Monotype Corsiva" pitchFamily="66" charset="0"/>
              </a:rPr>
              <a:t>                                                                                                                                                     </a:t>
            </a:r>
            <a:endParaRPr lang="en-GB" altLang="lv-LV" sz="1800" b="1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djacenc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6496</TotalTime>
  <Words>2925</Words>
  <Application>Microsoft Office PowerPoint</Application>
  <PresentationFormat>On-screen Show (4:3)</PresentationFormat>
  <Paragraphs>591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Adjacency</vt:lpstr>
      <vt:lpstr>Concourse</vt:lpstr>
      <vt:lpstr>1_Concourse</vt:lpstr>
      <vt:lpstr>Flow</vt:lpstr>
      <vt:lpstr>Microsoft Excel Chart</vt:lpstr>
      <vt:lpstr> </vt:lpstr>
      <vt:lpstr>PowerPoint Presentation</vt:lpstr>
      <vt:lpstr>Sociālā dienesta darbinieki</vt:lpstr>
      <vt:lpstr>Klientu mērķa grupas</vt:lpstr>
      <vt:lpstr>Pašvaldības sociālie pakalpojumi</vt:lpstr>
      <vt:lpstr>Rēzeknes pilsētas pašvaldības 2017.gadam plānotie pamatbudžeta izdevumi– 33,2 milj. eiro, no tā:</vt:lpstr>
      <vt:lpstr>Sociālā dienesta pamatbudžets 2017.gadā    pēc valdības funkcijām – 4 784 364 eiro</vt:lpstr>
      <vt:lpstr>Kvalitātes vadības sistēma</vt:lpstr>
      <vt:lpstr>Kvalitātes vadības sistēmā</vt:lpstr>
      <vt:lpstr>Kvalitātes vadības sistēmas uzlabojumi</vt:lpstr>
      <vt:lpstr>Elektroniskā Kvalitātes vadības sistēma</vt:lpstr>
      <vt:lpstr>Obligātie sociālās palīdzības veidi</vt:lpstr>
      <vt:lpstr>Pašvaldības brīvās iniciatīvas                 sociālās palīdzības veidi</vt:lpstr>
      <vt:lpstr>PowerPoint Presentation</vt:lpstr>
      <vt:lpstr>Sociālā palīdzība bārenim un bērnam, kurš  palicis bez vecāku gādības</vt:lpstr>
      <vt:lpstr>Sociālās palīdzības nodaļā apkalpotie klienti</vt:lpstr>
      <vt:lpstr>Izmaksātie sociālās palīdzības pabalsti</vt:lpstr>
      <vt:lpstr>Sociālie pakalpojumi Rēzeknē</vt:lpstr>
      <vt:lpstr>Sociālo pakalpojumu atbalsta projekti</vt:lpstr>
      <vt:lpstr>Grupu nodarbības un atbalsta pasākumi</vt:lpstr>
      <vt:lpstr>Sociālo pakalpojumu atbalsta projekti</vt:lpstr>
      <vt:lpstr>Projekta «Proti un Dari!» dalībnieki ar programmu vadītāju un sociālajiem mentoriem</vt:lpstr>
      <vt:lpstr>Sociālie pakalpojumi Rēzeknē</vt:lpstr>
      <vt:lpstr>Atbalsts nevalstiskajām organizācijām</vt:lpstr>
      <vt:lpstr>Sociālā akcija  “Invalīdu mājokļu vides pielāgošana”</vt:lpstr>
      <vt:lpstr>Sporta spēles cilvēkiem ar īpašām vajadzībām</vt:lpstr>
      <vt:lpstr>Sporta spēles cilvēkiem ar īpašām vajadzībām</vt:lpstr>
      <vt:lpstr>Bērnu sociālo pakalpojumu centrs</vt:lpstr>
      <vt:lpstr>Bērnu sociālo pakalpojumu centrs</vt:lpstr>
      <vt:lpstr>Bērnu sociālo pakalpojumu centrs</vt:lpstr>
      <vt:lpstr>Bērnu sociālo pakalpojumu centrs</vt:lpstr>
      <vt:lpstr>Bērnu sociālo pakalpojumu centra aktivitātes</vt:lpstr>
      <vt:lpstr>Pensionāru sociālo pakalpojumu centrs  Pirms un pēc siltināšanas – KPFI projekta īstenošanas</vt:lpstr>
      <vt:lpstr>Pensionāru sociālo pakalpojumu centrs</vt:lpstr>
      <vt:lpstr>Pensionāru sociālo pakalpojumu centrs</vt:lpstr>
      <vt:lpstr>Pensionāru sociālo pakalpojumu centrs</vt:lpstr>
      <vt:lpstr>Pensionāru sociālo pakalpojumu centra aktivitātes</vt:lpstr>
      <vt:lpstr>Pensionāru sociālo pakalpojumu centra</vt:lpstr>
      <vt:lpstr>Pensionāru sociālo pakalpojumu centra</vt:lpstr>
      <vt:lpstr>Pensionāru sociālo pakalpojumu centra</vt:lpstr>
      <vt:lpstr>Aušanas un adīšanas pulciņu darbi</vt:lpstr>
      <vt:lpstr>Dienas centra aktivitātes personām ar GRT</vt:lpstr>
      <vt:lpstr>Aprūpes mājās birojs</vt:lpstr>
      <vt:lpstr>Aprūpes mājās birojs</vt:lpstr>
      <vt:lpstr>Patversme – atskurbtuve (atvērta 01.04.2017.)</vt:lpstr>
      <vt:lpstr>Patversme – atskurbtuve</vt:lpstr>
      <vt:lpstr>Infrastruktūras attīstības projekti (1)</vt:lpstr>
      <vt:lpstr>Infrastruktūras attīstības projekti (2)</vt:lpstr>
      <vt:lpstr>Infrastruktūras attīstības projekti (3)</vt:lpstr>
      <vt:lpstr>Infrastruktūras attīstības projekti (4)</vt:lpstr>
      <vt:lpstr>Infrastruktūras attīstības plānotie projekti </vt:lpstr>
      <vt:lpstr>PowerPoint Presentation</vt:lpstr>
    </vt:vector>
  </TitlesOfParts>
  <Company>SOCPAL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Eiropas Savienības programma Leonardo da Vinci</dc:title>
  <dc:creator>Ilona</dc:creator>
  <cp:lastModifiedBy>Ilona Kozlova</cp:lastModifiedBy>
  <cp:revision>562</cp:revision>
  <cp:lastPrinted>2014-05-12T07:04:41Z</cp:lastPrinted>
  <dcterms:created xsi:type="dcterms:W3CDTF">2004-02-20T12:22:49Z</dcterms:created>
  <dcterms:modified xsi:type="dcterms:W3CDTF">2017-09-05T11:25:51Z</dcterms:modified>
</cp:coreProperties>
</file>