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85" r:id="rId2"/>
    <p:sldId id="293" r:id="rId3"/>
    <p:sldId id="294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5" r:id="rId31"/>
    <p:sldId id="323" r:id="rId32"/>
    <p:sldId id="324" r:id="rId33"/>
    <p:sldId id="292" r:id="rId34"/>
    <p:sldId id="326" r:id="rId35"/>
    <p:sldId id="327" r:id="rId36"/>
    <p:sldId id="280" r:id="rId37"/>
  </p:sldIdLst>
  <p:sldSz cx="9144000" cy="6858000" type="screen4x3"/>
  <p:notesSz cx="6858000" cy="99790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778"/>
    <a:srgbClr val="61BF3F"/>
    <a:srgbClr val="6EB53F"/>
    <a:srgbClr val="5FC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3E256-E04D-4907-A59A-77500F420CCB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4AD1D-D08D-4B3F-8E7A-C07B2F864C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140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D443F-F4E2-46BD-B8DC-44DBE3A5DB4F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0275"/>
            <a:ext cx="548640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9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4C41-6DF4-479B-AE6F-9C264E3CA7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004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74C41-6DF4-479B-AE6F-9C264E3CA7F0}" type="slidenum">
              <a:rPr lang="lv-LV" smtClean="0"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725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256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620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016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81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37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66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809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213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03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7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402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534F-F6E6-4004-B0F1-CEDD4DD73603}" type="datetimeFigureOut">
              <a:rPr lang="lv-LV" smtClean="0"/>
              <a:t>26.10.2016.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6697-2407-42C9-939C-6A2423F26E2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6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ra\AppData\Local\Microsoft\Windows\INetCache\IE\7WAWSL6N\JN_logo_sauklis_LV_li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278042" cy="19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15616" y="2386738"/>
            <a:ext cx="7776864" cy="2338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«MĀJOKĻU POLITIKA»</a:t>
            </a:r>
          </a:p>
          <a:p>
            <a:pPr algn="ctr"/>
            <a:r>
              <a:rPr lang="lv-LV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RISINĀJUMI</a:t>
            </a:r>
          </a:p>
          <a:p>
            <a:pPr algn="ctr"/>
            <a:r>
              <a:rPr lang="lv-LV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JELGAVAS NOVADĀ</a:t>
            </a:r>
            <a:endParaRPr lang="en-US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2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Sociālie nami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Mājas, kur visi dzīvokļi pieder pašvaldībai</a:t>
            </a:r>
          </a:p>
          <a:p>
            <a:pPr lvl="1"/>
            <a:r>
              <a:rPr lang="lv-LV" dirty="0" smtClean="0"/>
              <a:t>Dzīvokļi netiek privatizēti vai atsavināti</a:t>
            </a:r>
          </a:p>
          <a:p>
            <a:pPr lvl="1"/>
            <a:r>
              <a:rPr lang="lv-LV" dirty="0" smtClean="0"/>
              <a:t>Pārsvarā mājas ar daļējām vai bez ērtībām</a:t>
            </a:r>
          </a:p>
          <a:p>
            <a:pPr lvl="1"/>
            <a:r>
              <a:rPr lang="lv-LV" dirty="0" smtClean="0"/>
              <a:t>Uztur pašvaldības deleģēts pārvaldnieks</a:t>
            </a:r>
          </a:p>
          <a:p>
            <a:pPr lvl="1"/>
            <a:r>
              <a:rPr lang="lv-LV" dirty="0" smtClean="0"/>
              <a:t>Finansē pašvaldība</a:t>
            </a:r>
          </a:p>
          <a:p>
            <a:pPr lvl="1"/>
            <a:r>
              <a:rPr lang="lv-LV" dirty="0" smtClean="0"/>
              <a:t>Var būt atšķirīgas pārvaldīšanas prasības</a:t>
            </a:r>
          </a:p>
          <a:p>
            <a:pPr lvl="1"/>
            <a:r>
              <a:rPr lang="lv-LV" dirty="0" smtClean="0"/>
              <a:t>Samazināta īres maksa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Sociālie nami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Dzīvokļi tiek izīrēti tikai:</a:t>
            </a:r>
          </a:p>
          <a:p>
            <a:pPr lvl="2"/>
            <a:r>
              <a:rPr lang="lv-LV" dirty="0" smtClean="0"/>
              <a:t>Maznodrošinātajiem</a:t>
            </a:r>
          </a:p>
          <a:p>
            <a:pPr lvl="2"/>
            <a:r>
              <a:rPr lang="lv-LV" dirty="0" smtClean="0"/>
              <a:t>Sociāli neaizsargātajiem</a:t>
            </a:r>
          </a:p>
          <a:p>
            <a:pPr lvl="1"/>
            <a:r>
              <a:rPr lang="lv-LV" dirty="0" smtClean="0"/>
              <a:t>Īres termiņš līdz 1 gadam, kuru var pagarināt.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80" y="836712"/>
            <a:ext cx="6477000" cy="43338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4293096"/>
            <a:ext cx="756084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Dzīvokļu atsavināšana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Dzīvokļu atsavināšana</a:t>
            </a:r>
            <a:endParaRPr lang="lv-LV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548680"/>
            <a:ext cx="6666132" cy="50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Dzīvokļu atsavināšana</a:t>
            </a:r>
            <a:r>
              <a:rPr lang="lv-LV" dirty="0" smtClean="0">
                <a:solidFill>
                  <a:srgbClr val="CBB778"/>
                </a:solidFill>
              </a:rPr>
              <a:t>, tiem kuri grib un var:</a:t>
            </a:r>
          </a:p>
          <a:p>
            <a:pPr lvl="1"/>
            <a:r>
              <a:rPr lang="lv-LV" dirty="0" smtClean="0"/>
              <a:t>Atsavina vai piedāvā iegādāties visus dzīvokļus ārpus Sociālajiem namiem</a:t>
            </a:r>
          </a:p>
          <a:p>
            <a:pPr lvl="1"/>
            <a:r>
              <a:rPr lang="lv-LV" dirty="0" smtClean="0"/>
              <a:t>Dzīvokļus, kurus nevar atsavināt, piedāvā mainīt</a:t>
            </a:r>
          </a:p>
          <a:p>
            <a:pPr lvl="1"/>
            <a:r>
              <a:rPr lang="lv-LV" dirty="0" smtClean="0"/>
              <a:t>Dzīvokļi ar parādiem atsavināti netiek</a:t>
            </a:r>
          </a:p>
          <a:p>
            <a:pPr lvl="1"/>
            <a:r>
              <a:rPr lang="lv-LV" dirty="0" smtClean="0"/>
              <a:t>Pašvaldība veic dzīvokļu reģistrēšanu Zemesgrāmatā pirms atsavināšanas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Dzīvokļu atsavināšana</a:t>
            </a:r>
            <a:r>
              <a:rPr lang="lv-LV" dirty="0" smtClean="0">
                <a:solidFill>
                  <a:srgbClr val="CBB778"/>
                </a:solidFill>
              </a:rPr>
              <a:t>, tiem kuri grib, bet nevar</a:t>
            </a:r>
          </a:p>
          <a:p>
            <a:pPr lvl="1"/>
            <a:r>
              <a:rPr lang="lv-LV" dirty="0" smtClean="0"/>
              <a:t>Nomaksa par dzīvokļa pirkšanu – līdz 5 gadi</a:t>
            </a:r>
          </a:p>
          <a:p>
            <a:pPr lvl="1"/>
            <a:r>
              <a:rPr lang="lv-LV" dirty="0" smtClean="0"/>
              <a:t>Ieguldījumi paaugstina dzīvokļa vērtību, tādēļ jāuzmanās ar to veikšanu</a:t>
            </a:r>
          </a:p>
          <a:p>
            <a:pPr lvl="1"/>
            <a:r>
              <a:rPr lang="lv-LV" dirty="0" smtClean="0"/>
              <a:t>Brīvos dzīvokļus (ārpus Sociālajiem namiem) pārdod izsolēs</a:t>
            </a:r>
          </a:p>
          <a:p>
            <a:pPr lvl="1"/>
            <a:r>
              <a:rPr lang="lv-LV" dirty="0" smtClean="0"/>
              <a:t>Arī JNKU ir tiesības iegādāties dzīvokļus un rīkoties ar tiem (izīrēt, pārdot, ieķīlāt)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26" y="1021012"/>
            <a:ext cx="6403811" cy="39921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4581128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Īres maksa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Īres maksa</a:t>
            </a:r>
            <a:r>
              <a:rPr lang="lv-LV" dirty="0" smtClean="0">
                <a:solidFill>
                  <a:srgbClr val="CBB778"/>
                </a:solidFill>
              </a:rPr>
              <a:t>s pauagstināšanā, risinājums tiem kuri var bet negrib;</a:t>
            </a:r>
          </a:p>
          <a:p>
            <a:pPr lvl="1"/>
            <a:r>
              <a:rPr lang="lv-LV" dirty="0" smtClean="0"/>
              <a:t>Īres maksa tiek paaugstināta  atbilstoša tirgus situācijai;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143000"/>
          </a:xfrm>
        </p:spPr>
        <p:txBody>
          <a:bodyPr/>
          <a:lstStyle/>
          <a:p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Īres maksas </a:t>
            </a:r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pamatojums</a:t>
            </a:r>
            <a:endParaRPr lang="lv-LV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7638"/>
            <a:ext cx="6131024" cy="3921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lv-LV" b="1" dirty="0">
                <a:solidFill>
                  <a:srgbClr val="CBB778"/>
                </a:solidFill>
              </a:rPr>
              <a:t>Uzkatāms piemērs</a:t>
            </a:r>
            <a:r>
              <a:rPr lang="lv-LV" dirty="0">
                <a:solidFill>
                  <a:srgbClr val="CBB778"/>
                </a:solidFill>
              </a:rPr>
              <a:t>:</a:t>
            </a:r>
          </a:p>
          <a:p>
            <a:r>
              <a:rPr lang="lv-LV" dirty="0"/>
              <a:t>Nelabiekārtots dzīvoklis, kura platība ir 26m</a:t>
            </a:r>
            <a:r>
              <a:rPr lang="lv-LV" baseline="30000" dirty="0"/>
              <a:t>2</a:t>
            </a:r>
            <a:r>
              <a:rPr lang="lv-LV" dirty="0"/>
              <a:t> ir izīrēts īrniekam pirms 20 gadiem, īrnieks vērsās pie pašvaldības ar iesniegumu, ka krāsns dūmo. </a:t>
            </a:r>
          </a:p>
          <a:p>
            <a:r>
              <a:rPr lang="lv-LV" dirty="0"/>
              <a:t>Apsekojot konstatēts, ka krāsni lietot vairs nevar, siltum mūris sadrupis utt.</a:t>
            </a:r>
          </a:p>
          <a:p>
            <a:r>
              <a:rPr lang="lv-LV" dirty="0"/>
              <a:t>Tiek organizēti darbi, kuru izmaksas sastāda aptuveni 1000 EUR.</a:t>
            </a:r>
          </a:p>
          <a:p>
            <a:r>
              <a:rPr lang="lv-LV" dirty="0" smtClean="0"/>
              <a:t>Īrnieks </a:t>
            </a:r>
            <a:r>
              <a:rPr lang="lv-LV" dirty="0"/>
              <a:t>par nelabiekārtotu dzīvojamo telpu īri, bez pārvaldīšanas maksas maksā mēnesī </a:t>
            </a:r>
            <a:r>
              <a:rPr lang="lv-LV" dirty="0" smtClean="0"/>
              <a:t>1.95EUR gadā </a:t>
            </a:r>
            <a:r>
              <a:rPr lang="lv-LV" dirty="0"/>
              <a:t>23.40 EUR.</a:t>
            </a:r>
          </a:p>
          <a:p>
            <a:r>
              <a:rPr lang="lv-LV" dirty="0"/>
              <a:t>Pašvaldībai šāds ieguldījums atmaksāsies pēc 42 gadiem.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695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Īres maksa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/>
              <a:t>P</a:t>
            </a:r>
            <a:r>
              <a:rPr lang="lv-LV" dirty="0" smtClean="0"/>
              <a:t>aaugstina ne biežāk, kā reizi gadā</a:t>
            </a:r>
          </a:p>
          <a:p>
            <a:pPr lvl="1"/>
            <a:r>
              <a:rPr lang="lv-LV" dirty="0" smtClean="0"/>
              <a:t>Papildus maksa par mājas pārvaldīšanu</a:t>
            </a:r>
          </a:p>
          <a:p>
            <a:pPr lvl="1"/>
            <a:r>
              <a:rPr lang="lv-LV" dirty="0" smtClean="0"/>
              <a:t>Sociālajos namos zemāka īres maksa</a:t>
            </a:r>
          </a:p>
          <a:p>
            <a:pPr lvl="1"/>
            <a:r>
              <a:rPr lang="lv-LV" dirty="0" smtClean="0"/>
              <a:t>Terminēto līgumu laikā maksa nemainās</a:t>
            </a:r>
          </a:p>
          <a:p>
            <a:pPr lvl="1"/>
            <a:r>
              <a:rPr lang="lv-LV" dirty="0" smtClean="0"/>
              <a:t>Tiem, kas atsakās no dzīvokļa maiņas – pilna īres maksa</a:t>
            </a:r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3964"/>
            <a:ext cx="4024734" cy="374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4" y="749993"/>
            <a:ext cx="4738376" cy="44071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9791" y="4509120"/>
            <a:ext cx="7056784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8000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 problēma?</a:t>
            </a:r>
            <a:endParaRPr lang="en-US" sz="8000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lv-LV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lv-LV" b="1" dirty="0">
                <a:solidFill>
                  <a:srgbClr val="CBB778"/>
                </a:solidFill>
              </a:rPr>
              <a:t>Dzīvokļu atsavināšana</a:t>
            </a:r>
            <a:r>
              <a:rPr lang="lv-LV" dirty="0">
                <a:solidFill>
                  <a:srgbClr val="CBB778"/>
                </a:solidFill>
              </a:rPr>
              <a:t>, tiem kuri </a:t>
            </a:r>
            <a:r>
              <a:rPr lang="lv-LV" dirty="0" smtClean="0">
                <a:solidFill>
                  <a:srgbClr val="CBB778"/>
                </a:solidFill>
              </a:rPr>
              <a:t>negrib un nevar;</a:t>
            </a:r>
          </a:p>
          <a:p>
            <a:pPr lvl="1"/>
            <a:r>
              <a:rPr lang="lv-LV" dirty="0" smtClean="0"/>
              <a:t>Pašvaldības kompetence, sociālās palīdzības saņēmēji, pārvietot izlikšanas maiņas ceļā uz sociālajiem īres namiem;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0684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23" y="548679"/>
            <a:ext cx="6317869" cy="47384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4615656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Dzīvokļu remonti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Dzīvokļu remonti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Remontē visus pašvaldības dzīvokļus rindas kātībā, fonda ietvaros</a:t>
            </a:r>
          </a:p>
          <a:p>
            <a:pPr lvl="1"/>
            <a:r>
              <a:rPr lang="lv-LV" dirty="0" smtClean="0"/>
              <a:t>Renovācijas fondu veido:</a:t>
            </a:r>
          </a:p>
          <a:p>
            <a:pPr lvl="2"/>
            <a:r>
              <a:rPr lang="lv-LV" dirty="0"/>
              <a:t>Ieņēmumi no pašvaldības dzīvokļu īres maksām</a:t>
            </a:r>
            <a:endParaRPr lang="en-US" dirty="0"/>
          </a:p>
          <a:p>
            <a:pPr lvl="2"/>
            <a:r>
              <a:rPr lang="lv-LV" dirty="0" smtClean="0"/>
              <a:t>Pašvaldības budžeta</a:t>
            </a:r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Dzīvokļu remonti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/>
              <a:t>Renovācijas darbu apjomu un veidu nosaka </a:t>
            </a:r>
            <a:r>
              <a:rPr lang="lv-LV" dirty="0" smtClean="0"/>
              <a:t>pašvaldība</a:t>
            </a:r>
          </a:p>
          <a:p>
            <a:pPr lvl="1"/>
            <a:r>
              <a:rPr lang="lv-LV" dirty="0" smtClean="0"/>
              <a:t>Renovāciju plāno, veic vai organizē JNKU</a:t>
            </a:r>
          </a:p>
          <a:p>
            <a:pPr lvl="1"/>
            <a:r>
              <a:rPr lang="lv-LV" dirty="0" smtClean="0"/>
              <a:t>Parādnieku dzīvokļos veic tikai pašus nepieciešamākos darbus, lai nepieļautu dzīvokļa bojāšanos vai iznīcināšanu</a:t>
            </a:r>
          </a:p>
          <a:p>
            <a:pPr lvl="1"/>
            <a:r>
              <a:rPr lang="lv-LV" dirty="0" smtClean="0"/>
              <a:t>Renovācija paaugstina dzīvokļu vērtību pie atsavināšanas</a:t>
            </a:r>
          </a:p>
          <a:p>
            <a:pPr lvl="1"/>
            <a:endParaRPr lang="lv-LV" dirty="0" smtClean="0"/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3" y="980728"/>
            <a:ext cx="6499101" cy="43327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4581128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Dzīvokļu maiņa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Dzīvokļu maiņa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Tiek pieļauta maiņa uz dzīvokli ar tādu pašu vai citādāku labiekārtotības līmeni</a:t>
            </a:r>
          </a:p>
          <a:p>
            <a:pPr lvl="1"/>
            <a:r>
              <a:rPr lang="lv-LV" dirty="0" smtClean="0"/>
              <a:t>Vispirms tiek atbalstīta maiņa, kuras rezultātā:</a:t>
            </a:r>
          </a:p>
          <a:p>
            <a:pPr lvl="2"/>
            <a:r>
              <a:rPr lang="lv-LV" dirty="0" smtClean="0"/>
              <a:t>Tiek atbrīvoti dzīvokļi Sociālajos namos</a:t>
            </a:r>
          </a:p>
          <a:p>
            <a:pPr lvl="2"/>
            <a:r>
              <a:rPr lang="lv-LV" dirty="0" smtClean="0"/>
              <a:t>Tiek atbrīvoti dzīvokļi neprivatizējamās mājās</a:t>
            </a:r>
          </a:p>
          <a:p>
            <a:pPr lvl="1"/>
            <a:r>
              <a:rPr lang="lv-LV" dirty="0" smtClean="0"/>
              <a:t>Dzīvokļu Sociālajos namos maina uz līdzvērtīgiem</a:t>
            </a:r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Sasniegtie rezultāti</a:t>
            </a:r>
            <a:endParaRPr lang="lv-LV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427168" cy="4281339"/>
          </a:xfrm>
        </p:spPr>
        <p:txBody>
          <a:bodyPr/>
          <a:lstStyle/>
          <a:p>
            <a:r>
              <a:rPr lang="lv-LV" dirty="0" smtClean="0"/>
              <a:t>Mājokļu politika apstiprināta 2014.gadā;</a:t>
            </a:r>
          </a:p>
          <a:p>
            <a:r>
              <a:rPr lang="lv-LV" dirty="0" smtClean="0"/>
              <a:t>2014.gadā, definēti sociālie īres nami, sākotnēji 7 mājas, pēc grozījumiem 5 sociālie īres nami;</a:t>
            </a:r>
          </a:p>
          <a:p>
            <a:r>
              <a:rPr lang="lv-LV" dirty="0" smtClean="0"/>
              <a:t>Ar 2016.gada 1.janvāri paaugstināta dzīvojamo telpu īres maksa(2015.gada, maija lēmums), atbilstoši tirgus situācijai, lai segtu faktiskās uzturēšanas izmaksas</a:t>
            </a:r>
          </a:p>
        </p:txBody>
      </p:sp>
    </p:spTree>
    <p:extLst>
      <p:ext uri="{BB962C8B-B14F-4D97-AF65-F5344CB8AC3E}">
        <p14:creationId xmlns:p14="http://schemas.microsoft.com/office/powerpoint/2010/main" val="27889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Sasniegtie rezultāti </a:t>
            </a:r>
            <a:b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Īres maksa</a:t>
            </a:r>
            <a:endParaRPr lang="lv-LV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03648" y="1484784"/>
            <a:ext cx="7283152" cy="43533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lv-LV" dirty="0" smtClean="0"/>
              <a:t>1. Dzīvokļos</a:t>
            </a:r>
            <a:r>
              <a:rPr lang="lv-LV" dirty="0"/>
              <a:t>, kuri, atbilstoši Jelgavas novada pašvaldības „Mājokļu politikas vadlīnijām 2014.-2020.gadam”, nav nepieciešami pašvaldības funkciju nodrošināšanai (tiek piedāvāti īrniekiem atsavināšanai), noteikt īres maksu atbilstoši šādai formulai: </a:t>
            </a:r>
          </a:p>
          <a:p>
            <a:pPr marL="0" indent="0">
              <a:buNone/>
            </a:pPr>
            <a:r>
              <a:rPr lang="lv-LV" dirty="0"/>
              <a:t>Īk = Īre A x P + Īre B, kur:	</a:t>
            </a:r>
          </a:p>
          <a:p>
            <a:pPr marL="0" indent="0">
              <a:buNone/>
            </a:pPr>
            <a:r>
              <a:rPr lang="lv-LV" dirty="0"/>
              <a:t>Īk – kopējā īres maksa;</a:t>
            </a:r>
          </a:p>
          <a:p>
            <a:pPr marL="0" indent="0">
              <a:buNone/>
            </a:pPr>
            <a:r>
              <a:rPr lang="lv-LV" dirty="0"/>
              <a:t>Īre A – maksa par 1 m2 dzīvokļa apsaimniekošanu mēnesī - 1,5% apmērā no valstī noteiktā mēneša neapliekamā minimuma;</a:t>
            </a:r>
          </a:p>
          <a:p>
            <a:pPr marL="0" indent="0">
              <a:buNone/>
            </a:pPr>
            <a:r>
              <a:rPr lang="lv-LV" dirty="0"/>
              <a:t>P – dzīvokļa platība (m2);</a:t>
            </a:r>
          </a:p>
          <a:p>
            <a:pPr marL="0" indent="0">
              <a:buNone/>
            </a:pPr>
            <a:r>
              <a:rPr lang="lv-LV" dirty="0"/>
              <a:t>Īre B – dzīvojamās mājas pārvaldnieka noteiktā mājas pārvaldīšanas maksa, proporcionāli dzīvokļa platībai.</a:t>
            </a:r>
          </a:p>
          <a:p>
            <a:pPr marL="0" indent="0">
              <a:buNone/>
            </a:pPr>
            <a:r>
              <a:rPr lang="lv-LV" dirty="0" smtClean="0"/>
              <a:t>2. Dzīvokļos</a:t>
            </a:r>
            <a:r>
              <a:rPr lang="lv-LV" dirty="0"/>
              <a:t>, kas atrodas Jelgavas novada pašvaldības izveidotajos Sociālajos īres namos un ir izīrēti personām, kurām pašvaldībai nav pienākums sniegt palīdzību dzīvokļa jautājumu risināšanā, noteikt īres maksu:</a:t>
            </a:r>
          </a:p>
          <a:p>
            <a:pPr marL="0" indent="0">
              <a:buNone/>
            </a:pPr>
            <a:r>
              <a:rPr lang="lv-LV" dirty="0"/>
              <a:t>1,8% apmērā no valstī noteiktā mēneša neapliekamā minimuma par 1 m2.</a:t>
            </a:r>
          </a:p>
          <a:p>
            <a:pPr marL="0" indent="0">
              <a:buNone/>
            </a:pPr>
            <a:r>
              <a:rPr lang="lv-LV" dirty="0" smtClean="0"/>
              <a:t>3. Dzīvokļos</a:t>
            </a:r>
            <a:r>
              <a:rPr lang="lv-LV" dirty="0"/>
              <a:t>, kas atrodas Jelgavas novada pašvaldības izveidotajos Sociālajos īres namos un ir izīrēti personām, kurām pašvaldībai ir pienākums, normatīvajos aktos noteiktajā kārtībā, sniegt palīdzību dzīvokļa jautājumu risināšanā, noteikt īres maksu:</a:t>
            </a:r>
          </a:p>
          <a:p>
            <a:pPr marL="0" indent="0">
              <a:buNone/>
            </a:pPr>
            <a:r>
              <a:rPr lang="lv-LV" dirty="0"/>
              <a:t>0,5% apmērā no valstī noteiktā mēneša neapliekamā minimuma par 1 m2.</a:t>
            </a:r>
          </a:p>
          <a:p>
            <a:pPr marL="0" indent="0">
              <a:buNone/>
            </a:pPr>
            <a:r>
              <a:rPr lang="lv-LV" dirty="0"/>
              <a:t>4.	Lēmums stājas spēkā no 2016.gada 1.janvāra.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82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Īres </a:t>
            </a:r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maksa</a:t>
            </a:r>
            <a:endParaRPr lang="lv-LV" dirty="0"/>
          </a:p>
        </p:txBody>
      </p:sp>
      <p:pic>
        <p:nvPicPr>
          <p:cNvPr id="1026" name="Picture 2" descr="C:\Users\Antra\Desktop\īres maks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481363" cy="36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5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Īres </a:t>
            </a:r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maksas risinājums, neizlēmīgajiem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v-LV" dirty="0"/>
              <a:t>Jelgavas novada dome </a:t>
            </a:r>
            <a:r>
              <a:rPr lang="lv-LV" b="1" dirty="0" smtClean="0"/>
              <a:t>2015.gada decembrī nolemj:</a:t>
            </a:r>
            <a:r>
              <a:rPr lang="lv-LV" b="1" dirty="0"/>
              <a:t>		</a:t>
            </a:r>
            <a:endParaRPr lang="lv-LV" dirty="0"/>
          </a:p>
          <a:p>
            <a:pPr lvl="0"/>
            <a:r>
              <a:rPr lang="lv-LV" dirty="0"/>
              <a:t>Saglabāt līdzšinējo dzīvokļa īres maksu atsavināšanas iesnieguma iesniedzējam līdz brīdim, kad īpašuma tiesības uz nopirkto dzīvokli ir nostiprinātas zemesgrāmatā, ja  atsavināšana ierosināta līdz 2016.gada 25.janvārim; </a:t>
            </a:r>
          </a:p>
          <a:p>
            <a:pPr lvl="0"/>
            <a:r>
              <a:rPr lang="lv-LV" dirty="0"/>
              <a:t>Noteikt īres maksu 30% apmērā no īres </a:t>
            </a:r>
            <a:r>
              <a:rPr lang="lv-LV" dirty="0" smtClean="0"/>
              <a:t>maksas, </a:t>
            </a:r>
            <a:r>
              <a:rPr lang="lv-LV" dirty="0"/>
              <a:t>ja  atsavināšana ierosināta pēc 2016.gada 25.janvāra.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635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Identificētās problēmas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31640" y="1268760"/>
            <a:ext cx="7211144" cy="4886003"/>
          </a:xfrm>
        </p:spPr>
        <p:txBody>
          <a:bodyPr/>
          <a:lstStyle/>
          <a:p>
            <a:r>
              <a:rPr lang="lv-LV" dirty="0" smtClean="0"/>
              <a:t>Novadā +/- 1200 pašvaldības dzīvokļi </a:t>
            </a:r>
          </a:p>
          <a:p>
            <a:r>
              <a:rPr lang="lv-LV" dirty="0" smtClean="0"/>
              <a:t>Apsaimniekošana dārga un sarežģīta</a:t>
            </a:r>
          </a:p>
          <a:p>
            <a:r>
              <a:rPr lang="lv-LV" dirty="0" smtClean="0"/>
              <a:t>Īres maksa nav sociāli taisnīga</a:t>
            </a:r>
          </a:p>
          <a:p>
            <a:r>
              <a:rPr lang="lv-LV" dirty="0" smtClean="0"/>
              <a:t>Tiesvedība par parādiem ir ilga un dārga</a:t>
            </a:r>
          </a:p>
          <a:p>
            <a:r>
              <a:rPr lang="lv-LV" dirty="0" smtClean="0"/>
              <a:t>Tiek kropļots īres tirgus Jelgavas reģionā</a:t>
            </a:r>
          </a:p>
          <a:p>
            <a:r>
              <a:rPr lang="lv-LV" dirty="0" smtClean="0"/>
              <a:t>Pašvaldības mantas izšķērdēšanas risks</a:t>
            </a:r>
          </a:p>
        </p:txBody>
      </p:sp>
    </p:spTree>
    <p:extLst>
      <p:ext uri="{BB962C8B-B14F-4D97-AF65-F5344CB8AC3E}">
        <p14:creationId xmlns:p14="http://schemas.microsoft.com/office/powerpoint/2010/main" val="36245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Rezultāts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7427168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000" dirty="0" smtClean="0"/>
              <a:t>Iesniegtie atsavināšanas ierosinājumi, kopā 581 ierosinājums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5996"/>
            <a:ext cx="4104456" cy="309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9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Rezultāts</a:t>
            </a:r>
            <a:endParaRPr lang="lv-LV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5446111" cy="379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03648" y="5085184"/>
            <a:ext cx="742716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sz="2000" dirty="0" smtClean="0"/>
              <a:t>Procesā 239 dzīvokļu atsavināšana.</a:t>
            </a:r>
            <a:endParaRPr lang="lv-LV" sz="2000" dirty="0" smtClean="0"/>
          </a:p>
        </p:txBody>
      </p:sp>
    </p:spTree>
    <p:extLst>
      <p:ext uri="{BB962C8B-B14F-4D97-AF65-F5344CB8AC3E}">
        <p14:creationId xmlns:p14="http://schemas.microsoft.com/office/powerpoint/2010/main" val="3961352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Rezultāts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3"/>
            <a:ext cx="7283152" cy="4176464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«Mājokļu </a:t>
            </a:r>
            <a:r>
              <a:rPr lang="lv-LV" dirty="0"/>
              <a:t>politika</a:t>
            </a:r>
            <a:r>
              <a:rPr lang="lv-LV" dirty="0" smtClean="0"/>
              <a:t>» ir teritorijas </a:t>
            </a:r>
            <a:r>
              <a:rPr lang="lv-LV" dirty="0"/>
              <a:t>apsaimniekošanas un vides politikas attīstības </a:t>
            </a:r>
            <a:r>
              <a:rPr lang="lv-LV" dirty="0" smtClean="0"/>
              <a:t>sastāvdaļa Jelgavas novadā;</a:t>
            </a:r>
          </a:p>
          <a:p>
            <a:r>
              <a:rPr lang="lv-LV" dirty="0" smtClean="0"/>
              <a:t>Ir skaidra rīcība ar pašvaldības </a:t>
            </a:r>
            <a:r>
              <a:rPr lang="lv-LV" dirty="0"/>
              <a:t>īpašumā vai valdījumā esošo dzīvojamo </a:t>
            </a:r>
            <a:r>
              <a:rPr lang="lv-LV" dirty="0" smtClean="0"/>
              <a:t>fondu;</a:t>
            </a:r>
          </a:p>
          <a:p>
            <a:r>
              <a:rPr lang="lv-LV" dirty="0" smtClean="0"/>
              <a:t>Iespējams </a:t>
            </a:r>
            <a:r>
              <a:rPr lang="lv-LV" dirty="0"/>
              <a:t>ilgtermiņā </a:t>
            </a:r>
            <a:r>
              <a:rPr lang="lv-LV" dirty="0" smtClean="0"/>
              <a:t>plānot līdzekļus dzīvojamā fonda uzturēšanai </a:t>
            </a:r>
            <a:r>
              <a:rPr lang="lv-LV" dirty="0"/>
              <a:t>un uzlabošanai.</a:t>
            </a:r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28073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851104" cy="1440160"/>
          </a:xfrm>
        </p:spPr>
        <p:txBody>
          <a:bodyPr>
            <a:normAutofit fontScale="90000"/>
          </a:bodyPr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Problēmas izstrādājot un ieviešot «Mājokļu politiku»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204864"/>
            <a:ext cx="7211144" cy="309634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lv-LV" dirty="0" smtClean="0"/>
              <a:t>Vēlme sagatavot vispusīgu risinājumu ilgtermiņam ar dzīvojamo fondu, kas apmierina visas pašvaldības vajadzības, neradot papildus izdevumus;</a:t>
            </a:r>
          </a:p>
          <a:p>
            <a:pPr marL="457200" lvl="1" indent="0" algn="just">
              <a:buNone/>
            </a:pPr>
            <a:endParaRPr lang="lv-LV" dirty="0" smtClean="0">
              <a:solidFill>
                <a:srgbClr val="00B0F0"/>
              </a:solidFill>
            </a:endParaRPr>
          </a:p>
          <a:p>
            <a:pPr marL="457200" lvl="1" indent="0" algn="just">
              <a:buNone/>
            </a:pPr>
            <a:endParaRPr lang="lv-LV" dirty="0" smtClean="0">
              <a:solidFill>
                <a:srgbClr val="00B0F0"/>
              </a:solidFill>
            </a:endParaRPr>
          </a:p>
          <a:p>
            <a:pPr marL="457200" lvl="1" indent="0" algn="just">
              <a:buNone/>
            </a:pPr>
            <a:endParaRPr lang="lv-LV" dirty="0">
              <a:solidFill>
                <a:srgbClr val="00B0F0"/>
              </a:solidFill>
            </a:endParaRPr>
          </a:p>
          <a:p>
            <a:pPr lvl="1"/>
            <a:endParaRPr lang="lv-LV" dirty="0" smtClean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ATZIŅAS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308304" cy="45365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v-LV" sz="5400" dirty="0"/>
              <a:t>Nav </a:t>
            </a:r>
            <a:r>
              <a:rPr lang="lv-LV" sz="5400" dirty="0" smtClean="0"/>
              <a:t>īpašuma?</a:t>
            </a:r>
          </a:p>
          <a:p>
            <a:pPr marL="0" indent="0" algn="ctr">
              <a:buNone/>
            </a:pPr>
            <a:r>
              <a:rPr lang="lv-LV" sz="5400" dirty="0" smtClean="0"/>
              <a:t>Nav </a:t>
            </a:r>
            <a:r>
              <a:rPr lang="lv-LV" sz="5400" dirty="0"/>
              <a:t>problēmu </a:t>
            </a:r>
            <a:r>
              <a:rPr lang="lv-LV" sz="5400" dirty="0" smtClean="0"/>
              <a:t>!</a:t>
            </a:r>
          </a:p>
          <a:p>
            <a:pPr marL="0" indent="0" algn="ctr">
              <a:buNone/>
            </a:pPr>
            <a:endParaRPr lang="lv-LV" sz="5400" dirty="0" smtClean="0"/>
          </a:p>
          <a:p>
            <a:pPr marL="0" indent="0" algn="ctr">
              <a:buNone/>
            </a:pPr>
            <a:endParaRPr lang="lv-LV" sz="5400" dirty="0" smtClean="0"/>
          </a:p>
          <a:p>
            <a:pPr marL="0" indent="0" algn="ctr">
              <a:buNone/>
            </a:pPr>
            <a:r>
              <a:rPr lang="lv-LV" sz="5400" dirty="0"/>
              <a:t>I</a:t>
            </a:r>
            <a:r>
              <a:rPr lang="lv-LV" sz="5400" dirty="0" smtClean="0"/>
              <a:t>r īpašums?</a:t>
            </a:r>
          </a:p>
          <a:p>
            <a:pPr marL="0" indent="0" algn="ctr">
              <a:buNone/>
            </a:pPr>
            <a:r>
              <a:rPr lang="lv-LV" sz="5400" dirty="0" smtClean="0"/>
              <a:t>Daudz </a:t>
            </a:r>
            <a:r>
              <a:rPr lang="lv-LV" sz="5400" dirty="0"/>
              <a:t>problēmu!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10960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ATZIŅAS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844824"/>
            <a:ext cx="620303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5400" dirty="0"/>
              <a:t>Nav </a:t>
            </a:r>
            <a:r>
              <a:rPr lang="lv-LV" sz="5400" dirty="0" smtClean="0"/>
              <a:t>īpašuma?</a:t>
            </a:r>
          </a:p>
          <a:p>
            <a:pPr marL="0" indent="0">
              <a:buNone/>
            </a:pPr>
            <a:r>
              <a:rPr lang="lv-LV" sz="5400" dirty="0" smtClean="0"/>
              <a:t> Ir </a:t>
            </a:r>
            <a:r>
              <a:rPr lang="lv-LV" sz="5400" dirty="0"/>
              <a:t>problēmas!</a:t>
            </a:r>
          </a:p>
        </p:txBody>
      </p:sp>
    </p:spTree>
    <p:extLst>
      <p:ext uri="{BB962C8B-B14F-4D97-AF65-F5344CB8AC3E}">
        <p14:creationId xmlns:p14="http://schemas.microsoft.com/office/powerpoint/2010/main" val="1333639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581128"/>
            <a:ext cx="7417027" cy="9361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lv-LV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Paldies par uzmanību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r="11078"/>
          <a:stretch/>
        </p:blipFill>
        <p:spPr>
          <a:xfrm>
            <a:off x="1763688" y="1044516"/>
            <a:ext cx="3395134" cy="31718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59" y="1052736"/>
            <a:ext cx="3620805" cy="317182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61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05" y="908720"/>
            <a:ext cx="6300192" cy="42174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6920" y="4509120"/>
            <a:ext cx="70567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Pašvaldības dzīvokļi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Piedāvāto risinājumu pamatojums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11144" cy="4886003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CBB778"/>
                </a:solidFill>
              </a:rPr>
              <a:t>Pašvaldības dzīvokļu mērķis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Pašvaldības pienākums ir sniegt palīdzību tikai atsevišķām iedzīvotāju kategorijām</a:t>
            </a:r>
          </a:p>
          <a:p>
            <a:pPr lvl="1"/>
            <a:r>
              <a:rPr lang="lv-LV" dirty="0" smtClean="0"/>
              <a:t>Tikai 3 no 10 palīdzības veidiem saistīti ar dzīvokļu piešķiršanu</a:t>
            </a:r>
          </a:p>
          <a:p>
            <a:pPr lvl="1"/>
            <a:r>
              <a:rPr lang="lv-LV" dirty="0" smtClean="0"/>
              <a:t>Pašvaldības uzdevums nav nodrošināt ar lētiem īres dzīvokļiem apmēram 1000 ģimenes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CBB778"/>
                </a:solidFill>
              </a:rPr>
              <a:t>Pašvaldības dzīvokļu mērķis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Pašvaldības neiesaistās nekādos projektos, kur paredzēta dzīvojamo māju būvniecība</a:t>
            </a:r>
          </a:p>
          <a:p>
            <a:pPr lvl="1"/>
            <a:r>
              <a:rPr lang="lv-LV" dirty="0" smtClean="0"/>
              <a:t>Ja dzīvokļu nepietiek, lai nodrošinātu personas ārpus kārtas, tos īrē no privātā sektora</a:t>
            </a:r>
          </a:p>
          <a:p>
            <a:pPr lvl="1"/>
            <a:r>
              <a:rPr lang="lv-LV" dirty="0" smtClean="0"/>
              <a:t>Citos gadījumos personām sniedz palīdzību, kas nav saistīta ar dzīvokļu izīrēšanu</a:t>
            </a:r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rgbClr val="CBB778"/>
                </a:solidFill>
              </a:rPr>
              <a:t>Pašvaldības dzīvokļu mērķis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endParaRPr lang="lv-LV" dirty="0" smtClean="0">
              <a:solidFill>
                <a:srgbClr val="CBB778"/>
              </a:solidFill>
            </a:endParaRPr>
          </a:p>
          <a:p>
            <a:pPr lvl="1"/>
            <a:r>
              <a:rPr lang="lv-LV" dirty="0" smtClean="0"/>
              <a:t>Provizoriski </a:t>
            </a:r>
            <a:r>
              <a:rPr lang="lv-LV" dirty="0"/>
              <a:t>nepieciešami ir 120 dzīvokļi, no kuriem 70 ir izīrēti, bet 50 gaida rindā</a:t>
            </a:r>
          </a:p>
          <a:p>
            <a:pPr lvl="1"/>
            <a:endParaRPr lang="lv-LV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7200800" cy="4857403"/>
          </a:xfrm>
        </p:spPr>
        <p:txBody>
          <a:bodyPr/>
          <a:lstStyle/>
          <a:p>
            <a:r>
              <a:rPr lang="lv-LV" b="1" dirty="0" smtClean="0">
                <a:solidFill>
                  <a:srgbClr val="CBB778"/>
                </a:solidFill>
              </a:rPr>
              <a:t>Pašvaldības dzīvokļu mērķis</a:t>
            </a:r>
            <a:r>
              <a:rPr lang="lv-LV" dirty="0" smtClean="0">
                <a:solidFill>
                  <a:srgbClr val="CBB778"/>
                </a:solidFill>
              </a:rPr>
              <a:t>:</a:t>
            </a:r>
          </a:p>
          <a:p>
            <a:pPr lvl="1"/>
            <a:r>
              <a:rPr lang="lv-LV" dirty="0" smtClean="0"/>
              <a:t>Pašvaldība koncentrē nepieciešamos dzīvokļus Sociālajos īres namos</a:t>
            </a:r>
          </a:p>
          <a:p>
            <a:pPr lvl="2"/>
            <a:r>
              <a:rPr lang="lv-LV" dirty="0" smtClean="0"/>
              <a:t>Iemaina</a:t>
            </a:r>
          </a:p>
          <a:p>
            <a:pPr lvl="2"/>
            <a:r>
              <a:rPr lang="lv-LV" dirty="0" smtClean="0"/>
              <a:t>Iegādājas</a:t>
            </a:r>
          </a:p>
          <a:p>
            <a:pPr lvl="2"/>
            <a:r>
              <a:rPr lang="lv-LV" dirty="0" smtClean="0"/>
              <a:t>Izliek parādniekus</a:t>
            </a:r>
          </a:p>
          <a:p>
            <a:pPr lvl="2"/>
            <a:r>
              <a:rPr lang="lv-LV" dirty="0" smtClean="0"/>
              <a:t>Renovē, utt</a:t>
            </a:r>
          </a:p>
          <a:p>
            <a:pPr lvl="1"/>
            <a:r>
              <a:rPr lang="lv-LV" dirty="0" smtClean="0"/>
              <a:t>Izvairās no kondominiuma tipa mājām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887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JELGAVAS NOVADA KU, SIA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7607" y="4437112"/>
            <a:ext cx="70567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Sociālie īres nami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Piedāvātie risinājumi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5" y="1124744"/>
            <a:ext cx="5921345" cy="39370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92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b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blabla</Template>
  <TotalTime>1058</TotalTime>
  <Words>941</Words>
  <Application>Microsoft Office PowerPoint</Application>
  <PresentationFormat>On-screen Show (4:3)</PresentationFormat>
  <Paragraphs>177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blabla</vt:lpstr>
      <vt:lpstr>PowerPoint Presentation</vt:lpstr>
      <vt:lpstr>PowerPoint Presentation</vt:lpstr>
      <vt:lpstr>Identificētās problēmas</vt:lpstr>
      <vt:lpstr>Piedāvātie risinājumi</vt:lpstr>
      <vt:lpstr>Piedāvāto risinājumu pamatojums</vt:lpstr>
      <vt:lpstr>Piedāvātie risinājumi</vt:lpstr>
      <vt:lpstr>Piedāvātie risinājumi</vt:lpstr>
      <vt:lpstr>Piedāvātie risinājumi</vt:lpstr>
      <vt:lpstr>PowerPoint Presentation</vt:lpstr>
      <vt:lpstr>Piedāvātie risinājumi</vt:lpstr>
      <vt:lpstr>Piedāvātie risinājumi</vt:lpstr>
      <vt:lpstr>Piedāvātie risinājumi</vt:lpstr>
      <vt:lpstr>     Dzīvokļu atsavināšana</vt:lpstr>
      <vt:lpstr>Piedāvātie risinājumi</vt:lpstr>
      <vt:lpstr>Piedāvātie risinājumi</vt:lpstr>
      <vt:lpstr>Piedāvātie risinājumi</vt:lpstr>
      <vt:lpstr>Piedāvātie risinājumi</vt:lpstr>
      <vt:lpstr>Īres maksas pamatojums</vt:lpstr>
      <vt:lpstr>Piedāvātie risinājumi</vt:lpstr>
      <vt:lpstr>Piedāvātie risinājumi</vt:lpstr>
      <vt:lpstr>Piedāvātie risinājumi</vt:lpstr>
      <vt:lpstr>Piedāvātie risinājumi</vt:lpstr>
      <vt:lpstr>Piedāvātie risinājumi</vt:lpstr>
      <vt:lpstr>Piedāvātie risinājumi</vt:lpstr>
      <vt:lpstr>Piedāvātie risinājumi</vt:lpstr>
      <vt:lpstr>Sasniegtie rezultāti</vt:lpstr>
      <vt:lpstr>Sasniegtie rezultāti  – Īres maksa</vt:lpstr>
      <vt:lpstr>Īres maksa</vt:lpstr>
      <vt:lpstr>Īres maksas risinājums, neizlēmīgajiem</vt:lpstr>
      <vt:lpstr>Rezultāts</vt:lpstr>
      <vt:lpstr>Rezultāts</vt:lpstr>
      <vt:lpstr>Rezultāts</vt:lpstr>
      <vt:lpstr>Problēmas izstrādājot un ieviešot «Mājokļu politiku»</vt:lpstr>
      <vt:lpstr>ATZIŅAS</vt:lpstr>
      <vt:lpstr>ATZIŅAS</vt:lpstr>
      <vt:lpstr>Paldies par uzmanību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Jelgavas novada pašvaldības</dc:title>
  <dc:creator>Dzintars</dc:creator>
  <cp:lastModifiedBy>Antra</cp:lastModifiedBy>
  <cp:revision>58</cp:revision>
  <cp:lastPrinted>2015-02-19T16:43:58Z</cp:lastPrinted>
  <dcterms:created xsi:type="dcterms:W3CDTF">2013-09-25T20:18:20Z</dcterms:created>
  <dcterms:modified xsi:type="dcterms:W3CDTF">2016-10-26T09:07:44Z</dcterms:modified>
</cp:coreProperties>
</file>