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2.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charts/chart15.xml" ContentType="application/vnd.openxmlformats-officedocument.drawingml.chart+xml"/>
  <Override PartName="/ppt/theme/themeOverride15.xml" ContentType="application/vnd.openxmlformats-officedocument.themeOverride+xml"/>
  <Override PartName="/ppt/charts/chart16.xml" ContentType="application/vnd.openxmlformats-officedocument.drawingml.chart+xml"/>
  <Override PartName="/ppt/theme/themeOverride16.xml" ContentType="application/vnd.openxmlformats-officedocument.themeOverride+xml"/>
  <Override PartName="/ppt/charts/chart17.xml" ContentType="application/vnd.openxmlformats-officedocument.drawingml.chart+xml"/>
  <Override PartName="/ppt/theme/themeOverride17.xml" ContentType="application/vnd.openxmlformats-officedocument.themeOverride+xml"/>
  <Override PartName="/ppt/charts/chart18.xml" ContentType="application/vnd.openxmlformats-officedocument.drawingml.chart+xml"/>
  <Override PartName="/ppt/theme/themeOverride18.xml" ContentType="application/vnd.openxmlformats-officedocument.themeOverride+xml"/>
  <Override PartName="/ppt/charts/chart19.xml" ContentType="application/vnd.openxmlformats-officedocument.drawingml.chart+xml"/>
  <Override PartName="/ppt/theme/themeOverride19.xml" ContentType="application/vnd.openxmlformats-officedocument.themeOverride+xml"/>
  <Override PartName="/ppt/charts/chart20.xml" ContentType="application/vnd.openxmlformats-officedocument.drawingml.chart+xml"/>
  <Override PartName="/ppt/theme/themeOverride20.xml" ContentType="application/vnd.openxmlformats-officedocument.themeOverride+xml"/>
  <Override PartName="/ppt/drawings/drawing1.xml" ContentType="application/vnd.openxmlformats-officedocument.drawingml.chartshapes+xml"/>
  <Override PartName="/ppt/charts/chart21.xml" ContentType="application/vnd.openxmlformats-officedocument.drawingml.chart+xml"/>
  <Override PartName="/ppt/theme/themeOverride21.xml" ContentType="application/vnd.openxmlformats-officedocument.themeOverride+xml"/>
  <Override PartName="/ppt/charts/chart22.xml" ContentType="application/vnd.openxmlformats-officedocument.drawingml.chart+xml"/>
  <Override PartName="/ppt/theme/themeOverride22.xml" ContentType="application/vnd.openxmlformats-officedocument.themeOverride+xml"/>
  <Override PartName="/ppt/notesSlides/notesSlide3.xml" ContentType="application/vnd.openxmlformats-officedocument.presentationml.notesSlide+xml"/>
  <Override PartName="/ppt/charts/chart23.xml" ContentType="application/vnd.openxmlformats-officedocument.drawingml.chart+xml"/>
  <Override PartName="/ppt/theme/themeOverride23.xml" ContentType="application/vnd.openxmlformats-officedocument.themeOverride+xml"/>
  <Override PartName="/ppt/notesSlides/notesSlide4.xml" ContentType="application/vnd.openxmlformats-officedocument.presentationml.notesSlide+xml"/>
  <Override PartName="/ppt/charts/chart24.xml" ContentType="application/vnd.openxmlformats-officedocument.drawingml.chart+xml"/>
  <Override PartName="/ppt/theme/themeOverride24.xml" ContentType="application/vnd.openxmlformats-officedocument.themeOverride+xml"/>
  <Override PartName="/ppt/notesSlides/notesSlide5.xml" ContentType="application/vnd.openxmlformats-officedocument.presentationml.notesSlide+xml"/>
  <Override PartName="/ppt/charts/chart25.xml" ContentType="application/vnd.openxmlformats-officedocument.drawingml.chart+xml"/>
  <Override PartName="/ppt/theme/themeOverride25.xml" ContentType="application/vnd.openxmlformats-officedocument.themeOverride+xml"/>
  <Override PartName="/ppt/notesSlides/notesSlide6.xml" ContentType="application/vnd.openxmlformats-officedocument.presentationml.notesSlide+xml"/>
  <Override PartName="/ppt/charts/chart26.xml" ContentType="application/vnd.openxmlformats-officedocument.drawingml.chart+xml"/>
  <Override PartName="/ppt/theme/themeOverride26.xml" ContentType="application/vnd.openxmlformats-officedocument.themeOverride+xml"/>
  <Override PartName="/ppt/drawings/drawing2.xml" ContentType="application/vnd.openxmlformats-officedocument.drawingml.chartshapes+xml"/>
  <Override PartName="/ppt/notesSlides/notesSlide7.xml" ContentType="application/vnd.openxmlformats-officedocument.presentationml.notesSlide+xml"/>
  <Override PartName="/ppt/charts/chart27.xml" ContentType="application/vnd.openxmlformats-officedocument.drawingml.chart+xml"/>
  <Override PartName="/ppt/theme/themeOverride27.xml" ContentType="application/vnd.openxmlformats-officedocument.themeOverride+xml"/>
  <Override PartName="/ppt/notesSlides/notesSlide8.xml" ContentType="application/vnd.openxmlformats-officedocument.presentationml.notesSlide+xml"/>
  <Override PartName="/ppt/charts/chart28.xml" ContentType="application/vnd.openxmlformats-officedocument.drawingml.chart+xml"/>
  <Override PartName="/ppt/theme/themeOverride28.xml" ContentType="application/vnd.openxmlformats-officedocument.themeOverride+xml"/>
  <Override PartName="/ppt/notesSlides/notesSlide9.xml" ContentType="application/vnd.openxmlformats-officedocument.presentationml.notesSlide+xml"/>
  <Override PartName="/ppt/charts/chart29.xml" ContentType="application/vnd.openxmlformats-officedocument.drawingml.chart+xml"/>
  <Override PartName="/ppt/theme/themeOverride29.xml" ContentType="application/vnd.openxmlformats-officedocument.themeOverride+xml"/>
  <Override PartName="/ppt/notesSlides/notesSlide10.xml" ContentType="application/vnd.openxmlformats-officedocument.presentationml.notesSlide+xml"/>
  <Override PartName="/ppt/charts/chart30.xml" ContentType="application/vnd.openxmlformats-officedocument.drawingml.chart+xml"/>
  <Override PartName="/ppt/theme/themeOverride30.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3"/>
  </p:notesMasterIdLst>
  <p:handoutMasterIdLst>
    <p:handoutMasterId r:id="rId54"/>
  </p:handoutMasterIdLst>
  <p:sldIdLst>
    <p:sldId id="279" r:id="rId2"/>
    <p:sldId id="332" r:id="rId3"/>
    <p:sldId id="333" r:id="rId4"/>
    <p:sldId id="334" r:id="rId5"/>
    <p:sldId id="335" r:id="rId6"/>
    <p:sldId id="336" r:id="rId7"/>
    <p:sldId id="337" r:id="rId8"/>
    <p:sldId id="338" r:id="rId9"/>
    <p:sldId id="340" r:id="rId10"/>
    <p:sldId id="341" r:id="rId11"/>
    <p:sldId id="342" r:id="rId12"/>
    <p:sldId id="343" r:id="rId13"/>
    <p:sldId id="344" r:id="rId14"/>
    <p:sldId id="345" r:id="rId15"/>
    <p:sldId id="346" r:id="rId16"/>
    <p:sldId id="348" r:id="rId17"/>
    <p:sldId id="349"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70" r:id="rId34"/>
    <p:sldId id="371" r:id="rId35"/>
    <p:sldId id="372" r:id="rId36"/>
    <p:sldId id="373" r:id="rId37"/>
    <p:sldId id="374" r:id="rId38"/>
    <p:sldId id="375" r:id="rId39"/>
    <p:sldId id="376" r:id="rId40"/>
    <p:sldId id="377" r:id="rId41"/>
    <p:sldId id="378" r:id="rId42"/>
    <p:sldId id="379" r:id="rId43"/>
    <p:sldId id="380" r:id="rId44"/>
    <p:sldId id="381" r:id="rId45"/>
    <p:sldId id="280" r:id="rId46"/>
    <p:sldId id="366" r:id="rId47"/>
    <p:sldId id="367" r:id="rId48"/>
    <p:sldId id="368" r:id="rId49"/>
    <p:sldId id="369" r:id="rId50"/>
    <p:sldId id="282" r:id="rId51"/>
    <p:sldId id="304" r:id="rId52"/>
  </p:sldIdLst>
  <p:sldSz cx="9144000" cy="5715000" type="screen16x10"/>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80C8"/>
    <a:srgbClr val="208DBE"/>
    <a:srgbClr val="00667A"/>
    <a:srgbClr val="003300"/>
    <a:srgbClr val="660066"/>
    <a:srgbClr val="E3ECB6"/>
    <a:srgbClr val="CCFF66"/>
    <a:srgbClr val="C55E35"/>
    <a:srgbClr val="008000"/>
    <a:srgbClr val="FF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146" y="48"/>
      </p:cViewPr>
      <p:guideLst>
        <p:guide orient="horz" pos="180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embeddings/oleObject10.bin"/><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embeddings/oleObject11.bin"/><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embeddings/oleObject12.bin"/><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oleObject" Target="../embeddings/oleObject13.bin"/><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oleObject" Target="../embeddings/oleObject14.bin"/><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oleObject" Target="../embeddings/oleObject15.bin"/><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oleObject" Target="../embeddings/oleObject16.bin"/><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2" Type="http://schemas.openxmlformats.org/officeDocument/2006/relationships/oleObject" Target="../embeddings/oleObject17.bin"/><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oleObject" Target="../embeddings/oleObject18.bin"/><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oleObject" Target="../embeddings/oleObject19.bin"/><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20.bin"/><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2" Type="http://schemas.openxmlformats.org/officeDocument/2006/relationships/oleObject" Target="../embeddings/oleObject21.bin"/><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2" Type="http://schemas.openxmlformats.org/officeDocument/2006/relationships/oleObject" Target="../embeddings/oleObject22.bin"/><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2" Type="http://schemas.openxmlformats.org/officeDocument/2006/relationships/oleObject" Target="../embeddings/oleObject23.bin"/><Relationship Id="rId1" Type="http://schemas.openxmlformats.org/officeDocument/2006/relationships/themeOverride" Target="../theme/themeOverride23.xml"/></Relationships>
</file>

<file path=ppt/charts/_rels/chart24.xml.rels><?xml version="1.0" encoding="UTF-8" standalone="yes"?>
<Relationships xmlns="http://schemas.openxmlformats.org/package/2006/relationships"><Relationship Id="rId2" Type="http://schemas.openxmlformats.org/officeDocument/2006/relationships/oleObject" Target="../embeddings/oleObject24.bin"/><Relationship Id="rId1" Type="http://schemas.openxmlformats.org/officeDocument/2006/relationships/themeOverride" Target="../theme/themeOverride24.xml"/></Relationships>
</file>

<file path=ppt/charts/_rels/chart25.xml.rels><?xml version="1.0" encoding="UTF-8" standalone="yes"?>
<Relationships xmlns="http://schemas.openxmlformats.org/package/2006/relationships"><Relationship Id="rId2" Type="http://schemas.openxmlformats.org/officeDocument/2006/relationships/oleObject" Target="../embeddings/oleObject25.bin"/><Relationship Id="rId1" Type="http://schemas.openxmlformats.org/officeDocument/2006/relationships/themeOverride" Target="../theme/themeOverride25.xml"/></Relationships>
</file>

<file path=ppt/charts/_rels/chart26.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embeddings/oleObject26.bin"/><Relationship Id="rId1" Type="http://schemas.openxmlformats.org/officeDocument/2006/relationships/themeOverride" Target="../theme/themeOverride26.xml"/></Relationships>
</file>

<file path=ppt/charts/_rels/chart27.xml.rels><?xml version="1.0" encoding="UTF-8" standalone="yes"?>
<Relationships xmlns="http://schemas.openxmlformats.org/package/2006/relationships"><Relationship Id="rId2" Type="http://schemas.openxmlformats.org/officeDocument/2006/relationships/oleObject" Target="../embeddings/oleObject27.bin"/><Relationship Id="rId1" Type="http://schemas.openxmlformats.org/officeDocument/2006/relationships/themeOverride" Target="../theme/themeOverride27.xml"/></Relationships>
</file>

<file path=ppt/charts/_rels/chart28.xml.rels><?xml version="1.0" encoding="UTF-8" standalone="yes"?>
<Relationships xmlns="http://schemas.openxmlformats.org/package/2006/relationships"><Relationship Id="rId2" Type="http://schemas.openxmlformats.org/officeDocument/2006/relationships/oleObject" Target="../embeddings/oleObject28.bin"/><Relationship Id="rId1" Type="http://schemas.openxmlformats.org/officeDocument/2006/relationships/themeOverride" Target="../theme/themeOverride28.xml"/></Relationships>
</file>

<file path=ppt/charts/_rels/chart29.xml.rels><?xml version="1.0" encoding="UTF-8" standalone="yes"?>
<Relationships xmlns="http://schemas.openxmlformats.org/package/2006/relationships"><Relationship Id="rId2" Type="http://schemas.openxmlformats.org/officeDocument/2006/relationships/oleObject" Target="../embeddings/oleObject29.bin"/><Relationship Id="rId1" Type="http://schemas.openxmlformats.org/officeDocument/2006/relationships/themeOverride" Target="../theme/themeOverride29.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2" Type="http://schemas.openxmlformats.org/officeDocument/2006/relationships/oleObject" Target="../embeddings/oleObject30.bin"/><Relationship Id="rId1" Type="http://schemas.openxmlformats.org/officeDocument/2006/relationships/themeOverride" Target="../theme/themeOverride30.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6.bin"/><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embeddings/oleObject7.bin"/><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embeddings/oleObject8.bin"/><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embeddings/oleObject9.bin"/><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extLst>
              <c:ext xmlns:c16="http://schemas.microsoft.com/office/drawing/2014/chart" uri="{C3380CC4-5D6E-409C-BE32-E72D297353CC}">
                <c16:uniqueId val="{00000001-0392-42F6-A5CD-1D95637A1ACC}"/>
              </c:ext>
            </c:extLst>
          </c:dPt>
          <c:dPt>
            <c:idx val="1"/>
            <c:bubble3D val="0"/>
            <c:spPr>
              <a:solidFill>
                <a:srgbClr val="92D050"/>
              </a:solidFill>
            </c:spPr>
            <c:extLst>
              <c:ext xmlns:c16="http://schemas.microsoft.com/office/drawing/2014/chart" uri="{C3380CC4-5D6E-409C-BE32-E72D297353CC}">
                <c16:uniqueId val="{00000003-0392-42F6-A5CD-1D95637A1ACC}"/>
              </c:ext>
            </c:extLst>
          </c:dPt>
          <c:dPt>
            <c:idx val="2"/>
            <c:bubble3D val="0"/>
            <c:spPr>
              <a:solidFill>
                <a:srgbClr val="FFFF00"/>
              </a:solidFill>
            </c:spPr>
            <c:extLst>
              <c:ext xmlns:c16="http://schemas.microsoft.com/office/drawing/2014/chart" uri="{C3380CC4-5D6E-409C-BE32-E72D297353CC}">
                <c16:uniqueId val="{00000005-0392-42F6-A5CD-1D95637A1ACC}"/>
              </c:ext>
            </c:extLst>
          </c:dPt>
          <c:dPt>
            <c:idx val="3"/>
            <c:bubble3D val="0"/>
            <c:spPr>
              <a:solidFill>
                <a:srgbClr val="FFC000"/>
              </a:solidFill>
            </c:spPr>
            <c:extLst>
              <c:ext xmlns:c16="http://schemas.microsoft.com/office/drawing/2014/chart" uri="{C3380CC4-5D6E-409C-BE32-E72D297353CC}">
                <c16:uniqueId val="{00000007-0392-42F6-A5CD-1D95637A1ACC}"/>
              </c:ext>
            </c:extLst>
          </c:dPt>
          <c:dPt>
            <c:idx val="4"/>
            <c:bubble3D val="0"/>
            <c:spPr>
              <a:solidFill>
                <a:srgbClr val="FF0000"/>
              </a:solidFill>
            </c:spPr>
            <c:extLst>
              <c:ext xmlns:c16="http://schemas.microsoft.com/office/drawing/2014/chart" uri="{C3380CC4-5D6E-409C-BE32-E72D297353CC}">
                <c16:uniqueId val="{00000009-0392-42F6-A5CD-1D95637A1ACC}"/>
              </c:ext>
            </c:extLst>
          </c:dPt>
          <c:dPt>
            <c:idx val="5"/>
            <c:bubble3D val="0"/>
            <c:spPr>
              <a:solidFill>
                <a:srgbClr val="C00000"/>
              </a:solidFill>
            </c:spPr>
            <c:extLst>
              <c:ext xmlns:c16="http://schemas.microsoft.com/office/drawing/2014/chart" uri="{C3380CC4-5D6E-409C-BE32-E72D297353CC}">
                <c16:uniqueId val="{0000000B-0392-42F6-A5CD-1D95637A1ACC}"/>
              </c:ext>
            </c:extLst>
          </c:dPt>
          <c:dLbls>
            <c:dLbl>
              <c:idx val="4"/>
              <c:tx>
                <c:rich>
                  <a:bodyPr/>
                  <a:lstStyle/>
                  <a:p>
                    <a:r>
                      <a:rPr lang="en-US" sz="1200" b="1"/>
                      <a:t>12,7%</a:t>
                    </a:r>
                  </a:p>
                </c:rich>
              </c:tx>
              <c:dLblPos val="outEnd"/>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392-42F6-A5CD-1D95637A1ACC}"/>
                </c:ext>
              </c:extLst>
            </c:dLbl>
            <c:spPr>
              <a:noFill/>
              <a:ln>
                <a:noFill/>
              </a:ln>
              <a:effectLst/>
            </c:spPr>
            <c:txPr>
              <a:bodyPr/>
              <a:lstStyle/>
              <a:p>
                <a:pPr>
                  <a:defRPr sz="1200" b="1"/>
                </a:pPr>
                <a:endParaRPr lang="lv-LV"/>
              </a:p>
            </c:txPr>
            <c:dLblPos val="outEnd"/>
            <c:showLegendKey val="0"/>
            <c:showVal val="0"/>
            <c:showCatName val="0"/>
            <c:showSerName val="0"/>
            <c:showPercent val="1"/>
            <c:showBubbleSize val="0"/>
            <c:showLeaderLines val="1"/>
            <c:extLst>
              <c:ext xmlns:c15="http://schemas.microsoft.com/office/drawing/2012/chart" uri="{CE6537A1-D6FC-4f65-9D91-7224C49458BB}"/>
            </c:extLst>
          </c:dLbls>
          <c:cat>
            <c:strRef>
              <c:f>demografiskie!$A$21:$A$26</c:f>
              <c:strCache>
                <c:ptCount val="6"/>
                <c:pt idx="0">
                  <c:v>līdz 29 gadiem</c:v>
                </c:pt>
                <c:pt idx="1">
                  <c:v>30-39 gadi</c:v>
                </c:pt>
                <c:pt idx="2">
                  <c:v>40-49 gadi</c:v>
                </c:pt>
                <c:pt idx="3">
                  <c:v>50-59 gadi</c:v>
                </c:pt>
                <c:pt idx="4">
                  <c:v>60 - 69 gadi</c:v>
                </c:pt>
                <c:pt idx="5">
                  <c:v>70 gadi un vairāk</c:v>
                </c:pt>
              </c:strCache>
            </c:strRef>
          </c:cat>
          <c:val>
            <c:numRef>
              <c:f>demografiskie!$B$21:$B$26</c:f>
              <c:numCache>
                <c:formatCode>0.0%</c:formatCode>
                <c:ptCount val="6"/>
                <c:pt idx="0">
                  <c:v>5.5000000000000014E-2</c:v>
                </c:pt>
                <c:pt idx="1">
                  <c:v>0.127</c:v>
                </c:pt>
                <c:pt idx="2">
                  <c:v>0.31200000000000438</c:v>
                </c:pt>
                <c:pt idx="3">
                  <c:v>0.37200000000000188</c:v>
                </c:pt>
                <c:pt idx="4">
                  <c:v>0.127</c:v>
                </c:pt>
                <c:pt idx="5">
                  <c:v>7.0000000000000114E-3</c:v>
                </c:pt>
              </c:numCache>
            </c:numRef>
          </c:val>
          <c:extLst>
            <c:ext xmlns:c16="http://schemas.microsoft.com/office/drawing/2014/chart" uri="{C3380CC4-5D6E-409C-BE32-E72D297353CC}">
              <c16:uniqueId val="{0000000C-0392-42F6-A5CD-1D95637A1ACC}"/>
            </c:ext>
          </c:extLst>
        </c:ser>
        <c:dLbls>
          <c:showLegendKey val="0"/>
          <c:showVal val="0"/>
          <c:showCatName val="0"/>
          <c:showSerName val="0"/>
          <c:showPercent val="0"/>
          <c:showBubbleSize val="0"/>
          <c:showLeaderLines val="1"/>
        </c:dLbls>
      </c:pie3DChart>
    </c:plotArea>
    <c:legend>
      <c:legendPos val="b"/>
      <c:layout>
        <c:manualLayout>
          <c:xMode val="edge"/>
          <c:yMode val="edge"/>
          <c:x val="6.8466482535848458E-2"/>
          <c:y val="0.7942418849148406"/>
          <c:w val="0.86306680347248532"/>
          <c:h val="0.18896315357361296"/>
        </c:manualLayout>
      </c:layout>
      <c:overlay val="0"/>
      <c:txPr>
        <a:bodyPr/>
        <a:lstStyle/>
        <a:p>
          <a:pPr>
            <a:defRPr sz="1200" b="1"/>
          </a:pPr>
          <a:endParaRPr lang="lv-LV"/>
        </a:p>
      </c:txPr>
    </c:legend>
    <c:plotVisOnly val="1"/>
    <c:dispBlanksAs val="zero"/>
    <c:showDLblsOverMax val="0"/>
  </c:chart>
  <c:spPr>
    <a:ln>
      <a:no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0.16938784409714291"/>
          <c:y val="3.3562166285278409E-2"/>
          <c:w val="0.78866884957463634"/>
          <c:h val="0.52101311134734629"/>
        </c:manualLayout>
      </c:layout>
      <c:bar3DChart>
        <c:barDir val="bar"/>
        <c:grouping val="percentStacked"/>
        <c:varyColors val="0"/>
        <c:ser>
          <c:idx val="0"/>
          <c:order val="0"/>
          <c:tx>
            <c:strRef>
              <c:f>'1.1.'!$A$4</c:f>
              <c:strCache>
                <c:ptCount val="1"/>
                <c:pt idx="0">
                  <c:v>Pilnībā piekrītu</c:v>
                </c:pt>
              </c:strCache>
            </c:strRef>
          </c:tx>
          <c:spPr>
            <a:solidFill>
              <a:srgbClr val="00B050"/>
            </a:solidFill>
          </c:spPr>
          <c:invertIfNegative val="0"/>
          <c:dLbls>
            <c:dLbl>
              <c:idx val="0"/>
              <c:layout>
                <c:manualLayout>
                  <c:x val="-5.6737588652482334E-3"/>
                  <c:y val="-8.13953488372103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AC7-4F74-B24A-088D034D42EE}"/>
                </c:ext>
              </c:extLst>
            </c:dLbl>
            <c:dLbl>
              <c:idx val="1"/>
              <c:layout>
                <c:manualLayout>
                  <c:x val="-3.7825059101654892E-3"/>
                  <c:y val="-7.48278703534155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AC7-4F74-B24A-088D034D42EE}"/>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'1.1.'!$B$3:$C$3</c:f>
              <c:strCache>
                <c:ptCount val="2"/>
                <c:pt idx="0">
                  <c:v>2017 (n=2055)</c:v>
                </c:pt>
                <c:pt idx="1">
                  <c:v>2016 (n=1773)</c:v>
                </c:pt>
              </c:strCache>
            </c:strRef>
          </c:cat>
          <c:val>
            <c:numRef>
              <c:f>'1.1.'!$B$4:$C$4</c:f>
              <c:numCache>
                <c:formatCode>General</c:formatCode>
                <c:ptCount val="2"/>
                <c:pt idx="0" formatCode="0.0">
                  <c:v>0.9</c:v>
                </c:pt>
                <c:pt idx="1">
                  <c:v>0.70000000000000062</c:v>
                </c:pt>
              </c:numCache>
            </c:numRef>
          </c:val>
          <c:extLst>
            <c:ext xmlns:c16="http://schemas.microsoft.com/office/drawing/2014/chart" uri="{C3380CC4-5D6E-409C-BE32-E72D297353CC}">
              <c16:uniqueId val="{00000002-AAC7-4F74-B24A-088D034D42EE}"/>
            </c:ext>
          </c:extLst>
        </c:ser>
        <c:ser>
          <c:idx val="1"/>
          <c:order val="1"/>
          <c:tx>
            <c:strRef>
              <c:f>'1.1.'!$A$5</c:f>
              <c:strCache>
                <c:ptCount val="1"/>
                <c:pt idx="0">
                  <c:v>Drīzāk piekrītu</c:v>
                </c:pt>
              </c:strCache>
            </c:strRef>
          </c:tx>
          <c:spPr>
            <a:solidFill>
              <a:srgbClr val="92D050"/>
            </a:solidFill>
          </c:spPr>
          <c:invertIfNegative val="0"/>
          <c:dLbls>
            <c:dLbl>
              <c:idx val="1"/>
              <c:layout>
                <c:manualLayout>
                  <c:x val="5.6737588652482334E-3"/>
                  <c:y val="-5.38332417750105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AC7-4F74-B24A-088D034D42EE}"/>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'1.1.'!$B$3:$C$3</c:f>
              <c:strCache>
                <c:ptCount val="2"/>
                <c:pt idx="0">
                  <c:v>2017 (n=2055)</c:v>
                </c:pt>
                <c:pt idx="1">
                  <c:v>2016 (n=1773)</c:v>
                </c:pt>
              </c:strCache>
            </c:strRef>
          </c:cat>
          <c:val>
            <c:numRef>
              <c:f>'1.1.'!$B$5:$C$5</c:f>
              <c:numCache>
                <c:formatCode>General</c:formatCode>
                <c:ptCount val="2"/>
                <c:pt idx="0" formatCode="0.0">
                  <c:v>8.9</c:v>
                </c:pt>
                <c:pt idx="1">
                  <c:v>4.7</c:v>
                </c:pt>
              </c:numCache>
            </c:numRef>
          </c:val>
          <c:extLst>
            <c:ext xmlns:c16="http://schemas.microsoft.com/office/drawing/2014/chart" uri="{C3380CC4-5D6E-409C-BE32-E72D297353CC}">
              <c16:uniqueId val="{00000004-AAC7-4F74-B24A-088D034D42EE}"/>
            </c:ext>
          </c:extLst>
        </c:ser>
        <c:ser>
          <c:idx val="2"/>
          <c:order val="2"/>
          <c:tx>
            <c:strRef>
              <c:f>'1.1.'!$A$6</c:f>
              <c:strCache>
                <c:ptCount val="1"/>
                <c:pt idx="0">
                  <c:v>Ne piekrītu, ne nepiekrītu</c:v>
                </c:pt>
              </c:strCache>
            </c:strRef>
          </c:tx>
          <c:spPr>
            <a:solidFill>
              <a:srgbClr val="FFFF00"/>
            </a:solidFill>
            <a:ln>
              <a:solidFill>
                <a:srgbClr val="FFFF00"/>
              </a:solidFill>
            </a:ln>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'1.1.'!$B$3:$C$3</c:f>
              <c:strCache>
                <c:ptCount val="2"/>
                <c:pt idx="0">
                  <c:v>2017 (n=2055)</c:v>
                </c:pt>
                <c:pt idx="1">
                  <c:v>2016 (n=1773)</c:v>
                </c:pt>
              </c:strCache>
            </c:strRef>
          </c:cat>
          <c:val>
            <c:numRef>
              <c:f>'1.1.'!$B$6:$C$6</c:f>
              <c:numCache>
                <c:formatCode>General</c:formatCode>
                <c:ptCount val="2"/>
                <c:pt idx="0" formatCode="0.0">
                  <c:v>18</c:v>
                </c:pt>
                <c:pt idx="1">
                  <c:v>14.3</c:v>
                </c:pt>
              </c:numCache>
            </c:numRef>
          </c:val>
          <c:extLst>
            <c:ext xmlns:c16="http://schemas.microsoft.com/office/drawing/2014/chart" uri="{C3380CC4-5D6E-409C-BE32-E72D297353CC}">
              <c16:uniqueId val="{00000005-AAC7-4F74-B24A-088D034D42EE}"/>
            </c:ext>
          </c:extLst>
        </c:ser>
        <c:ser>
          <c:idx val="3"/>
          <c:order val="3"/>
          <c:tx>
            <c:strRef>
              <c:f>'1.1.'!$A$7</c:f>
              <c:strCache>
                <c:ptCount val="1"/>
                <c:pt idx="0">
                  <c:v>Drīzāk nepiekrītu</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'1.1.'!$B$3:$C$3</c:f>
              <c:strCache>
                <c:ptCount val="2"/>
                <c:pt idx="0">
                  <c:v>2017 (n=2055)</c:v>
                </c:pt>
                <c:pt idx="1">
                  <c:v>2016 (n=1773)</c:v>
                </c:pt>
              </c:strCache>
            </c:strRef>
          </c:cat>
          <c:val>
            <c:numRef>
              <c:f>'1.1.'!$B$7:$C$7</c:f>
              <c:numCache>
                <c:formatCode>General</c:formatCode>
                <c:ptCount val="2"/>
                <c:pt idx="0" formatCode="0.0">
                  <c:v>49.8</c:v>
                </c:pt>
                <c:pt idx="1">
                  <c:v>49.9</c:v>
                </c:pt>
              </c:numCache>
            </c:numRef>
          </c:val>
          <c:extLst>
            <c:ext xmlns:c16="http://schemas.microsoft.com/office/drawing/2014/chart" uri="{C3380CC4-5D6E-409C-BE32-E72D297353CC}">
              <c16:uniqueId val="{00000006-AAC7-4F74-B24A-088D034D42EE}"/>
            </c:ext>
          </c:extLst>
        </c:ser>
        <c:ser>
          <c:idx val="4"/>
          <c:order val="4"/>
          <c:tx>
            <c:strRef>
              <c:f>'1.1.'!$A$8</c:f>
              <c:strCache>
                <c:ptCount val="1"/>
                <c:pt idx="0">
                  <c:v>Pilnībā nepiekrītu</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'1.1.'!$B$3:$C$3</c:f>
              <c:strCache>
                <c:ptCount val="2"/>
                <c:pt idx="0">
                  <c:v>2017 (n=2055)</c:v>
                </c:pt>
                <c:pt idx="1">
                  <c:v>2016 (n=1773)</c:v>
                </c:pt>
              </c:strCache>
            </c:strRef>
          </c:cat>
          <c:val>
            <c:numRef>
              <c:f>'1.1.'!$B$8:$C$8</c:f>
              <c:numCache>
                <c:formatCode>General</c:formatCode>
                <c:ptCount val="2"/>
                <c:pt idx="0" formatCode="0.0">
                  <c:v>22.4</c:v>
                </c:pt>
                <c:pt idx="1">
                  <c:v>30.4</c:v>
                </c:pt>
              </c:numCache>
            </c:numRef>
          </c:val>
          <c:extLst>
            <c:ext xmlns:c16="http://schemas.microsoft.com/office/drawing/2014/chart" uri="{C3380CC4-5D6E-409C-BE32-E72D297353CC}">
              <c16:uniqueId val="{00000007-AAC7-4F74-B24A-088D034D42EE}"/>
            </c:ext>
          </c:extLst>
        </c:ser>
        <c:dLbls>
          <c:showLegendKey val="0"/>
          <c:showVal val="0"/>
          <c:showCatName val="0"/>
          <c:showSerName val="0"/>
          <c:showPercent val="0"/>
          <c:showBubbleSize val="0"/>
        </c:dLbls>
        <c:gapWidth val="150"/>
        <c:shape val="cylinder"/>
        <c:axId val="168346112"/>
        <c:axId val="101323264"/>
        <c:axId val="0"/>
      </c:bar3DChart>
      <c:catAx>
        <c:axId val="168346112"/>
        <c:scaling>
          <c:orientation val="minMax"/>
        </c:scaling>
        <c:delete val="0"/>
        <c:axPos val="l"/>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01323264"/>
        <c:crosses val="autoZero"/>
        <c:auto val="1"/>
        <c:lblAlgn val="ctr"/>
        <c:lblOffset val="100"/>
        <c:noMultiLvlLbl val="0"/>
      </c:catAx>
      <c:valAx>
        <c:axId val="101323264"/>
        <c:scaling>
          <c:orientation val="minMax"/>
        </c:scaling>
        <c:delete val="0"/>
        <c:axPos val="b"/>
        <c:majorGridlines/>
        <c:numFmt formatCode="0%" sourceLinked="1"/>
        <c:majorTickMark val="out"/>
        <c:minorTickMark val="none"/>
        <c:tickLblPos val="nextTo"/>
        <c:crossAx val="168346112"/>
        <c:crosses val="autoZero"/>
        <c:crossBetween val="between"/>
      </c:valAx>
    </c:plotArea>
    <c:legend>
      <c:legendPos val="b"/>
      <c:layout>
        <c:manualLayout>
          <c:xMode val="edge"/>
          <c:yMode val="edge"/>
          <c:x val="3.1316529419043768E-2"/>
          <c:y val="0.69418397189322756"/>
          <c:w val="0.89398242110406878"/>
          <c:h val="0.21800460681899794"/>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hPercent val="100"/>
      <c:rotY val="20"/>
      <c:depthPercent val="100"/>
      <c:rAngAx val="1"/>
    </c:view3D>
    <c:floor>
      <c:thickness val="0"/>
    </c:floor>
    <c:sideWall>
      <c:thickness val="0"/>
    </c:sideWall>
    <c:backWall>
      <c:thickness val="0"/>
    </c:backWall>
    <c:plotArea>
      <c:layout>
        <c:manualLayout>
          <c:layoutTarget val="inner"/>
          <c:xMode val="edge"/>
          <c:yMode val="edge"/>
          <c:x val="0.20521201592423061"/>
          <c:y val="3.3518728064287219E-2"/>
          <c:w val="0.77197288616066262"/>
          <c:h val="0.83746331004399099"/>
        </c:manualLayout>
      </c:layout>
      <c:bar3DChart>
        <c:barDir val="bar"/>
        <c:grouping val="stacked"/>
        <c:varyColors val="0"/>
        <c:ser>
          <c:idx val="0"/>
          <c:order val="0"/>
          <c:tx>
            <c:strRef>
              <c:f>'1.2.'!$B$3</c:f>
              <c:strCache>
                <c:ptCount val="1"/>
                <c:pt idx="0">
                  <c:v>%</c:v>
                </c:pt>
              </c:strCache>
            </c:strRef>
          </c:tx>
          <c:spPr>
            <a:scene3d>
              <a:camera prst="orthographicFront"/>
              <a:lightRig rig="threePt" dir="t"/>
            </a:scene3d>
            <a:sp3d prstMaterial="dkEdge"/>
          </c:spPr>
          <c:invertIfNegative val="0"/>
          <c:dPt>
            <c:idx val="0"/>
            <c:invertIfNegative val="0"/>
            <c:bubble3D val="0"/>
            <c:spPr>
              <a:solidFill>
                <a:srgbClr val="00B050"/>
              </a:solidFill>
              <a:scene3d>
                <a:camera prst="orthographicFront"/>
                <a:lightRig rig="threePt" dir="t"/>
              </a:scene3d>
              <a:sp3d prstMaterial="dkEdge"/>
            </c:spPr>
            <c:extLst>
              <c:ext xmlns:c16="http://schemas.microsoft.com/office/drawing/2014/chart" uri="{C3380CC4-5D6E-409C-BE32-E72D297353CC}">
                <c16:uniqueId val="{00000001-9BD0-4850-8E8F-039ACDE54288}"/>
              </c:ext>
            </c:extLst>
          </c:dPt>
          <c:dPt>
            <c:idx val="1"/>
            <c:invertIfNegative val="0"/>
            <c:bubble3D val="0"/>
            <c:spPr>
              <a:solidFill>
                <a:srgbClr val="92D050"/>
              </a:solidFill>
              <a:scene3d>
                <a:camera prst="orthographicFront"/>
                <a:lightRig rig="threePt" dir="t"/>
              </a:scene3d>
              <a:sp3d prstMaterial="dkEdge"/>
            </c:spPr>
            <c:extLst>
              <c:ext xmlns:c16="http://schemas.microsoft.com/office/drawing/2014/chart" uri="{C3380CC4-5D6E-409C-BE32-E72D297353CC}">
                <c16:uniqueId val="{00000003-9BD0-4850-8E8F-039ACDE54288}"/>
              </c:ext>
            </c:extLst>
          </c:dPt>
          <c:dPt>
            <c:idx val="2"/>
            <c:invertIfNegative val="0"/>
            <c:bubble3D val="0"/>
            <c:spPr>
              <a:solidFill>
                <a:srgbClr val="FFFF00"/>
              </a:solidFill>
              <a:scene3d>
                <a:camera prst="orthographicFront"/>
                <a:lightRig rig="threePt" dir="t"/>
              </a:scene3d>
              <a:sp3d prstMaterial="dkEdge"/>
            </c:spPr>
            <c:extLst>
              <c:ext xmlns:c16="http://schemas.microsoft.com/office/drawing/2014/chart" uri="{C3380CC4-5D6E-409C-BE32-E72D297353CC}">
                <c16:uniqueId val="{00000005-9BD0-4850-8E8F-039ACDE54288}"/>
              </c:ext>
            </c:extLst>
          </c:dPt>
          <c:dPt>
            <c:idx val="3"/>
            <c:invertIfNegative val="0"/>
            <c:bubble3D val="0"/>
            <c:spPr>
              <a:solidFill>
                <a:srgbClr val="FF0000"/>
              </a:solidFill>
              <a:scene3d>
                <a:camera prst="orthographicFront"/>
                <a:lightRig rig="threePt" dir="t"/>
              </a:scene3d>
              <a:sp3d prstMaterial="dkEdge"/>
            </c:spPr>
            <c:extLst>
              <c:ext xmlns:c16="http://schemas.microsoft.com/office/drawing/2014/chart" uri="{C3380CC4-5D6E-409C-BE32-E72D297353CC}">
                <c16:uniqueId val="{00000007-9BD0-4850-8E8F-039ACDE54288}"/>
              </c:ext>
            </c:extLst>
          </c:dPt>
          <c:dPt>
            <c:idx val="4"/>
            <c:invertIfNegative val="0"/>
            <c:bubble3D val="0"/>
            <c:spPr>
              <a:solidFill>
                <a:srgbClr val="C00000"/>
              </a:solidFill>
              <a:scene3d>
                <a:camera prst="orthographicFront"/>
                <a:lightRig rig="threePt" dir="t"/>
              </a:scene3d>
              <a:sp3d prstMaterial="dkEdge"/>
            </c:spPr>
            <c:extLst>
              <c:ext xmlns:c16="http://schemas.microsoft.com/office/drawing/2014/chart" uri="{C3380CC4-5D6E-409C-BE32-E72D297353CC}">
                <c16:uniqueId val="{00000009-9BD0-4850-8E8F-039ACDE54288}"/>
              </c:ext>
            </c:extLst>
          </c:dPt>
          <c:dLbls>
            <c:dLbl>
              <c:idx val="0"/>
              <c:layout>
                <c:manualLayout>
                  <c:x val="0.23569549248696914"/>
                  <c:y val="-7.42816943920773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D0-4850-8E8F-039ACDE54288}"/>
                </c:ext>
              </c:extLst>
            </c:dLbl>
            <c:dLbl>
              <c:idx val="1"/>
              <c:layout>
                <c:manualLayout>
                  <c:x val="0.24544457583376594"/>
                  <c:y val="-3.04220301222650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D0-4850-8E8F-039ACDE54288}"/>
                </c:ext>
              </c:extLst>
            </c:dLbl>
            <c:dLbl>
              <c:idx val="2"/>
              <c:layout>
                <c:manualLayout>
                  <c:x val="8.4325133660062765E-2"/>
                  <c:y val="-4.385966426981088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D0-4850-8E8F-039ACDE54288}"/>
                </c:ext>
              </c:extLst>
            </c:dLbl>
            <c:dLbl>
              <c:idx val="3"/>
              <c:layout>
                <c:manualLayout>
                  <c:x val="8.4270416753350105E-2"/>
                  <c:y val="-4.385966426981088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D0-4850-8E8F-039ACDE54288}"/>
                </c:ext>
              </c:extLst>
            </c:dLbl>
            <c:dLbl>
              <c:idx val="4"/>
              <c:layout>
                <c:manualLayout>
                  <c:x val="6.6954352565584255E-2"/>
                  <c:y val="-1.4855993526727958E-2"/>
                </c:manualLayout>
              </c:layout>
              <c:tx>
                <c:rich>
                  <a:bodyPr/>
                  <a:lstStyle/>
                  <a:p>
                    <a:r>
                      <a:rPr lang="en-US" sz="1600" dirty="0">
                        <a:latin typeface="Calibri" panose="020F0502020204030204" pitchFamily="34" charset="0"/>
                        <a:ea typeface="Adobe Gothic Std B" panose="020B0800000000000000" pitchFamily="34" charset="-128"/>
                        <a:cs typeface="Calibri" panose="020F0502020204030204" pitchFamily="34" charset="0"/>
                      </a:rPr>
                      <a:t>3,9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D0-4850-8E8F-039ACDE54288}"/>
                </c:ext>
              </c:extLst>
            </c:dLbl>
            <c:spPr>
              <a:noFill/>
              <a:ln>
                <a:noFill/>
              </a:ln>
              <a:effectLst/>
            </c:spPr>
            <c:txPr>
              <a:bodyPr rot="0" vert="horz" anchor="b" anchorCtr="1"/>
              <a:lstStyle/>
              <a:p>
                <a:pPr>
                  <a:defRPr sz="1600" b="1">
                    <a:latin typeface="Calibri" panose="020F0502020204030204" pitchFamily="34" charset="0"/>
                    <a:ea typeface="Adobe Gothic Std B" panose="020B0800000000000000" pitchFamily="34" charset="-128"/>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'1.2.'!$A$4:$A$8</c:f>
              <c:strCache>
                <c:ptCount val="5"/>
                <c:pt idx="0">
                  <c:v>Pilnībā piekrītu</c:v>
                </c:pt>
                <c:pt idx="1">
                  <c:v>Drīzāk piekrītu</c:v>
                </c:pt>
                <c:pt idx="2">
                  <c:v>Ne piekrītu, ne nepiekrītu</c:v>
                </c:pt>
                <c:pt idx="3">
                  <c:v>Drīzāk nepiekrītu</c:v>
                </c:pt>
                <c:pt idx="4">
                  <c:v>Pilnībā nepiekrītu</c:v>
                </c:pt>
              </c:strCache>
            </c:strRef>
          </c:cat>
          <c:val>
            <c:numRef>
              <c:f>'1.2.'!$B$4:$B$8</c:f>
              <c:numCache>
                <c:formatCode>0.0</c:formatCode>
                <c:ptCount val="5"/>
                <c:pt idx="0">
                  <c:v>37.4</c:v>
                </c:pt>
                <c:pt idx="1">
                  <c:v>41.7</c:v>
                </c:pt>
                <c:pt idx="2">
                  <c:v>9</c:v>
                </c:pt>
                <c:pt idx="3">
                  <c:v>8</c:v>
                </c:pt>
                <c:pt idx="4">
                  <c:v>3.9</c:v>
                </c:pt>
              </c:numCache>
            </c:numRef>
          </c:val>
          <c:extLst>
            <c:ext xmlns:c16="http://schemas.microsoft.com/office/drawing/2014/chart" uri="{C3380CC4-5D6E-409C-BE32-E72D297353CC}">
              <c16:uniqueId val="{0000000A-9BD0-4850-8E8F-039ACDE54288}"/>
            </c:ext>
          </c:extLst>
        </c:ser>
        <c:dLbls>
          <c:showLegendKey val="0"/>
          <c:showVal val="0"/>
          <c:showCatName val="0"/>
          <c:showSerName val="0"/>
          <c:showPercent val="0"/>
          <c:showBubbleSize val="0"/>
        </c:dLbls>
        <c:gapWidth val="150"/>
        <c:gapDepth val="151"/>
        <c:shape val="cylinder"/>
        <c:axId val="73031168"/>
        <c:axId val="101350144"/>
        <c:axId val="0"/>
      </c:bar3DChart>
      <c:catAx>
        <c:axId val="73031168"/>
        <c:scaling>
          <c:orientation val="minMax"/>
        </c:scaling>
        <c:delete val="0"/>
        <c:axPos val="l"/>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01350144"/>
        <c:crossesAt val="0"/>
        <c:auto val="1"/>
        <c:lblAlgn val="ctr"/>
        <c:lblOffset val="100"/>
        <c:noMultiLvlLbl val="0"/>
      </c:catAx>
      <c:valAx>
        <c:axId val="101350144"/>
        <c:scaling>
          <c:orientation val="minMax"/>
          <c:max val="45"/>
          <c:min val="0"/>
        </c:scaling>
        <c:delete val="0"/>
        <c:axPos val="b"/>
        <c:majorGridlines/>
        <c:numFmt formatCode="0.0" sourceLinked="1"/>
        <c:majorTickMark val="out"/>
        <c:minorTickMark val="out"/>
        <c:tickLblPos val="nextTo"/>
        <c:txPr>
          <a:bodyPr/>
          <a:lstStyle/>
          <a:p>
            <a:pPr>
              <a:defRPr b="1"/>
            </a:pPr>
            <a:endParaRPr lang="lv-LV"/>
          </a:p>
        </c:txPr>
        <c:crossAx val="73031168"/>
        <c:crosses val="autoZero"/>
        <c:crossBetween val="between"/>
        <c:majorUnit val="10"/>
        <c:minorUnit val="1"/>
      </c:valAx>
    </c:plotArea>
    <c:plotVisOnly val="1"/>
    <c:dispBlanksAs val="gap"/>
    <c:showDLblsOverMax val="0"/>
  </c:chart>
  <c:spPr>
    <a:noFill/>
    <a:ln w="0">
      <a:noFill/>
    </a:ln>
    <a:scene3d>
      <a:camera prst="orthographicFront"/>
      <a:lightRig rig="threePt" dir="t"/>
    </a:scene3d>
    <a:sp3d prstMaterial="dkEdge"/>
  </c:sp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100"/>
              <a:t>%</a:t>
            </a:r>
          </a:p>
        </c:rich>
      </c:tx>
      <c:layout>
        <c:manualLayout>
          <c:xMode val="edge"/>
          <c:yMode val="edge"/>
          <c:x val="0.26196234495958781"/>
          <c:y val="0.88888888888888884"/>
        </c:manualLayout>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21861339641961797"/>
          <c:y val="1.9907936527982116E-3"/>
          <c:w val="0.7438867016622922"/>
          <c:h val="0.85689413823272165"/>
        </c:manualLayout>
      </c:layout>
      <c:bar3DChart>
        <c:barDir val="bar"/>
        <c:grouping val="stacked"/>
        <c:varyColors val="0"/>
        <c:ser>
          <c:idx val="0"/>
          <c:order val="0"/>
          <c:tx>
            <c:strRef>
              <c:f>'1.6.'!$B$3</c:f>
              <c:strCache>
                <c:ptCount val="1"/>
                <c:pt idx="0">
                  <c:v>%</c:v>
                </c:pt>
              </c:strCache>
            </c:strRef>
          </c:tx>
          <c:invertIfNegative val="0"/>
          <c:dPt>
            <c:idx val="0"/>
            <c:invertIfNegative val="0"/>
            <c:bubble3D val="0"/>
            <c:spPr>
              <a:solidFill>
                <a:srgbClr val="00B050"/>
              </a:solidFill>
            </c:spPr>
            <c:extLst>
              <c:ext xmlns:c16="http://schemas.microsoft.com/office/drawing/2014/chart" uri="{C3380CC4-5D6E-409C-BE32-E72D297353CC}">
                <c16:uniqueId val="{00000001-1C2B-4795-A7A9-EB67C89CA1FC}"/>
              </c:ext>
            </c:extLst>
          </c:dPt>
          <c:dPt>
            <c:idx val="1"/>
            <c:invertIfNegative val="0"/>
            <c:bubble3D val="0"/>
            <c:spPr>
              <a:solidFill>
                <a:srgbClr val="92D050"/>
              </a:solidFill>
            </c:spPr>
            <c:extLst>
              <c:ext xmlns:c16="http://schemas.microsoft.com/office/drawing/2014/chart" uri="{C3380CC4-5D6E-409C-BE32-E72D297353CC}">
                <c16:uniqueId val="{00000003-1C2B-4795-A7A9-EB67C89CA1FC}"/>
              </c:ext>
            </c:extLst>
          </c:dPt>
          <c:dPt>
            <c:idx val="2"/>
            <c:invertIfNegative val="0"/>
            <c:bubble3D val="0"/>
            <c:spPr>
              <a:solidFill>
                <a:srgbClr val="FFFF00"/>
              </a:solidFill>
            </c:spPr>
            <c:extLst>
              <c:ext xmlns:c16="http://schemas.microsoft.com/office/drawing/2014/chart" uri="{C3380CC4-5D6E-409C-BE32-E72D297353CC}">
                <c16:uniqueId val="{00000005-1C2B-4795-A7A9-EB67C89CA1FC}"/>
              </c:ext>
            </c:extLst>
          </c:dPt>
          <c:dPt>
            <c:idx val="3"/>
            <c:invertIfNegative val="0"/>
            <c:bubble3D val="0"/>
            <c:spPr>
              <a:solidFill>
                <a:srgbClr val="FF0000"/>
              </a:solidFill>
            </c:spPr>
            <c:extLst>
              <c:ext xmlns:c16="http://schemas.microsoft.com/office/drawing/2014/chart" uri="{C3380CC4-5D6E-409C-BE32-E72D297353CC}">
                <c16:uniqueId val="{00000007-1C2B-4795-A7A9-EB67C89CA1FC}"/>
              </c:ext>
            </c:extLst>
          </c:dPt>
          <c:dPt>
            <c:idx val="4"/>
            <c:invertIfNegative val="0"/>
            <c:bubble3D val="0"/>
            <c:spPr>
              <a:solidFill>
                <a:srgbClr val="C00000"/>
              </a:solidFill>
            </c:spPr>
            <c:extLst>
              <c:ext xmlns:c16="http://schemas.microsoft.com/office/drawing/2014/chart" uri="{C3380CC4-5D6E-409C-BE32-E72D297353CC}">
                <c16:uniqueId val="{00000009-1C2B-4795-A7A9-EB67C89CA1FC}"/>
              </c:ext>
            </c:extLst>
          </c:dPt>
          <c:dLbls>
            <c:dLbl>
              <c:idx val="0"/>
              <c:layout>
                <c:manualLayout>
                  <c:x val="0.3748198627637912"/>
                  <c:y val="-1.48582760079348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C2B-4795-A7A9-EB67C89CA1FC}"/>
                </c:ext>
              </c:extLst>
            </c:dLbl>
            <c:dLbl>
              <c:idx val="1"/>
              <c:layout>
                <c:manualLayout>
                  <c:x val="0.32942104210067913"/>
                  <c:y val="-1.30280220847261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C2B-4795-A7A9-EB67C89CA1FC}"/>
                </c:ext>
              </c:extLst>
            </c:dLbl>
            <c:dLbl>
              <c:idx val="2"/>
              <c:layout>
                <c:manualLayout>
                  <c:x val="0.1131167268351387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C2B-4795-A7A9-EB67C89CA1FC}"/>
                </c:ext>
              </c:extLst>
            </c:dLbl>
            <c:dLbl>
              <c:idx val="3"/>
              <c:layout>
                <c:manualLayout>
                  <c:x val="8.182912154031289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C2B-4795-A7A9-EB67C89CA1FC}"/>
                </c:ext>
              </c:extLst>
            </c:dLbl>
            <c:dLbl>
              <c:idx val="4"/>
              <c:layout>
                <c:manualLayout>
                  <c:x val="6.8807951696620878E-2"/>
                  <c:y val="-9.25928171075286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C2B-4795-A7A9-EB67C89CA1FC}"/>
                </c:ext>
              </c:extLst>
            </c:dLbl>
            <c:spPr>
              <a:scene3d>
                <a:camera prst="orthographicFront"/>
                <a:lightRig rig="threePt" dir="t"/>
              </a:scene3d>
              <a:sp3d prstMaterial="dkEdge"/>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'1.6.'!$A$4:$A$8</c:f>
              <c:strCache>
                <c:ptCount val="5"/>
                <c:pt idx="0">
                  <c:v>Pilnībā piekrītu</c:v>
                </c:pt>
                <c:pt idx="1">
                  <c:v>Drīzāk piekrītu</c:v>
                </c:pt>
                <c:pt idx="2">
                  <c:v>Ne piekrītu, ne nepiekrītu</c:v>
                </c:pt>
                <c:pt idx="3">
                  <c:v>Drīzāk nepiekrītu</c:v>
                </c:pt>
                <c:pt idx="4">
                  <c:v>Pilnībā nepiekrītu</c:v>
                </c:pt>
              </c:strCache>
            </c:strRef>
          </c:cat>
          <c:val>
            <c:numRef>
              <c:f>'1.6.'!$B$4:$B$8</c:f>
              <c:numCache>
                <c:formatCode>0.0</c:formatCode>
                <c:ptCount val="5"/>
                <c:pt idx="0">
                  <c:v>42.6</c:v>
                </c:pt>
                <c:pt idx="1">
                  <c:v>36.5</c:v>
                </c:pt>
                <c:pt idx="2">
                  <c:v>10.5</c:v>
                </c:pt>
                <c:pt idx="3">
                  <c:v>6.8</c:v>
                </c:pt>
                <c:pt idx="4">
                  <c:v>3.6</c:v>
                </c:pt>
              </c:numCache>
            </c:numRef>
          </c:val>
          <c:extLst>
            <c:ext xmlns:c16="http://schemas.microsoft.com/office/drawing/2014/chart" uri="{C3380CC4-5D6E-409C-BE32-E72D297353CC}">
              <c16:uniqueId val="{0000000A-1C2B-4795-A7A9-EB67C89CA1FC}"/>
            </c:ext>
          </c:extLst>
        </c:ser>
        <c:dLbls>
          <c:showLegendKey val="0"/>
          <c:showVal val="0"/>
          <c:showCatName val="0"/>
          <c:showSerName val="0"/>
          <c:showPercent val="0"/>
          <c:showBubbleSize val="0"/>
        </c:dLbls>
        <c:gapWidth val="150"/>
        <c:shape val="cylinder"/>
        <c:axId val="118403584"/>
        <c:axId val="115198208"/>
        <c:axId val="0"/>
      </c:bar3DChart>
      <c:catAx>
        <c:axId val="118403584"/>
        <c:scaling>
          <c:orientation val="minMax"/>
        </c:scaling>
        <c:delete val="0"/>
        <c:axPos val="l"/>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15198208"/>
        <c:crosses val="autoZero"/>
        <c:auto val="1"/>
        <c:lblAlgn val="ctr"/>
        <c:lblOffset val="100"/>
        <c:noMultiLvlLbl val="0"/>
      </c:catAx>
      <c:valAx>
        <c:axId val="115198208"/>
        <c:scaling>
          <c:orientation val="minMax"/>
        </c:scaling>
        <c:delete val="0"/>
        <c:axPos val="b"/>
        <c:majorGridlines/>
        <c:numFmt formatCode="0.0" sourceLinked="1"/>
        <c:majorTickMark val="out"/>
        <c:minorTickMark val="none"/>
        <c:tickLblPos val="nextTo"/>
        <c:txPr>
          <a:bodyPr/>
          <a:lstStyle/>
          <a:p>
            <a:pPr>
              <a:defRPr sz="1100" b="1"/>
            </a:pPr>
            <a:endParaRPr lang="lv-LV"/>
          </a:p>
        </c:txPr>
        <c:crossAx val="118403584"/>
        <c:crosses val="autoZero"/>
        <c:crossBetween val="between"/>
      </c:valAx>
      <c:spPr>
        <a:ln>
          <a:noFill/>
        </a:ln>
      </c:spPr>
    </c:plotArea>
    <c:plotVisOnly val="1"/>
    <c:dispBlanksAs val="gap"/>
    <c:showDLblsOverMax val="0"/>
  </c:chart>
  <c:spPr>
    <a:ln w="0">
      <a:noFill/>
    </a:ln>
  </c:sp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9.5668522615458232E-2"/>
          <c:y val="3.0056259830762197E-2"/>
          <c:w val="0.90194756365894369"/>
          <c:h val="0.63457115761215521"/>
        </c:manualLayout>
      </c:layout>
      <c:bar3DChart>
        <c:barDir val="bar"/>
        <c:grouping val="percentStacked"/>
        <c:varyColors val="0"/>
        <c:ser>
          <c:idx val="0"/>
          <c:order val="0"/>
          <c:tx>
            <c:strRef>
              <c:f>'2'!$A$3</c:f>
              <c:strCache>
                <c:ptCount val="1"/>
                <c:pt idx="0">
                  <c:v>Pilnībā piekrītu</c:v>
                </c:pt>
              </c:strCache>
            </c:strRef>
          </c:tx>
          <c:spPr>
            <a:solidFill>
              <a:srgbClr val="00B050"/>
            </a:solidFill>
          </c:spPr>
          <c:invertIfNegative val="0"/>
          <c:dLbls>
            <c:dLbl>
              <c:idx val="0"/>
              <c:tx>
                <c:rich>
                  <a:bodyPr/>
                  <a:lstStyle/>
                  <a:p>
                    <a:r>
                      <a:rPr lang="en-US"/>
                      <a:t>51,4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01C-4C26-8331-1D14FF7B158B}"/>
                </c:ext>
              </c:extLst>
            </c:dLbl>
            <c:dLbl>
              <c:idx val="1"/>
              <c:tx>
                <c:rich>
                  <a:bodyPr/>
                  <a:lstStyle/>
                  <a:p>
                    <a:r>
                      <a:rPr lang="en-US"/>
                      <a:t>61,0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01C-4C26-8331-1D14FF7B158B}"/>
                </c:ext>
              </c:extLst>
            </c:dLbl>
            <c:dLbl>
              <c:idx val="2"/>
              <c:tx>
                <c:rich>
                  <a:bodyPr/>
                  <a:lstStyle/>
                  <a:p>
                    <a:r>
                      <a:rPr lang="en-US"/>
                      <a:t>62,0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01C-4C26-8331-1D14FF7B158B}"/>
                </c:ext>
              </c:extLst>
            </c:dLbl>
            <c:dLbl>
              <c:idx val="3"/>
              <c:tx>
                <c:rich>
                  <a:bodyPr/>
                  <a:lstStyle/>
                  <a:p>
                    <a:r>
                      <a:rPr lang="en-US"/>
                      <a:t>58,3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01C-4C26-8331-1D14FF7B158B}"/>
                </c:ext>
              </c:extLst>
            </c:dLbl>
            <c:dLbl>
              <c:idx val="4"/>
              <c:tx>
                <c:rich>
                  <a:bodyPr/>
                  <a:lstStyle/>
                  <a:p>
                    <a:r>
                      <a:rPr lang="en-US"/>
                      <a:t>53,9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01C-4C26-8331-1D14FF7B158B}"/>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'2'!$B$2:$F$2</c:f>
              <c:strCache>
                <c:ptCount val="5"/>
                <c:pt idx="0">
                  <c:v>Darba līgumā veiktajiem grozījumiem</c:v>
                </c:pt>
                <c:pt idx="1">
                  <c:v> Darba kārtības noteikumiem</c:v>
                </c:pt>
                <c:pt idx="2">
                  <c:v>Darba aizsardzības noteikumiem </c:v>
                </c:pt>
                <c:pt idx="3">
                  <c:v>Direktora rīkojumiem </c:v>
                </c:pt>
                <c:pt idx="4">
                  <c:v>Izmaiņām manā amata aprakstā</c:v>
                </c:pt>
              </c:strCache>
            </c:strRef>
          </c:cat>
          <c:val>
            <c:numRef>
              <c:f>'2'!$B$3:$F$3</c:f>
              <c:numCache>
                <c:formatCode>0.0%</c:formatCode>
                <c:ptCount val="5"/>
                <c:pt idx="0">
                  <c:v>0.51400000000000001</c:v>
                </c:pt>
                <c:pt idx="1">
                  <c:v>0.61000000000000065</c:v>
                </c:pt>
                <c:pt idx="2">
                  <c:v>0.62000000000000965</c:v>
                </c:pt>
                <c:pt idx="3">
                  <c:v>0.58299999999999996</c:v>
                </c:pt>
                <c:pt idx="4">
                  <c:v>0.53900000000000003</c:v>
                </c:pt>
              </c:numCache>
            </c:numRef>
          </c:val>
          <c:extLst>
            <c:ext xmlns:c16="http://schemas.microsoft.com/office/drawing/2014/chart" uri="{C3380CC4-5D6E-409C-BE32-E72D297353CC}">
              <c16:uniqueId val="{00000005-501C-4C26-8331-1D14FF7B158B}"/>
            </c:ext>
          </c:extLst>
        </c:ser>
        <c:ser>
          <c:idx val="1"/>
          <c:order val="1"/>
          <c:tx>
            <c:strRef>
              <c:f>'2'!$A$4</c:f>
              <c:strCache>
                <c:ptCount val="1"/>
                <c:pt idx="0">
                  <c:v>Drīzāk piekrītu</c:v>
                </c:pt>
              </c:strCache>
            </c:strRef>
          </c:tx>
          <c:spPr>
            <a:solidFill>
              <a:srgbClr val="92D050"/>
            </a:solidFill>
          </c:spPr>
          <c:invertIfNegative val="0"/>
          <c:dLbls>
            <c:dLbl>
              <c:idx val="0"/>
              <c:layout>
                <c:manualLayout>
                  <c:x val="-9.6010798992040708E-3"/>
                  <c:y val="-3.1944445841839276E-3"/>
                </c:manualLayout>
              </c:layout>
              <c:tx>
                <c:rich>
                  <a:bodyPr/>
                  <a:lstStyle/>
                  <a:p>
                    <a:r>
                      <a:rPr lang="en-US"/>
                      <a:t>30,9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01C-4C26-8331-1D14FF7B158B}"/>
                </c:ext>
              </c:extLst>
            </c:dLbl>
            <c:dLbl>
              <c:idx val="1"/>
              <c:layout>
                <c:manualLayout>
                  <c:x val="-3.2222785792374045E-2"/>
                  <c:y val="-3.1944445841839276E-3"/>
                </c:manualLayout>
              </c:layout>
              <c:tx>
                <c:rich>
                  <a:bodyPr/>
                  <a:lstStyle/>
                  <a:p>
                    <a:r>
                      <a:rPr lang="en-US"/>
                      <a:t>28,8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01C-4C26-8331-1D14FF7B158B}"/>
                </c:ext>
              </c:extLst>
            </c:dLbl>
            <c:dLbl>
              <c:idx val="2"/>
              <c:layout>
                <c:manualLayout>
                  <c:x val="-1.9232471340437256E-2"/>
                  <c:y val="-2.7092411508854615E-3"/>
                </c:manualLayout>
              </c:layout>
              <c:tx>
                <c:rich>
                  <a:bodyPr/>
                  <a:lstStyle/>
                  <a:p>
                    <a:r>
                      <a:rPr lang="en-US"/>
                      <a:t>27,8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01C-4C26-8331-1D14FF7B158B}"/>
                </c:ext>
              </c:extLst>
            </c:dLbl>
            <c:dLbl>
              <c:idx val="3"/>
              <c:layout>
                <c:manualLayout>
                  <c:x val="-1.4258347293482413E-2"/>
                  <c:y val="-6.3888891683678553E-3"/>
                </c:manualLayout>
              </c:layout>
              <c:tx>
                <c:rich>
                  <a:bodyPr/>
                  <a:lstStyle/>
                  <a:p>
                    <a:r>
                      <a:rPr lang="en-US"/>
                      <a:t>29,7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01C-4C26-8331-1D14FF7B158B}"/>
                </c:ext>
              </c:extLst>
            </c:dLbl>
            <c:dLbl>
              <c:idx val="4"/>
              <c:layout>
                <c:manualLayout>
                  <c:x val="2.1671081146159402E-2"/>
                  <c:y val="-2.7092379681569741E-3"/>
                </c:manualLayout>
              </c:layout>
              <c:tx>
                <c:rich>
                  <a:bodyPr/>
                  <a:lstStyle/>
                  <a:p>
                    <a:r>
                      <a:rPr lang="en-US"/>
                      <a:t>28,0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01C-4C26-8331-1D14FF7B158B}"/>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'2'!$B$2:$F$2</c:f>
              <c:strCache>
                <c:ptCount val="5"/>
                <c:pt idx="0">
                  <c:v>Darba līgumā veiktajiem grozījumiem</c:v>
                </c:pt>
                <c:pt idx="1">
                  <c:v> Darba kārtības noteikumiem</c:v>
                </c:pt>
                <c:pt idx="2">
                  <c:v>Darba aizsardzības noteikumiem </c:v>
                </c:pt>
                <c:pt idx="3">
                  <c:v>Direktora rīkojumiem </c:v>
                </c:pt>
                <c:pt idx="4">
                  <c:v>Izmaiņām manā amata aprakstā</c:v>
                </c:pt>
              </c:strCache>
            </c:strRef>
          </c:cat>
          <c:val>
            <c:numRef>
              <c:f>'2'!$B$4:$F$4</c:f>
              <c:numCache>
                <c:formatCode>0.0%</c:formatCode>
                <c:ptCount val="5"/>
                <c:pt idx="0">
                  <c:v>0.30900000000000138</c:v>
                </c:pt>
                <c:pt idx="1">
                  <c:v>0.28800000000000031</c:v>
                </c:pt>
                <c:pt idx="2">
                  <c:v>0.27800000000000002</c:v>
                </c:pt>
                <c:pt idx="3">
                  <c:v>0.29700000000000032</c:v>
                </c:pt>
                <c:pt idx="4">
                  <c:v>0.28000000000000008</c:v>
                </c:pt>
              </c:numCache>
            </c:numRef>
          </c:val>
          <c:extLst>
            <c:ext xmlns:c16="http://schemas.microsoft.com/office/drawing/2014/chart" uri="{C3380CC4-5D6E-409C-BE32-E72D297353CC}">
              <c16:uniqueId val="{0000000B-501C-4C26-8331-1D14FF7B158B}"/>
            </c:ext>
          </c:extLst>
        </c:ser>
        <c:ser>
          <c:idx val="2"/>
          <c:order val="2"/>
          <c:tx>
            <c:strRef>
              <c:f>'2'!$A$5</c:f>
              <c:strCache>
                <c:ptCount val="1"/>
                <c:pt idx="0">
                  <c:v>Ne piekrītu, ne nepiekrītu</c:v>
                </c:pt>
              </c:strCache>
            </c:strRef>
          </c:tx>
          <c:spPr>
            <a:solidFill>
              <a:srgbClr val="FFFF00"/>
            </a:solidFill>
          </c:spPr>
          <c:invertIfNegative val="0"/>
          <c:dLbls>
            <c:dLbl>
              <c:idx val="0"/>
              <c:layout>
                <c:manualLayout>
                  <c:x val="-2.5663772251197812E-3"/>
                  <c:y val="-3.1944445841839218E-2"/>
                </c:manualLayout>
              </c:layout>
              <c:tx>
                <c:rich>
                  <a:bodyPr/>
                  <a:lstStyle/>
                  <a:p>
                    <a:r>
                      <a:rPr lang="en-US"/>
                      <a:t>7,7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01C-4C26-8331-1D14FF7B158B}"/>
                </c:ext>
              </c:extLst>
            </c:dLbl>
            <c:dLbl>
              <c:idx val="1"/>
              <c:layout>
                <c:manualLayout>
                  <c:x val="-1.859855595813786E-2"/>
                  <c:y val="-4.6057099565052446E-2"/>
                </c:manualLayout>
              </c:layout>
              <c:tx>
                <c:rich>
                  <a:bodyPr/>
                  <a:lstStyle/>
                  <a:p>
                    <a:r>
                      <a:rPr lang="en-US"/>
                      <a:t>5,4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01C-4C26-8331-1D14FF7B158B}"/>
                </c:ext>
              </c:extLst>
            </c:dLbl>
            <c:dLbl>
              <c:idx val="2"/>
              <c:layout>
                <c:manualLayout>
                  <c:x val="-1.6666094115317387E-2"/>
                  <c:y val="-2.486837379126745E-2"/>
                </c:manualLayout>
              </c:layout>
              <c:tx>
                <c:rich>
                  <a:bodyPr/>
                  <a:lstStyle/>
                  <a:p>
                    <a:r>
                      <a:rPr lang="en-US"/>
                      <a:t>6,1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01C-4C26-8331-1D14FF7B158B}"/>
                </c:ext>
              </c:extLst>
            </c:dLbl>
            <c:dLbl>
              <c:idx val="3"/>
              <c:layout>
                <c:manualLayout>
                  <c:x val="-1.2831886125598898E-2"/>
                  <c:y val="-2.5555556673471432E-2"/>
                </c:manualLayout>
              </c:layout>
              <c:tx>
                <c:rich>
                  <a:bodyPr/>
                  <a:lstStyle/>
                  <a:p>
                    <a:r>
                      <a:rPr lang="en-US"/>
                      <a:t>5,2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01C-4C26-8331-1D14FF7B158B}"/>
                </c:ext>
              </c:extLst>
            </c:dLbl>
            <c:dLbl>
              <c:idx val="4"/>
              <c:layout>
                <c:manualLayout>
                  <c:x val="-1.2678307645985528E-3"/>
                  <c:y val="-3.8616558994600141E-2"/>
                </c:manualLayout>
              </c:layout>
              <c:tx>
                <c:rich>
                  <a:bodyPr/>
                  <a:lstStyle/>
                  <a:p>
                    <a:r>
                      <a:rPr lang="en-US"/>
                      <a:t>9,3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01C-4C26-8331-1D14FF7B158B}"/>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'2'!$B$2:$F$2</c:f>
              <c:strCache>
                <c:ptCount val="5"/>
                <c:pt idx="0">
                  <c:v>Darba līgumā veiktajiem grozījumiem</c:v>
                </c:pt>
                <c:pt idx="1">
                  <c:v> Darba kārtības noteikumiem</c:v>
                </c:pt>
                <c:pt idx="2">
                  <c:v>Darba aizsardzības noteikumiem </c:v>
                </c:pt>
                <c:pt idx="3">
                  <c:v>Direktora rīkojumiem </c:v>
                </c:pt>
                <c:pt idx="4">
                  <c:v>Izmaiņām manā amata aprakstā</c:v>
                </c:pt>
              </c:strCache>
            </c:strRef>
          </c:cat>
          <c:val>
            <c:numRef>
              <c:f>'2'!$B$5:$F$5</c:f>
              <c:numCache>
                <c:formatCode>0.0%</c:formatCode>
                <c:ptCount val="5"/>
                <c:pt idx="0">
                  <c:v>7.6999999999999999E-2</c:v>
                </c:pt>
                <c:pt idx="1">
                  <c:v>5.3999999999999999E-2</c:v>
                </c:pt>
                <c:pt idx="2">
                  <c:v>6.1000000000000013E-2</c:v>
                </c:pt>
                <c:pt idx="3">
                  <c:v>5.1999999999999998E-2</c:v>
                </c:pt>
                <c:pt idx="4">
                  <c:v>9.3000000000000208E-2</c:v>
                </c:pt>
              </c:numCache>
            </c:numRef>
          </c:val>
          <c:extLst>
            <c:ext xmlns:c16="http://schemas.microsoft.com/office/drawing/2014/chart" uri="{C3380CC4-5D6E-409C-BE32-E72D297353CC}">
              <c16:uniqueId val="{00000011-501C-4C26-8331-1D14FF7B158B}"/>
            </c:ext>
          </c:extLst>
        </c:ser>
        <c:ser>
          <c:idx val="3"/>
          <c:order val="3"/>
          <c:tx>
            <c:strRef>
              <c:f>'2'!$A$6</c:f>
              <c:strCache>
                <c:ptCount val="1"/>
                <c:pt idx="0">
                  <c:v>Drīzāk nepiekrītu</c:v>
                </c:pt>
              </c:strCache>
            </c:strRef>
          </c:tx>
          <c:spPr>
            <a:solidFill>
              <a:srgbClr val="FF0000"/>
            </a:solidFill>
          </c:spPr>
          <c:invertIfNegative val="0"/>
          <c:dLbls>
            <c:dLbl>
              <c:idx val="0"/>
              <c:layout>
                <c:manualLayout>
                  <c:x val="2.6610701950279727E-2"/>
                  <c:y val="5.923199418127318E-2"/>
                </c:manualLayout>
              </c:layout>
              <c:tx>
                <c:rich>
                  <a:bodyPr/>
                  <a:lstStyle/>
                  <a:p>
                    <a:r>
                      <a:rPr lang="en-US"/>
                      <a:t>7,8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01C-4C26-8331-1D14FF7B158B}"/>
                </c:ext>
              </c:extLst>
            </c:dLbl>
            <c:dLbl>
              <c:idx val="1"/>
              <c:layout>
                <c:manualLayout>
                  <c:x val="1.4695077149155032E-3"/>
                  <c:y val="4.7945427395403424E-2"/>
                </c:manualLayout>
              </c:layout>
              <c:tx>
                <c:rich>
                  <a:bodyPr/>
                  <a:lstStyle/>
                  <a:p>
                    <a:r>
                      <a:rPr lang="en-US"/>
                      <a:t>3,8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501C-4C26-8331-1D14FF7B158B}"/>
                </c:ext>
              </c:extLst>
            </c:dLbl>
            <c:dLbl>
              <c:idx val="2"/>
              <c:layout>
                <c:manualLayout>
                  <c:x val="2.1671135935141406E-2"/>
                  <c:y val="2.8466777273262352E-2"/>
                </c:manualLayout>
              </c:layout>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501C-4C26-8331-1D14FF7B158B}"/>
                </c:ext>
              </c:extLst>
            </c:dLbl>
            <c:dLbl>
              <c:idx val="3"/>
              <c:layout>
                <c:manualLayout>
                  <c:x val="1.8787699980398531E-2"/>
                  <c:y val="3.6898146956141312E-2"/>
                </c:manualLayout>
              </c:layout>
              <c:tx>
                <c:rich>
                  <a:bodyPr/>
                  <a:lstStyle/>
                  <a:p>
                    <a:r>
                      <a:rPr lang="en-US"/>
                      <a:t>5,2</a:t>
                    </a:r>
                  </a:p>
                </c:rich>
              </c:tx>
              <c:showLegendKey val="0"/>
              <c:showVal val="1"/>
              <c:showCatName val="0"/>
              <c:showSerName val="0"/>
              <c:showPercent val="0"/>
              <c:showBubbleSize val="0"/>
              <c:extLst>
                <c:ext xmlns:c15="http://schemas.microsoft.com/office/drawing/2012/chart" uri="{CE6537A1-D6FC-4f65-9D91-7224C49458BB}">
                  <c15:layout>
                    <c:manualLayout>
                      <c:w val="3.8714122894814483E-2"/>
                      <c:h val="8.8257522743177039E-2"/>
                    </c:manualLayout>
                  </c15:layout>
                </c:ext>
                <c:ext xmlns:c16="http://schemas.microsoft.com/office/drawing/2014/chart" uri="{C3380CC4-5D6E-409C-BE32-E72D297353CC}">
                  <c16:uniqueId val="{00000015-501C-4C26-8331-1D14FF7B158B}"/>
                </c:ext>
              </c:extLst>
            </c:dLbl>
            <c:dLbl>
              <c:idx val="4"/>
              <c:layout>
                <c:manualLayout>
                  <c:x val="4.5059359725616407E-2"/>
                  <c:y val="1.9594121763470966E-2"/>
                </c:manualLayout>
              </c:layout>
              <c:tx>
                <c:rich>
                  <a:bodyPr/>
                  <a:lstStyle/>
                  <a:p>
                    <a:r>
                      <a:rPr lang="en-US"/>
                      <a:t>6,7</a:t>
                    </a:r>
                  </a:p>
                </c:rich>
              </c:tx>
              <c:showLegendKey val="0"/>
              <c:showVal val="1"/>
              <c:showCatName val="0"/>
              <c:showSerName val="0"/>
              <c:showPercent val="0"/>
              <c:showBubbleSize val="0"/>
              <c:extLst>
                <c:ext xmlns:c15="http://schemas.microsoft.com/office/drawing/2012/chart" uri="{CE6537A1-D6FC-4f65-9D91-7224C49458BB}">
                  <c15:layout>
                    <c:manualLayout>
                      <c:w val="7.1043292622955556E-2"/>
                      <c:h val="0.10225332400279917"/>
                    </c:manualLayout>
                  </c15:layout>
                </c:ext>
                <c:ext xmlns:c16="http://schemas.microsoft.com/office/drawing/2014/chart" uri="{C3380CC4-5D6E-409C-BE32-E72D297353CC}">
                  <c16:uniqueId val="{00000016-501C-4C26-8331-1D14FF7B158B}"/>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'2'!$B$2:$F$2</c:f>
              <c:strCache>
                <c:ptCount val="5"/>
                <c:pt idx="0">
                  <c:v>Darba līgumā veiktajiem grozījumiem</c:v>
                </c:pt>
                <c:pt idx="1">
                  <c:v> Darba kārtības noteikumiem</c:v>
                </c:pt>
                <c:pt idx="2">
                  <c:v>Darba aizsardzības noteikumiem </c:v>
                </c:pt>
                <c:pt idx="3">
                  <c:v>Direktora rīkojumiem </c:v>
                </c:pt>
                <c:pt idx="4">
                  <c:v>Izmaiņām manā amata aprakstā</c:v>
                </c:pt>
              </c:strCache>
            </c:strRef>
          </c:cat>
          <c:val>
            <c:numRef>
              <c:f>'2'!$B$6:$F$6</c:f>
              <c:numCache>
                <c:formatCode>0.0%</c:formatCode>
                <c:ptCount val="5"/>
                <c:pt idx="0">
                  <c:v>7.8000000000000014E-2</c:v>
                </c:pt>
                <c:pt idx="1">
                  <c:v>3.7999999999999999E-2</c:v>
                </c:pt>
                <c:pt idx="2">
                  <c:v>3.1000000000000052E-2</c:v>
                </c:pt>
                <c:pt idx="3">
                  <c:v>5.1999999999999998E-2</c:v>
                </c:pt>
                <c:pt idx="4">
                  <c:v>6.7000000000000004E-2</c:v>
                </c:pt>
              </c:numCache>
            </c:numRef>
          </c:val>
          <c:extLst>
            <c:ext xmlns:c16="http://schemas.microsoft.com/office/drawing/2014/chart" uri="{C3380CC4-5D6E-409C-BE32-E72D297353CC}">
              <c16:uniqueId val="{00000017-501C-4C26-8331-1D14FF7B158B}"/>
            </c:ext>
          </c:extLst>
        </c:ser>
        <c:ser>
          <c:idx val="4"/>
          <c:order val="4"/>
          <c:tx>
            <c:strRef>
              <c:f>'2'!$A$7</c:f>
              <c:strCache>
                <c:ptCount val="1"/>
                <c:pt idx="0">
                  <c:v>Pilnībā nepiekrītu</c:v>
                </c:pt>
              </c:strCache>
            </c:strRef>
          </c:tx>
          <c:spPr>
            <a:solidFill>
              <a:srgbClr val="C00000"/>
            </a:solidFill>
          </c:spPr>
          <c:invertIfNegative val="0"/>
          <c:dLbls>
            <c:dLbl>
              <c:idx val="0"/>
              <c:layout>
                <c:manualLayout>
                  <c:x val="5.2942947615593074E-2"/>
                  <c:y val="-3.5422114410416219E-2"/>
                </c:manualLayout>
              </c:layout>
              <c:tx>
                <c:rich>
                  <a:bodyPr/>
                  <a:lstStyle/>
                  <a:p>
                    <a:r>
                      <a:rPr lang="en-US"/>
                      <a:t>2,1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501C-4C26-8331-1D14FF7B158B}"/>
                </c:ext>
              </c:extLst>
            </c:dLbl>
            <c:dLbl>
              <c:idx val="1"/>
              <c:layout>
                <c:manualLayout>
                  <c:x val="5.0059713737797079E-2"/>
                  <c:y val="-4.1528031125460739E-2"/>
                </c:manualLayout>
              </c:layout>
              <c:tx>
                <c:rich>
                  <a:bodyPr/>
                  <a:lstStyle/>
                  <a:p>
                    <a:r>
                      <a:rPr lang="en-US"/>
                      <a:t>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501C-4C26-8331-1D14FF7B158B}"/>
                </c:ext>
              </c:extLst>
            </c:dLbl>
            <c:dLbl>
              <c:idx val="2"/>
              <c:layout>
                <c:manualLayout>
                  <c:x val="4.9901285411458982E-2"/>
                  <c:y val="-5.9724040232897714E-2"/>
                </c:manualLayout>
              </c:layout>
              <c:tx>
                <c:rich>
                  <a:bodyPr/>
                  <a:lstStyle/>
                  <a:p>
                    <a:r>
                      <a:rPr lang="en-US"/>
                      <a:t>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501C-4C26-8331-1D14FF7B158B}"/>
                </c:ext>
              </c:extLst>
            </c:dLbl>
            <c:dLbl>
              <c:idx val="3"/>
              <c:layout>
                <c:manualLayout>
                  <c:x val="5.2942947615593074E-2"/>
                  <c:y val="-4.1527779594391016E-2"/>
                </c:manualLayout>
              </c:layout>
              <c:tx>
                <c:rich>
                  <a:bodyPr/>
                  <a:lstStyle/>
                  <a:p>
                    <a:r>
                      <a:rPr lang="en-US"/>
                      <a:t>1,6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501C-4C26-8331-1D14FF7B158B}"/>
                </c:ext>
              </c:extLst>
            </c:dLbl>
            <c:dLbl>
              <c:idx val="4"/>
              <c:layout>
                <c:manualLayout>
                  <c:x val="5.2309032233293834E-2"/>
                  <c:y val="-4.7916668762758907E-2"/>
                </c:manualLayout>
              </c:layout>
              <c:tx>
                <c:rich>
                  <a:bodyPr/>
                  <a:lstStyle/>
                  <a:p>
                    <a:r>
                      <a:rPr lang="en-US"/>
                      <a:t>2,1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501C-4C26-8331-1D14FF7B158B}"/>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'2'!$B$2:$F$2</c:f>
              <c:strCache>
                <c:ptCount val="5"/>
                <c:pt idx="0">
                  <c:v>Darba līgumā veiktajiem grozījumiem</c:v>
                </c:pt>
                <c:pt idx="1">
                  <c:v> Darba kārtības noteikumiem</c:v>
                </c:pt>
                <c:pt idx="2">
                  <c:v>Darba aizsardzības noteikumiem </c:v>
                </c:pt>
                <c:pt idx="3">
                  <c:v>Direktora rīkojumiem </c:v>
                </c:pt>
                <c:pt idx="4">
                  <c:v>Izmaiņām manā amata aprakstā</c:v>
                </c:pt>
              </c:strCache>
            </c:strRef>
          </c:cat>
          <c:val>
            <c:numRef>
              <c:f>'2'!$B$7:$F$7</c:f>
              <c:numCache>
                <c:formatCode>0.0%</c:formatCode>
                <c:ptCount val="5"/>
                <c:pt idx="0">
                  <c:v>2.1000000000000012E-2</c:v>
                </c:pt>
                <c:pt idx="1">
                  <c:v>1.0000000000000005E-2</c:v>
                </c:pt>
                <c:pt idx="2">
                  <c:v>1.0000000000000005E-2</c:v>
                </c:pt>
                <c:pt idx="3">
                  <c:v>1.6000000000000021E-2</c:v>
                </c:pt>
                <c:pt idx="4">
                  <c:v>2.1000000000000012E-2</c:v>
                </c:pt>
              </c:numCache>
            </c:numRef>
          </c:val>
          <c:extLst>
            <c:ext xmlns:c16="http://schemas.microsoft.com/office/drawing/2014/chart" uri="{C3380CC4-5D6E-409C-BE32-E72D297353CC}">
              <c16:uniqueId val="{0000001D-501C-4C26-8331-1D14FF7B158B}"/>
            </c:ext>
          </c:extLst>
        </c:ser>
        <c:dLbls>
          <c:showLegendKey val="0"/>
          <c:showVal val="0"/>
          <c:showCatName val="0"/>
          <c:showSerName val="0"/>
          <c:showPercent val="0"/>
          <c:showBubbleSize val="0"/>
        </c:dLbls>
        <c:gapWidth val="150"/>
        <c:shape val="cylinder"/>
        <c:axId val="118526976"/>
        <c:axId val="115200512"/>
        <c:axId val="0"/>
      </c:bar3DChart>
      <c:catAx>
        <c:axId val="118526976"/>
        <c:scaling>
          <c:orientation val="minMax"/>
        </c:scaling>
        <c:delete val="0"/>
        <c:axPos val="l"/>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15200512"/>
        <c:crosses val="autoZero"/>
        <c:auto val="1"/>
        <c:lblAlgn val="ctr"/>
        <c:lblOffset val="100"/>
        <c:noMultiLvlLbl val="0"/>
      </c:catAx>
      <c:valAx>
        <c:axId val="115200512"/>
        <c:scaling>
          <c:orientation val="minMax"/>
        </c:scaling>
        <c:delete val="0"/>
        <c:axPos val="b"/>
        <c:majorGridlines/>
        <c:numFmt formatCode="0%" sourceLinked="1"/>
        <c:majorTickMark val="out"/>
        <c:minorTickMark val="none"/>
        <c:tickLblPos val="nextTo"/>
        <c:crossAx val="118526976"/>
        <c:crosses val="autoZero"/>
        <c:crossBetween val="between"/>
      </c:valAx>
    </c:plotArea>
    <c:legend>
      <c:legendPos val="b"/>
      <c:layout>
        <c:manualLayout>
          <c:xMode val="edge"/>
          <c:yMode val="edge"/>
          <c:x val="1.6027932217510279E-2"/>
          <c:y val="0.76631387820192942"/>
          <c:w val="0.95789941393255296"/>
          <c:h val="0.18459020800704001"/>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0"/>
      <c:rotY val="0"/>
      <c:rAngAx val="0"/>
    </c:view3D>
    <c:floor>
      <c:thickness val="0"/>
    </c:floor>
    <c:sideWall>
      <c:thickness val="0"/>
    </c:sideWall>
    <c:backWall>
      <c:thickness val="0"/>
    </c:backWall>
    <c:plotArea>
      <c:layout>
        <c:manualLayout>
          <c:layoutTarget val="inner"/>
          <c:xMode val="edge"/>
          <c:yMode val="edge"/>
          <c:x val="9.1453858419395143E-2"/>
          <c:y val="2.8744387534082507E-2"/>
          <c:w val="0.88205926462419271"/>
          <c:h val="0.58468292434319491"/>
        </c:manualLayout>
      </c:layout>
      <c:bar3DChart>
        <c:barDir val="col"/>
        <c:grouping val="clustered"/>
        <c:varyColors val="0"/>
        <c:ser>
          <c:idx val="0"/>
          <c:order val="0"/>
          <c:tx>
            <c:strRef>
              <c:f>'2'!$B$46</c:f>
              <c:strCache>
                <c:ptCount val="1"/>
                <c:pt idx="0">
                  <c:v>Pilnībā piekrītu</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'2'!$A$47:$A$48</c:f>
              <c:strCache>
                <c:ptCount val="2"/>
                <c:pt idx="0">
                  <c:v>Likumos un Ministru kabineta noteikumos, kuras reglamentē pedagogu darba samaksu un darba slodzi</c:v>
                </c:pt>
                <c:pt idx="1">
                  <c:v> Likumos un Ministru kabineta noteikumos, kuras reglamentē  izglītības nozari (t.sk. reformas)</c:v>
                </c:pt>
              </c:strCache>
            </c:strRef>
          </c:cat>
          <c:val>
            <c:numRef>
              <c:f>'2'!$B$47:$B$48</c:f>
              <c:numCache>
                <c:formatCode>0.0</c:formatCode>
                <c:ptCount val="2"/>
                <c:pt idx="0">
                  <c:v>40.700000000000003</c:v>
                </c:pt>
                <c:pt idx="1">
                  <c:v>38.800000000000004</c:v>
                </c:pt>
              </c:numCache>
            </c:numRef>
          </c:val>
          <c:extLst>
            <c:ext xmlns:c16="http://schemas.microsoft.com/office/drawing/2014/chart" uri="{C3380CC4-5D6E-409C-BE32-E72D297353CC}">
              <c16:uniqueId val="{00000000-56B3-404C-B91F-9C41338A651F}"/>
            </c:ext>
          </c:extLst>
        </c:ser>
        <c:ser>
          <c:idx val="1"/>
          <c:order val="1"/>
          <c:tx>
            <c:strRef>
              <c:f>'2'!$C$46</c:f>
              <c:strCache>
                <c:ptCount val="1"/>
                <c:pt idx="0">
                  <c:v>Drīzāk piekrītu</c:v>
                </c:pt>
              </c:strCache>
            </c:strRef>
          </c:tx>
          <c:spPr>
            <a:solidFill>
              <a:srgbClr val="92D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'2'!$A$47:$A$48</c:f>
              <c:strCache>
                <c:ptCount val="2"/>
                <c:pt idx="0">
                  <c:v>Likumos un Ministru kabineta noteikumos, kuras reglamentē pedagogu darba samaksu un darba slodzi</c:v>
                </c:pt>
                <c:pt idx="1">
                  <c:v> Likumos un Ministru kabineta noteikumos, kuras reglamentē  izglītības nozari (t.sk. reformas)</c:v>
                </c:pt>
              </c:strCache>
            </c:strRef>
          </c:cat>
          <c:val>
            <c:numRef>
              <c:f>'2'!$C$47:$C$48</c:f>
              <c:numCache>
                <c:formatCode>0.0</c:formatCode>
                <c:ptCount val="2"/>
                <c:pt idx="0">
                  <c:v>32.9</c:v>
                </c:pt>
                <c:pt idx="1">
                  <c:v>36.4</c:v>
                </c:pt>
              </c:numCache>
            </c:numRef>
          </c:val>
          <c:extLst>
            <c:ext xmlns:c16="http://schemas.microsoft.com/office/drawing/2014/chart" uri="{C3380CC4-5D6E-409C-BE32-E72D297353CC}">
              <c16:uniqueId val="{00000001-56B3-404C-B91F-9C41338A651F}"/>
            </c:ext>
          </c:extLst>
        </c:ser>
        <c:ser>
          <c:idx val="2"/>
          <c:order val="2"/>
          <c:tx>
            <c:strRef>
              <c:f>'2'!$D$46</c:f>
              <c:strCache>
                <c:ptCount val="1"/>
                <c:pt idx="0">
                  <c:v>Ne piekrītu, ne nepiekrītu</c:v>
                </c:pt>
              </c:strCache>
            </c:strRef>
          </c:tx>
          <c:spPr>
            <a:solidFill>
              <a:srgbClr val="FFFF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'2'!$A$47:$A$48</c:f>
              <c:strCache>
                <c:ptCount val="2"/>
                <c:pt idx="0">
                  <c:v>Likumos un Ministru kabineta noteikumos, kuras reglamentē pedagogu darba samaksu un darba slodzi</c:v>
                </c:pt>
                <c:pt idx="1">
                  <c:v> Likumos un Ministru kabineta noteikumos, kuras reglamentē  izglītības nozari (t.sk. reformas)</c:v>
                </c:pt>
              </c:strCache>
            </c:strRef>
          </c:cat>
          <c:val>
            <c:numRef>
              <c:f>'2'!$D$47:$D$48</c:f>
              <c:numCache>
                <c:formatCode>0.0</c:formatCode>
                <c:ptCount val="2"/>
                <c:pt idx="0">
                  <c:v>12.7</c:v>
                </c:pt>
                <c:pt idx="1">
                  <c:v>13.1</c:v>
                </c:pt>
              </c:numCache>
            </c:numRef>
          </c:val>
          <c:extLst>
            <c:ext xmlns:c16="http://schemas.microsoft.com/office/drawing/2014/chart" uri="{C3380CC4-5D6E-409C-BE32-E72D297353CC}">
              <c16:uniqueId val="{00000002-56B3-404C-B91F-9C41338A651F}"/>
            </c:ext>
          </c:extLst>
        </c:ser>
        <c:ser>
          <c:idx val="3"/>
          <c:order val="3"/>
          <c:tx>
            <c:strRef>
              <c:f>'2'!$E$46</c:f>
              <c:strCache>
                <c:ptCount val="1"/>
                <c:pt idx="0">
                  <c:v>Drīzāk nepiekrītu</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'2'!$A$47:$A$48</c:f>
              <c:strCache>
                <c:ptCount val="2"/>
                <c:pt idx="0">
                  <c:v>Likumos un Ministru kabineta noteikumos, kuras reglamentē pedagogu darba samaksu un darba slodzi</c:v>
                </c:pt>
                <c:pt idx="1">
                  <c:v> Likumos un Ministru kabineta noteikumos, kuras reglamentē  izglītības nozari (t.sk. reformas)</c:v>
                </c:pt>
              </c:strCache>
            </c:strRef>
          </c:cat>
          <c:val>
            <c:numRef>
              <c:f>'2'!$E$47:$E$48</c:f>
              <c:numCache>
                <c:formatCode>0.0</c:formatCode>
                <c:ptCount val="2"/>
                <c:pt idx="0">
                  <c:v>9.6</c:v>
                </c:pt>
                <c:pt idx="1">
                  <c:v>8.9</c:v>
                </c:pt>
              </c:numCache>
            </c:numRef>
          </c:val>
          <c:extLst>
            <c:ext xmlns:c16="http://schemas.microsoft.com/office/drawing/2014/chart" uri="{C3380CC4-5D6E-409C-BE32-E72D297353CC}">
              <c16:uniqueId val="{00000003-56B3-404C-B91F-9C41338A651F}"/>
            </c:ext>
          </c:extLst>
        </c:ser>
        <c:ser>
          <c:idx val="4"/>
          <c:order val="4"/>
          <c:tx>
            <c:strRef>
              <c:f>'2'!$F$46</c:f>
              <c:strCache>
                <c:ptCount val="1"/>
                <c:pt idx="0">
                  <c:v>Pilnībā nepiekrītu</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'2'!$A$47:$A$48</c:f>
              <c:strCache>
                <c:ptCount val="2"/>
                <c:pt idx="0">
                  <c:v>Likumos un Ministru kabineta noteikumos, kuras reglamentē pedagogu darba samaksu un darba slodzi</c:v>
                </c:pt>
                <c:pt idx="1">
                  <c:v> Likumos un Ministru kabineta noteikumos, kuras reglamentē  izglītības nozari (t.sk. reformas)</c:v>
                </c:pt>
              </c:strCache>
            </c:strRef>
          </c:cat>
          <c:val>
            <c:numRef>
              <c:f>'2'!$F$47:$F$48</c:f>
              <c:numCache>
                <c:formatCode>0.0</c:formatCode>
                <c:ptCount val="2"/>
                <c:pt idx="0">
                  <c:v>4</c:v>
                </c:pt>
                <c:pt idx="1">
                  <c:v>2.8</c:v>
                </c:pt>
              </c:numCache>
            </c:numRef>
          </c:val>
          <c:extLst>
            <c:ext xmlns:c16="http://schemas.microsoft.com/office/drawing/2014/chart" uri="{C3380CC4-5D6E-409C-BE32-E72D297353CC}">
              <c16:uniqueId val="{00000004-56B3-404C-B91F-9C41338A651F}"/>
            </c:ext>
          </c:extLst>
        </c:ser>
        <c:dLbls>
          <c:showLegendKey val="0"/>
          <c:showVal val="0"/>
          <c:showCatName val="0"/>
          <c:showSerName val="0"/>
          <c:showPercent val="0"/>
          <c:showBubbleSize val="0"/>
        </c:dLbls>
        <c:gapWidth val="150"/>
        <c:shape val="cylinder"/>
        <c:axId val="119066624"/>
        <c:axId val="115202816"/>
        <c:axId val="0"/>
      </c:bar3DChart>
      <c:catAx>
        <c:axId val="119066624"/>
        <c:scaling>
          <c:orientation val="minMax"/>
        </c:scaling>
        <c:delete val="0"/>
        <c:axPos val="b"/>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15202816"/>
        <c:crosses val="autoZero"/>
        <c:auto val="1"/>
        <c:lblAlgn val="ctr"/>
        <c:lblOffset val="100"/>
        <c:noMultiLvlLbl val="0"/>
      </c:catAx>
      <c:valAx>
        <c:axId val="115202816"/>
        <c:scaling>
          <c:orientation val="minMax"/>
        </c:scaling>
        <c:delete val="0"/>
        <c:axPos val="l"/>
        <c:majorGridlines/>
        <c:numFmt formatCode="0.0" sourceLinked="1"/>
        <c:majorTickMark val="out"/>
        <c:minorTickMark val="none"/>
        <c:tickLblPos val="nextTo"/>
        <c:crossAx val="119066624"/>
        <c:crosses val="autoZero"/>
        <c:crossBetween val="between"/>
      </c:valAx>
    </c:plotArea>
    <c:legend>
      <c:legendPos val="b"/>
      <c:layout>
        <c:manualLayout>
          <c:xMode val="edge"/>
          <c:yMode val="edge"/>
          <c:x val="1.673605035766873E-2"/>
          <c:y val="0.85413777534466706"/>
          <c:w val="0.96575243136746902"/>
          <c:h val="0.11819513224234629"/>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extLst>
              <c:ext xmlns:c16="http://schemas.microsoft.com/office/drawing/2014/chart" uri="{C3380CC4-5D6E-409C-BE32-E72D297353CC}">
                <c16:uniqueId val="{00000001-C7E5-4EED-959F-10D1AA59C187}"/>
              </c:ext>
            </c:extLst>
          </c:dPt>
          <c:dPt>
            <c:idx val="1"/>
            <c:bubble3D val="0"/>
            <c:spPr>
              <a:solidFill>
                <a:srgbClr val="92D050"/>
              </a:solidFill>
            </c:spPr>
            <c:extLst>
              <c:ext xmlns:c16="http://schemas.microsoft.com/office/drawing/2014/chart" uri="{C3380CC4-5D6E-409C-BE32-E72D297353CC}">
                <c16:uniqueId val="{00000003-C7E5-4EED-959F-10D1AA59C187}"/>
              </c:ext>
            </c:extLst>
          </c:dPt>
          <c:dPt>
            <c:idx val="2"/>
            <c:bubble3D val="0"/>
            <c:spPr>
              <a:solidFill>
                <a:srgbClr val="FFFF00"/>
              </a:solidFill>
            </c:spPr>
            <c:extLst>
              <c:ext xmlns:c16="http://schemas.microsoft.com/office/drawing/2014/chart" uri="{C3380CC4-5D6E-409C-BE32-E72D297353CC}">
                <c16:uniqueId val="{00000005-C7E5-4EED-959F-10D1AA59C187}"/>
              </c:ext>
            </c:extLst>
          </c:dPt>
          <c:dPt>
            <c:idx val="3"/>
            <c:bubble3D val="0"/>
            <c:spPr>
              <a:solidFill>
                <a:srgbClr val="FF0000"/>
              </a:solidFill>
            </c:spPr>
            <c:extLst>
              <c:ext xmlns:c16="http://schemas.microsoft.com/office/drawing/2014/chart" uri="{C3380CC4-5D6E-409C-BE32-E72D297353CC}">
                <c16:uniqueId val="{00000007-C7E5-4EED-959F-10D1AA59C187}"/>
              </c:ext>
            </c:extLst>
          </c:dPt>
          <c:dPt>
            <c:idx val="4"/>
            <c:bubble3D val="0"/>
            <c:spPr>
              <a:solidFill>
                <a:srgbClr val="C00000"/>
              </a:solidFill>
            </c:spPr>
            <c:extLst>
              <c:ext xmlns:c16="http://schemas.microsoft.com/office/drawing/2014/chart" uri="{C3380CC4-5D6E-409C-BE32-E72D297353CC}">
                <c16:uniqueId val="{00000009-C7E5-4EED-959F-10D1AA59C187}"/>
              </c:ext>
            </c:extLst>
          </c:dPt>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dLblPos val="outEnd"/>
            <c:showLegendKey val="0"/>
            <c:showVal val="0"/>
            <c:showCatName val="0"/>
            <c:showSerName val="0"/>
            <c:showPercent val="1"/>
            <c:showBubbleSize val="0"/>
            <c:showLeaderLines val="1"/>
            <c:extLst>
              <c:ext xmlns:c15="http://schemas.microsoft.com/office/drawing/2012/chart" uri="{CE6537A1-D6FC-4f65-9D91-7224C49458BB}"/>
            </c:extLst>
          </c:dLbls>
          <c:cat>
            <c:strRef>
              <c:f>'2'!$A$78:$A$82</c:f>
              <c:strCache>
                <c:ptCount val="5"/>
                <c:pt idx="0">
                  <c:v>Pilnībā piekrītu</c:v>
                </c:pt>
                <c:pt idx="1">
                  <c:v>Drīzāk piekrītu</c:v>
                </c:pt>
                <c:pt idx="2">
                  <c:v>Ne piekrītu, ne nepiekrītu</c:v>
                </c:pt>
                <c:pt idx="3">
                  <c:v>Drīzāk nepiekrītu</c:v>
                </c:pt>
                <c:pt idx="4">
                  <c:v>Pilnībā nepiekrītu</c:v>
                </c:pt>
              </c:strCache>
            </c:strRef>
          </c:cat>
          <c:val>
            <c:numRef>
              <c:f>'2'!$B$78:$B$82</c:f>
              <c:numCache>
                <c:formatCode>General</c:formatCode>
                <c:ptCount val="5"/>
                <c:pt idx="0">
                  <c:v>40.6</c:v>
                </c:pt>
                <c:pt idx="1">
                  <c:v>33.1</c:v>
                </c:pt>
                <c:pt idx="2">
                  <c:v>13.1</c:v>
                </c:pt>
                <c:pt idx="3">
                  <c:v>8.9</c:v>
                </c:pt>
                <c:pt idx="4">
                  <c:v>4.3</c:v>
                </c:pt>
              </c:numCache>
            </c:numRef>
          </c:val>
          <c:extLst>
            <c:ext xmlns:c16="http://schemas.microsoft.com/office/drawing/2014/chart" uri="{C3380CC4-5D6E-409C-BE32-E72D297353CC}">
              <c16:uniqueId val="{0000000A-C7E5-4EED-959F-10D1AA59C187}"/>
            </c:ext>
          </c:extLst>
        </c:ser>
        <c:dLbls>
          <c:showLegendKey val="0"/>
          <c:showVal val="0"/>
          <c:showCatName val="0"/>
          <c:showSerName val="0"/>
          <c:showPercent val="0"/>
          <c:showBubbleSize val="0"/>
          <c:showLeaderLines val="1"/>
        </c:dLbls>
      </c:pie3DChart>
    </c:plotArea>
    <c:legend>
      <c:legendPos val="b"/>
      <c:layout>
        <c:manualLayout>
          <c:xMode val="edge"/>
          <c:yMode val="edge"/>
          <c:x val="4.4083499224434698E-2"/>
          <c:y val="0.84387196165696676"/>
          <c:w val="0.88606793716002896"/>
          <c:h val="0.13438890790825037"/>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zero"/>
    <c:showDLblsOverMax val="0"/>
  </c:chart>
  <c:spPr>
    <a:ln>
      <a:no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4.1458863903167373E-2"/>
          <c:y val="3.4755125634679099E-2"/>
          <c:w val="0.93706958461909895"/>
          <c:h val="0.71830775416488124"/>
        </c:manualLayout>
      </c:layout>
      <c:bar3DChart>
        <c:barDir val="bar"/>
        <c:grouping val="clustered"/>
        <c:varyColors val="0"/>
        <c:ser>
          <c:idx val="0"/>
          <c:order val="0"/>
          <c:tx>
            <c:strRef>
              <c:f>'3'!$B$4</c:f>
              <c:strCache>
                <c:ptCount val="1"/>
                <c:pt idx="0">
                  <c:v>Zināšanas par tiesībām attiecībā pret darba devēju</c:v>
                </c:pt>
              </c:strCache>
            </c:strRef>
          </c:tx>
          <c:spPr>
            <a:solidFill>
              <a:srgbClr val="00B050"/>
            </a:solidFill>
          </c:spPr>
          <c:invertIfNegative val="0"/>
          <c:dLbls>
            <c:dLbl>
              <c:idx val="0"/>
              <c:layout>
                <c:manualLayout>
                  <c:x val="0"/>
                  <c:y val="5.3190738947877042E-2"/>
                </c:manualLayout>
              </c:layout>
              <c:showLegendKey val="0"/>
              <c:showVal val="1"/>
              <c:showCatName val="0"/>
              <c:showSerName val="0"/>
              <c:showPercent val="0"/>
              <c:showBubbleSize val="0"/>
              <c:extLst>
                <c:ext xmlns:c15="http://schemas.microsoft.com/office/drawing/2012/chart" uri="{CE6537A1-D6FC-4f65-9D91-7224C49458BB}">
                  <c15:layout>
                    <c:manualLayout>
                      <c:w val="3.8085717508750457E-2"/>
                      <c:h val="6.3073018341877354E-2"/>
                    </c:manualLayout>
                  </c15:layout>
                </c:ext>
                <c:ext xmlns:c16="http://schemas.microsoft.com/office/drawing/2014/chart" uri="{C3380CC4-5D6E-409C-BE32-E72D297353CC}">
                  <c16:uniqueId val="{0000000E-AE15-400A-8C13-0C180627D826}"/>
                </c:ext>
              </c:extLst>
            </c:dLbl>
            <c:dLbl>
              <c:idx val="3"/>
              <c:layout>
                <c:manualLayout>
                  <c:x val="5.782601722281901E-3"/>
                  <c:y val="1.8196831745326353E-2"/>
                </c:manualLayout>
              </c:layout>
              <c:showLegendKey val="0"/>
              <c:showVal val="1"/>
              <c:showCatName val="0"/>
              <c:showSerName val="0"/>
              <c:showPercent val="0"/>
              <c:showBubbleSize val="0"/>
              <c:extLst>
                <c:ext xmlns:c15="http://schemas.microsoft.com/office/drawing/2012/chart" uri="{CE6537A1-D6FC-4f65-9D91-7224C49458BB}">
                  <c15:layout>
                    <c:manualLayout>
                      <c:w val="3.8085717508750457E-2"/>
                      <c:h val="4.9075455460857079E-2"/>
                    </c:manualLayout>
                  </c15:layout>
                </c:ext>
                <c:ext xmlns:c16="http://schemas.microsoft.com/office/drawing/2014/chart" uri="{C3380CC4-5D6E-409C-BE32-E72D297353CC}">
                  <c16:uniqueId val="{0000000C-AE15-400A-8C13-0C180627D826}"/>
                </c:ext>
              </c:extLst>
            </c:dLbl>
            <c:dLbl>
              <c:idx val="5"/>
              <c:layout>
                <c:manualLayout>
                  <c:x val="2.8913008611409507E-2"/>
                  <c:y val="2.7995125762040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E15-400A-8C13-0C180627D826}"/>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'3'!$A$5:$A$14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'3'!$B$5:$B$14</c:f>
              <c:numCache>
                <c:formatCode>0.0</c:formatCode>
                <c:ptCount val="10"/>
                <c:pt idx="0">
                  <c:v>1.4</c:v>
                </c:pt>
                <c:pt idx="1">
                  <c:v>1.7</c:v>
                </c:pt>
                <c:pt idx="2">
                  <c:v>3</c:v>
                </c:pt>
                <c:pt idx="3">
                  <c:v>4.0999999999999996</c:v>
                </c:pt>
                <c:pt idx="4">
                  <c:v>14.1</c:v>
                </c:pt>
                <c:pt idx="5">
                  <c:v>7.9</c:v>
                </c:pt>
                <c:pt idx="6">
                  <c:v>16.3</c:v>
                </c:pt>
                <c:pt idx="7">
                  <c:v>23.7</c:v>
                </c:pt>
                <c:pt idx="8">
                  <c:v>19.5</c:v>
                </c:pt>
                <c:pt idx="9">
                  <c:v>8.3000000000000007</c:v>
                </c:pt>
              </c:numCache>
            </c:numRef>
          </c:val>
          <c:extLst>
            <c:ext xmlns:c16="http://schemas.microsoft.com/office/drawing/2014/chart" uri="{C3380CC4-5D6E-409C-BE32-E72D297353CC}">
              <c16:uniqueId val="{00000000-AE15-400A-8C13-0C180627D826}"/>
            </c:ext>
          </c:extLst>
        </c:ser>
        <c:ser>
          <c:idx val="1"/>
          <c:order val="1"/>
          <c:tx>
            <c:strRef>
              <c:f>'3'!$C$4</c:f>
              <c:strCache>
                <c:ptCount val="1"/>
                <c:pt idx="0">
                  <c:v>Zināšanas par tiesībām attiecībā pret  izglītojamo</c:v>
                </c:pt>
              </c:strCache>
            </c:strRef>
          </c:tx>
          <c:spPr>
            <a:solidFill>
              <a:srgbClr val="FFFF00"/>
            </a:solidFill>
          </c:spPr>
          <c:invertIfNegative val="0"/>
          <c:dLbls>
            <c:dLbl>
              <c:idx val="0"/>
              <c:layout>
                <c:manualLayout>
                  <c:x val="1.6624979951560453E-2"/>
                  <c:y val="-1.6797075457224326E-2"/>
                </c:manualLayout>
              </c:layout>
              <c:showLegendKey val="0"/>
              <c:showVal val="1"/>
              <c:showCatName val="0"/>
              <c:showSerName val="0"/>
              <c:showPercent val="0"/>
              <c:showBubbleSize val="0"/>
              <c:extLst>
                <c:ext xmlns:c15="http://schemas.microsoft.com/office/drawing/2012/chart" uri="{CE6537A1-D6FC-4f65-9D91-7224C49458BB}">
                  <c15:layout>
                    <c:manualLayout>
                      <c:w val="7.422697827301232E-2"/>
                      <c:h val="7.9870093799101691E-2"/>
                    </c:manualLayout>
                  </c15:layout>
                </c:ext>
                <c:ext xmlns:c16="http://schemas.microsoft.com/office/drawing/2014/chart" uri="{C3380CC4-5D6E-409C-BE32-E72D297353CC}">
                  <c16:uniqueId val="{0000000D-AE15-400A-8C13-0C180627D826}"/>
                </c:ext>
              </c:extLst>
            </c:dLbl>
            <c:dLbl>
              <c:idx val="1"/>
              <c:layout>
                <c:manualLayout>
                  <c:x val="5.638036679224856E-2"/>
                  <c:y val="2.7995125762040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E15-400A-8C13-0C180627D826}"/>
                </c:ext>
              </c:extLst>
            </c:dLbl>
            <c:dLbl>
              <c:idx val="2"/>
              <c:layout>
                <c:manualLayout>
                  <c:x val="2.8913577765122328E-3"/>
                  <c:y val="-3.3594040697418101E-2"/>
                </c:manualLayout>
              </c:layout>
              <c:showLegendKey val="0"/>
              <c:showVal val="1"/>
              <c:showCatName val="0"/>
              <c:showSerName val="0"/>
              <c:showPercent val="0"/>
              <c:showBubbleSize val="0"/>
              <c:extLst>
                <c:ext xmlns:c15="http://schemas.microsoft.com/office/drawing/2012/chart" uri="{CE6537A1-D6FC-4f65-9D91-7224C49458BB}">
                  <c15:layout>
                    <c:manualLayout>
                      <c:w val="4.5313969661602824E-2"/>
                      <c:h val="8.8268631527713845E-2"/>
                    </c:manualLayout>
                  </c15:layout>
                </c:ext>
                <c:ext xmlns:c16="http://schemas.microsoft.com/office/drawing/2014/chart" uri="{C3380CC4-5D6E-409C-BE32-E72D297353CC}">
                  <c16:uniqueId val="{00000011-AE15-400A-8C13-0C180627D826}"/>
                </c:ext>
              </c:extLst>
            </c:dLbl>
            <c:dLbl>
              <c:idx val="3"/>
              <c:layout>
                <c:manualLayout>
                  <c:x val="2.8913008611409241E-3"/>
                  <c:y val="-6.71883018288972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E15-400A-8C13-0C180627D826}"/>
                </c:ext>
              </c:extLst>
            </c:dLbl>
            <c:dLbl>
              <c:idx val="9"/>
              <c:layout>
                <c:manualLayout>
                  <c:x val="-1.0601314023565907E-16"/>
                  <c:y val="-5.59902515240811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E15-400A-8C13-0C180627D826}"/>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'3'!$A$5:$A$14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'3'!$C$5:$C$14</c:f>
              <c:numCache>
                <c:formatCode>0.0</c:formatCode>
                <c:ptCount val="10"/>
                <c:pt idx="0">
                  <c:v>1.7</c:v>
                </c:pt>
                <c:pt idx="1">
                  <c:v>2.1</c:v>
                </c:pt>
                <c:pt idx="2">
                  <c:v>2.7</c:v>
                </c:pt>
                <c:pt idx="3">
                  <c:v>3.9</c:v>
                </c:pt>
                <c:pt idx="4">
                  <c:v>9.5</c:v>
                </c:pt>
                <c:pt idx="5">
                  <c:v>7.4</c:v>
                </c:pt>
                <c:pt idx="6">
                  <c:v>13.4</c:v>
                </c:pt>
                <c:pt idx="7">
                  <c:v>21.8</c:v>
                </c:pt>
                <c:pt idx="8">
                  <c:v>23.5</c:v>
                </c:pt>
                <c:pt idx="9">
                  <c:v>14</c:v>
                </c:pt>
              </c:numCache>
            </c:numRef>
          </c:val>
          <c:extLst>
            <c:ext xmlns:c16="http://schemas.microsoft.com/office/drawing/2014/chart" uri="{C3380CC4-5D6E-409C-BE32-E72D297353CC}">
              <c16:uniqueId val="{00000001-AE15-400A-8C13-0C180627D826}"/>
            </c:ext>
          </c:extLst>
        </c:ser>
        <c:ser>
          <c:idx val="2"/>
          <c:order val="2"/>
          <c:tx>
            <c:strRef>
              <c:f>'3'!$D$4</c:f>
              <c:strCache>
                <c:ptCount val="1"/>
                <c:pt idx="0">
                  <c:v>Zināšanas par tiesībām attiecībā pret  izglītojamo vecākiem</c:v>
                </c:pt>
              </c:strCache>
            </c:strRef>
          </c:tx>
          <c:spPr>
            <a:solidFill>
              <a:srgbClr val="C00000"/>
            </a:solidFill>
          </c:spPr>
          <c:invertIfNegative val="0"/>
          <c:dLbls>
            <c:dLbl>
              <c:idx val="2"/>
              <c:layout>
                <c:manualLayout>
                  <c:x val="-2.7467301265467748E-2"/>
                  <c:y val="-3.9193176066856766E-2"/>
                </c:manualLayout>
              </c:layout>
              <c:showLegendKey val="0"/>
              <c:showVal val="1"/>
              <c:showCatName val="0"/>
              <c:showSerName val="0"/>
              <c:showPercent val="0"/>
              <c:showBubbleSize val="0"/>
              <c:extLst>
                <c:ext xmlns:c15="http://schemas.microsoft.com/office/drawing/2012/chart" uri="{CE6537A1-D6FC-4f65-9D91-7224C49458BB}">
                  <c15:layout>
                    <c:manualLayout>
                      <c:w val="4.5313969661602824E-2"/>
                      <c:h val="7.707058122289763E-2"/>
                    </c:manualLayout>
                  </c15:layout>
                </c:ext>
                <c:ext xmlns:c16="http://schemas.microsoft.com/office/drawing/2014/chart" uri="{C3380CC4-5D6E-409C-BE32-E72D297353CC}">
                  <c16:uniqueId val="{00000010-AE15-400A-8C13-0C180627D826}"/>
                </c:ext>
              </c:extLst>
            </c:dLbl>
            <c:dLbl>
              <c:idx val="3"/>
              <c:layout>
                <c:manualLayout>
                  <c:x val="1.0842378229278506E-2"/>
                  <c:y val="-2.7995125762040537E-3"/>
                </c:manualLayout>
              </c:layout>
              <c:showLegendKey val="0"/>
              <c:showVal val="1"/>
              <c:showCatName val="0"/>
              <c:showSerName val="0"/>
              <c:showPercent val="0"/>
              <c:showBubbleSize val="0"/>
              <c:extLst>
                <c:ext xmlns:c15="http://schemas.microsoft.com/office/drawing/2012/chart" uri="{CE6537A1-D6FC-4f65-9D91-7224C49458BB}">
                  <c15:layout>
                    <c:manualLayout>
                      <c:w val="4.6759620092173299E-2"/>
                      <c:h val="3.2278380003632749E-2"/>
                    </c:manualLayout>
                  </c15:layout>
                </c:ext>
                <c:ext xmlns:c16="http://schemas.microsoft.com/office/drawing/2014/chart" uri="{C3380CC4-5D6E-409C-BE32-E72D297353CC}">
                  <c16:uniqueId val="{0000000A-AE15-400A-8C13-0C180627D826}"/>
                </c:ext>
              </c:extLst>
            </c:dLbl>
            <c:dLbl>
              <c:idx val="4"/>
              <c:layout>
                <c:manualLayout>
                  <c:x val="-1.2287914829106534E-2"/>
                  <c:y val="6.7188301828897318E-2"/>
                </c:manualLayout>
              </c:layout>
              <c:showLegendKey val="0"/>
              <c:showVal val="1"/>
              <c:showCatName val="0"/>
              <c:showSerName val="0"/>
              <c:showPercent val="0"/>
              <c:showBubbleSize val="0"/>
              <c:extLst>
                <c:ext xmlns:c15="http://schemas.microsoft.com/office/drawing/2012/chart" uri="{CE6537A1-D6FC-4f65-9D91-7224C49458BB}">
                  <c15:layout>
                    <c:manualLayout>
                      <c:w val="9.0129133009287557E-2"/>
                      <c:h val="0.23944231064273283"/>
                    </c:manualLayout>
                  </c15:layout>
                </c:ext>
                <c:ext xmlns:c16="http://schemas.microsoft.com/office/drawing/2014/chart" uri="{C3380CC4-5D6E-409C-BE32-E72D297353CC}">
                  <c16:uniqueId val="{00000012-AE15-400A-8C13-0C180627D826}"/>
                </c:ext>
              </c:extLst>
            </c:dLbl>
            <c:dLbl>
              <c:idx val="6"/>
              <c:layout>
                <c:manualLayout>
                  <c:x val="-4.3369512917114262E-3"/>
                  <c:y val="6.9987814405101378E-2"/>
                </c:manualLayout>
              </c:layout>
              <c:showLegendKey val="0"/>
              <c:showVal val="1"/>
              <c:showCatName val="0"/>
              <c:showSerName val="0"/>
              <c:showPercent val="0"/>
              <c:showBubbleSize val="0"/>
              <c:extLst>
                <c:ext xmlns:c15="http://schemas.microsoft.com/office/drawing/2012/chart" uri="{CE6537A1-D6FC-4f65-9D91-7224C49458BB}">
                  <c15:layout>
                    <c:manualLayout>
                      <c:w val="4.9809828669934442E-2"/>
                      <c:h val="0.1414593704755909"/>
                    </c:manualLayout>
                  </c15:layout>
                </c:ext>
                <c:ext xmlns:c16="http://schemas.microsoft.com/office/drawing/2014/chart" uri="{C3380CC4-5D6E-409C-BE32-E72D297353CC}">
                  <c16:uniqueId val="{00000007-AE15-400A-8C13-0C180627D826}"/>
                </c:ext>
              </c:extLst>
            </c:dLbl>
            <c:dLbl>
              <c:idx val="7"/>
              <c:layout>
                <c:manualLayout>
                  <c:x val="-1.0601314023565907E-16"/>
                  <c:y val="-1.6797075457224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15-400A-8C13-0C180627D826}"/>
                </c:ext>
              </c:extLst>
            </c:dLbl>
            <c:dLbl>
              <c:idx val="8"/>
              <c:layout>
                <c:manualLayout>
                  <c:x val="0"/>
                  <c:y val="-3.9193176066856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15-400A-8C13-0C180627D826}"/>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'3'!$A$5:$A$14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'3'!$D$5:$D$14</c:f>
              <c:numCache>
                <c:formatCode>0.0</c:formatCode>
                <c:ptCount val="10"/>
                <c:pt idx="0">
                  <c:v>1.7</c:v>
                </c:pt>
                <c:pt idx="1">
                  <c:v>2.1</c:v>
                </c:pt>
                <c:pt idx="2">
                  <c:v>2.7</c:v>
                </c:pt>
                <c:pt idx="3">
                  <c:v>3.9</c:v>
                </c:pt>
                <c:pt idx="4">
                  <c:v>9.5</c:v>
                </c:pt>
                <c:pt idx="5">
                  <c:v>7.4</c:v>
                </c:pt>
                <c:pt idx="6">
                  <c:v>13.4</c:v>
                </c:pt>
                <c:pt idx="7">
                  <c:v>21.8</c:v>
                </c:pt>
                <c:pt idx="8">
                  <c:v>23.5</c:v>
                </c:pt>
                <c:pt idx="9">
                  <c:v>14</c:v>
                </c:pt>
              </c:numCache>
            </c:numRef>
          </c:val>
          <c:extLst>
            <c:ext xmlns:c16="http://schemas.microsoft.com/office/drawing/2014/chart" uri="{C3380CC4-5D6E-409C-BE32-E72D297353CC}">
              <c16:uniqueId val="{00000002-AE15-400A-8C13-0C180627D826}"/>
            </c:ext>
          </c:extLst>
        </c:ser>
        <c:dLbls>
          <c:showLegendKey val="0"/>
          <c:showVal val="0"/>
          <c:showCatName val="0"/>
          <c:showSerName val="0"/>
          <c:showPercent val="0"/>
          <c:showBubbleSize val="0"/>
        </c:dLbls>
        <c:gapWidth val="150"/>
        <c:shape val="cylinder"/>
        <c:axId val="118846464"/>
        <c:axId val="73837376"/>
        <c:axId val="0"/>
      </c:bar3DChart>
      <c:catAx>
        <c:axId val="118846464"/>
        <c:scaling>
          <c:orientation val="minMax"/>
        </c:scaling>
        <c:delete val="0"/>
        <c:axPos val="l"/>
        <c:numFmt formatCode="General" sourceLinked="1"/>
        <c:majorTickMark val="out"/>
        <c:minorTickMark val="none"/>
        <c:tickLblPos val="nextTo"/>
        <c:txPr>
          <a:bodyPr/>
          <a:lstStyle/>
          <a:p>
            <a:pPr>
              <a:defRPr sz="1400" b="1"/>
            </a:pPr>
            <a:endParaRPr lang="lv-LV"/>
          </a:p>
        </c:txPr>
        <c:crossAx val="73837376"/>
        <c:crosses val="autoZero"/>
        <c:auto val="1"/>
        <c:lblAlgn val="ctr"/>
        <c:lblOffset val="100"/>
        <c:noMultiLvlLbl val="0"/>
      </c:catAx>
      <c:valAx>
        <c:axId val="73837376"/>
        <c:scaling>
          <c:orientation val="minMax"/>
        </c:scaling>
        <c:delete val="0"/>
        <c:axPos val="b"/>
        <c:majorGridlines/>
        <c:numFmt formatCode="0.0" sourceLinked="1"/>
        <c:majorTickMark val="out"/>
        <c:minorTickMark val="none"/>
        <c:tickLblPos val="nextTo"/>
        <c:crossAx val="118846464"/>
        <c:crosses val="autoZero"/>
        <c:crossBetween val="between"/>
      </c:valAx>
      <c:spPr>
        <a:noFill/>
      </c:spPr>
    </c:plotArea>
    <c:legend>
      <c:legendPos val="b"/>
      <c:layout>
        <c:manualLayout>
          <c:xMode val="edge"/>
          <c:yMode val="edge"/>
          <c:x val="2.3188802060063247E-2"/>
          <c:y val="0.82480297603617247"/>
          <c:w val="0.97416679595941846"/>
          <c:h val="0.15911569790305485"/>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5.6851937625443875E-2"/>
          <c:y val="0"/>
          <c:w val="0.91887923935978588"/>
          <c:h val="0.80480419947506565"/>
        </c:manualLayout>
      </c:layout>
      <c:bar3DChart>
        <c:barDir val="bar"/>
        <c:grouping val="clustered"/>
        <c:varyColors val="0"/>
        <c:ser>
          <c:idx val="0"/>
          <c:order val="0"/>
          <c:tx>
            <c:strRef>
              <c:f>'3'!$B$58</c:f>
              <c:strCache>
                <c:ptCount val="1"/>
                <c:pt idx="0">
                  <c:v>Zināšanas par tiesībām, kuras reglamentētas izglītības iestādes darba kārtības noteikumos</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'3'!$A$59:$A$68</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'3'!$B$59:$B$68</c:f>
              <c:numCache>
                <c:formatCode>0.0</c:formatCode>
                <c:ptCount val="10"/>
                <c:pt idx="0">
                  <c:v>0.8</c:v>
                </c:pt>
                <c:pt idx="1">
                  <c:v>1.5</c:v>
                </c:pt>
                <c:pt idx="2">
                  <c:v>1.9000000000000001</c:v>
                </c:pt>
                <c:pt idx="3">
                  <c:v>3</c:v>
                </c:pt>
                <c:pt idx="4">
                  <c:v>7.6</c:v>
                </c:pt>
                <c:pt idx="5">
                  <c:v>7.6</c:v>
                </c:pt>
                <c:pt idx="6">
                  <c:v>14.6</c:v>
                </c:pt>
                <c:pt idx="7">
                  <c:v>21.6</c:v>
                </c:pt>
                <c:pt idx="8">
                  <c:v>24.3</c:v>
                </c:pt>
                <c:pt idx="9">
                  <c:v>17.100000000000001</c:v>
                </c:pt>
              </c:numCache>
            </c:numRef>
          </c:val>
          <c:extLst>
            <c:ext xmlns:c16="http://schemas.microsoft.com/office/drawing/2014/chart" uri="{C3380CC4-5D6E-409C-BE32-E72D297353CC}">
              <c16:uniqueId val="{00000000-B6F8-459C-AFB6-7F709EEF7A8C}"/>
            </c:ext>
          </c:extLst>
        </c:ser>
        <c:ser>
          <c:idx val="1"/>
          <c:order val="1"/>
          <c:tx>
            <c:strRef>
              <c:f>'3'!$C$58</c:f>
              <c:strCache>
                <c:ptCount val="1"/>
                <c:pt idx="0">
                  <c:v>Zināšanas par tiesībām, kuras reglamentētas izglītības iestādes iekšējās kārtības noteikumos</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'3'!$A$59:$A$68</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'3'!$C$59:$C$68</c:f>
              <c:numCache>
                <c:formatCode>0.0</c:formatCode>
                <c:ptCount val="10"/>
                <c:pt idx="0">
                  <c:v>0.8</c:v>
                </c:pt>
                <c:pt idx="1">
                  <c:v>1.2</c:v>
                </c:pt>
                <c:pt idx="2">
                  <c:v>1.8</c:v>
                </c:pt>
                <c:pt idx="3">
                  <c:v>2.7</c:v>
                </c:pt>
                <c:pt idx="4">
                  <c:v>6.9</c:v>
                </c:pt>
                <c:pt idx="5">
                  <c:v>6.3</c:v>
                </c:pt>
                <c:pt idx="6">
                  <c:v>13.2</c:v>
                </c:pt>
                <c:pt idx="7">
                  <c:v>21.5</c:v>
                </c:pt>
                <c:pt idx="8">
                  <c:v>25.7</c:v>
                </c:pt>
                <c:pt idx="9">
                  <c:v>19.899999999999999</c:v>
                </c:pt>
              </c:numCache>
            </c:numRef>
          </c:val>
          <c:extLst>
            <c:ext xmlns:c16="http://schemas.microsoft.com/office/drawing/2014/chart" uri="{C3380CC4-5D6E-409C-BE32-E72D297353CC}">
              <c16:uniqueId val="{00000001-B6F8-459C-AFB6-7F709EEF7A8C}"/>
            </c:ext>
          </c:extLst>
        </c:ser>
        <c:dLbls>
          <c:showLegendKey val="0"/>
          <c:showVal val="0"/>
          <c:showCatName val="0"/>
          <c:showSerName val="0"/>
          <c:showPercent val="0"/>
          <c:showBubbleSize val="0"/>
        </c:dLbls>
        <c:gapWidth val="150"/>
        <c:shape val="cylinder"/>
        <c:axId val="118849024"/>
        <c:axId val="73839680"/>
        <c:axId val="0"/>
      </c:bar3DChart>
      <c:catAx>
        <c:axId val="118849024"/>
        <c:scaling>
          <c:orientation val="minMax"/>
        </c:scaling>
        <c:delete val="0"/>
        <c:axPos val="l"/>
        <c:numFmt formatCode="General" sourceLinked="1"/>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73839680"/>
        <c:crosses val="autoZero"/>
        <c:auto val="1"/>
        <c:lblAlgn val="ctr"/>
        <c:lblOffset val="100"/>
        <c:noMultiLvlLbl val="0"/>
      </c:catAx>
      <c:valAx>
        <c:axId val="73839680"/>
        <c:scaling>
          <c:orientation val="minMax"/>
        </c:scaling>
        <c:delete val="0"/>
        <c:axPos val="b"/>
        <c:majorGridlines/>
        <c:numFmt formatCode="0.0" sourceLinked="1"/>
        <c:majorTickMark val="out"/>
        <c:minorTickMark val="none"/>
        <c:tickLblPos val="nextTo"/>
        <c:crossAx val="118849024"/>
        <c:crosses val="autoZero"/>
        <c:crossBetween val="between"/>
      </c:valAx>
    </c:plotArea>
    <c:legend>
      <c:legendPos val="b"/>
      <c:layout>
        <c:manualLayout>
          <c:xMode val="edge"/>
          <c:yMode val="edge"/>
          <c:x val="3.2620270128420496E-2"/>
          <c:y val="0.85837921293224673"/>
          <c:w val="0.94868587365161194"/>
          <c:h val="0.12669545877512794"/>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4.6775481189851267E-2"/>
          <c:y val="2.9394882050142578E-2"/>
          <c:w val="0.92565157480314963"/>
          <c:h val="0.7802840930132342"/>
        </c:manualLayout>
      </c:layout>
      <c:bar3DChart>
        <c:barDir val="bar"/>
        <c:grouping val="clustered"/>
        <c:varyColors val="0"/>
        <c:ser>
          <c:idx val="0"/>
          <c:order val="0"/>
          <c:tx>
            <c:strRef>
              <c:f>'3'!$B$107</c:f>
              <c:strCache>
                <c:ptCount val="1"/>
                <c:pt idx="0">
                  <c:v>Zināšanas par tiesībām, kuras reglamentētas Darba likumā</c:v>
                </c:pt>
              </c:strCache>
            </c:strRef>
          </c:tx>
          <c:spPr>
            <a:solidFill>
              <a:srgbClr val="92D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'3'!$A$108:$A$117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'3'!$B$108:$B$117</c:f>
              <c:numCache>
                <c:formatCode>0.0</c:formatCode>
                <c:ptCount val="10"/>
                <c:pt idx="0">
                  <c:v>1.6</c:v>
                </c:pt>
                <c:pt idx="1">
                  <c:v>1.4</c:v>
                </c:pt>
                <c:pt idx="2">
                  <c:v>3.4</c:v>
                </c:pt>
                <c:pt idx="3">
                  <c:v>3.8</c:v>
                </c:pt>
                <c:pt idx="4">
                  <c:v>10.9</c:v>
                </c:pt>
                <c:pt idx="5">
                  <c:v>9.9</c:v>
                </c:pt>
                <c:pt idx="6">
                  <c:v>15.9</c:v>
                </c:pt>
                <c:pt idx="7">
                  <c:v>21.2</c:v>
                </c:pt>
                <c:pt idx="8">
                  <c:v>20.9</c:v>
                </c:pt>
                <c:pt idx="9">
                  <c:v>11</c:v>
                </c:pt>
              </c:numCache>
            </c:numRef>
          </c:val>
          <c:extLst>
            <c:ext xmlns:c16="http://schemas.microsoft.com/office/drawing/2014/chart" uri="{C3380CC4-5D6E-409C-BE32-E72D297353CC}">
              <c16:uniqueId val="{00000000-0940-41A6-BC23-2A5148EC52BF}"/>
            </c:ext>
          </c:extLst>
        </c:ser>
        <c:ser>
          <c:idx val="1"/>
          <c:order val="1"/>
          <c:tx>
            <c:strRef>
              <c:f>'3'!$C$107</c:f>
              <c:strCache>
                <c:ptCount val="1"/>
                <c:pt idx="0">
                  <c:v>Zināšanas par tiesībām, kuras reglamentētas Izglītības likumā</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'3'!$A$108:$A$117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'3'!$C$108:$C$117</c:f>
              <c:numCache>
                <c:formatCode>0.0</c:formatCode>
                <c:ptCount val="10"/>
                <c:pt idx="0">
                  <c:v>1.6</c:v>
                </c:pt>
                <c:pt idx="1">
                  <c:v>1.5</c:v>
                </c:pt>
                <c:pt idx="2">
                  <c:v>3.2</c:v>
                </c:pt>
                <c:pt idx="3">
                  <c:v>4.4000000000000004</c:v>
                </c:pt>
                <c:pt idx="4">
                  <c:v>11.2</c:v>
                </c:pt>
                <c:pt idx="5">
                  <c:v>10</c:v>
                </c:pt>
                <c:pt idx="6">
                  <c:v>16.100000000000001</c:v>
                </c:pt>
                <c:pt idx="7">
                  <c:v>20.6</c:v>
                </c:pt>
                <c:pt idx="8">
                  <c:v>20.8</c:v>
                </c:pt>
                <c:pt idx="9">
                  <c:v>10.6</c:v>
                </c:pt>
              </c:numCache>
            </c:numRef>
          </c:val>
          <c:extLst>
            <c:ext xmlns:c16="http://schemas.microsoft.com/office/drawing/2014/chart" uri="{C3380CC4-5D6E-409C-BE32-E72D297353CC}">
              <c16:uniqueId val="{00000001-0940-41A6-BC23-2A5148EC52BF}"/>
            </c:ext>
          </c:extLst>
        </c:ser>
        <c:dLbls>
          <c:showLegendKey val="0"/>
          <c:showVal val="0"/>
          <c:showCatName val="0"/>
          <c:showSerName val="0"/>
          <c:showPercent val="0"/>
          <c:showBubbleSize val="0"/>
        </c:dLbls>
        <c:gapWidth val="150"/>
        <c:shape val="cylinder"/>
        <c:axId val="119240704"/>
        <c:axId val="73841984"/>
        <c:axId val="0"/>
      </c:bar3DChart>
      <c:catAx>
        <c:axId val="119240704"/>
        <c:scaling>
          <c:orientation val="minMax"/>
        </c:scaling>
        <c:delete val="0"/>
        <c:axPos val="l"/>
        <c:numFmt formatCode="General" sourceLinked="1"/>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73841984"/>
        <c:crosses val="autoZero"/>
        <c:auto val="1"/>
        <c:lblAlgn val="ctr"/>
        <c:lblOffset val="100"/>
        <c:noMultiLvlLbl val="0"/>
      </c:catAx>
      <c:valAx>
        <c:axId val="73841984"/>
        <c:scaling>
          <c:orientation val="minMax"/>
        </c:scaling>
        <c:delete val="0"/>
        <c:axPos val="b"/>
        <c:majorGridlines/>
        <c:numFmt formatCode="0.0" sourceLinked="1"/>
        <c:majorTickMark val="out"/>
        <c:minorTickMark val="none"/>
        <c:tickLblPos val="nextTo"/>
        <c:crossAx val="119240704"/>
        <c:crosses val="autoZero"/>
        <c:crossBetween val="between"/>
      </c:valAx>
    </c:plotArea>
    <c:legend>
      <c:legendPos val="b"/>
      <c:layout>
        <c:manualLayout>
          <c:xMode val="edge"/>
          <c:yMode val="edge"/>
          <c:x val="1.5899637390987181E-2"/>
          <c:y val="0.86244478727952778"/>
          <c:w val="0.97521383648231841"/>
          <c:h val="0.13091369477465467"/>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'3'!$B$153</c:f>
              <c:strCache>
                <c:ptCount val="1"/>
                <c:pt idx="0">
                  <c:v> Pedagoga tiesības uz sociālajām garantijām</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'3'!$A$154:$A$163</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'3'!$B$154:$B$163</c:f>
              <c:numCache>
                <c:formatCode>0.0</c:formatCode>
                <c:ptCount val="10"/>
                <c:pt idx="0">
                  <c:v>2.8</c:v>
                </c:pt>
                <c:pt idx="1">
                  <c:v>2.6</c:v>
                </c:pt>
                <c:pt idx="2">
                  <c:v>4.3</c:v>
                </c:pt>
                <c:pt idx="3">
                  <c:v>5.3</c:v>
                </c:pt>
                <c:pt idx="4">
                  <c:v>11.7</c:v>
                </c:pt>
                <c:pt idx="5">
                  <c:v>11.7</c:v>
                </c:pt>
                <c:pt idx="6">
                  <c:v>17.100000000000001</c:v>
                </c:pt>
                <c:pt idx="7">
                  <c:v>17.399999999999999</c:v>
                </c:pt>
                <c:pt idx="8">
                  <c:v>18.100000000000001</c:v>
                </c:pt>
                <c:pt idx="9">
                  <c:v>9</c:v>
                </c:pt>
              </c:numCache>
            </c:numRef>
          </c:val>
          <c:extLst>
            <c:ext xmlns:c16="http://schemas.microsoft.com/office/drawing/2014/chart" uri="{C3380CC4-5D6E-409C-BE32-E72D297353CC}">
              <c16:uniqueId val="{00000000-7001-49B6-9637-2E41EB8F9AAD}"/>
            </c:ext>
          </c:extLst>
        </c:ser>
        <c:ser>
          <c:idx val="1"/>
          <c:order val="1"/>
          <c:tx>
            <c:strRef>
              <c:f>'3'!$C$153</c:f>
              <c:strCache>
                <c:ptCount val="1"/>
                <c:pt idx="0">
                  <c:v>Pedagoga tiesības civiltiesiskā kārtībā piedzīt zaudējumus par morālā kaitējuma nodarīšanu savai personībai </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'3'!$A$154:$A$163</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'3'!$C$154:$C$163</c:f>
              <c:numCache>
                <c:formatCode>0.0</c:formatCode>
                <c:ptCount val="10"/>
                <c:pt idx="0">
                  <c:v>14.3</c:v>
                </c:pt>
                <c:pt idx="1">
                  <c:v>8</c:v>
                </c:pt>
                <c:pt idx="2">
                  <c:v>10.8</c:v>
                </c:pt>
                <c:pt idx="3">
                  <c:v>7.4</c:v>
                </c:pt>
                <c:pt idx="4">
                  <c:v>16.2</c:v>
                </c:pt>
                <c:pt idx="5">
                  <c:v>10.4</c:v>
                </c:pt>
                <c:pt idx="6">
                  <c:v>11.4</c:v>
                </c:pt>
                <c:pt idx="7">
                  <c:v>11.2</c:v>
                </c:pt>
                <c:pt idx="8">
                  <c:v>6.5</c:v>
                </c:pt>
                <c:pt idx="9">
                  <c:v>3.8</c:v>
                </c:pt>
              </c:numCache>
            </c:numRef>
          </c:val>
          <c:extLst>
            <c:ext xmlns:c16="http://schemas.microsoft.com/office/drawing/2014/chart" uri="{C3380CC4-5D6E-409C-BE32-E72D297353CC}">
              <c16:uniqueId val="{00000001-7001-49B6-9637-2E41EB8F9AAD}"/>
            </c:ext>
          </c:extLst>
        </c:ser>
        <c:dLbls>
          <c:showLegendKey val="0"/>
          <c:showVal val="0"/>
          <c:showCatName val="0"/>
          <c:showSerName val="0"/>
          <c:showPercent val="0"/>
          <c:showBubbleSize val="0"/>
        </c:dLbls>
        <c:gapWidth val="150"/>
        <c:shape val="cylinder"/>
        <c:axId val="116012544"/>
        <c:axId val="140797632"/>
        <c:axId val="0"/>
      </c:bar3DChart>
      <c:catAx>
        <c:axId val="116012544"/>
        <c:scaling>
          <c:orientation val="minMax"/>
        </c:scaling>
        <c:delete val="0"/>
        <c:axPos val="l"/>
        <c:numFmt formatCode="General" sourceLinked="1"/>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0797632"/>
        <c:crosses val="autoZero"/>
        <c:auto val="1"/>
        <c:lblAlgn val="ctr"/>
        <c:lblOffset val="100"/>
        <c:noMultiLvlLbl val="0"/>
      </c:catAx>
      <c:valAx>
        <c:axId val="140797632"/>
        <c:scaling>
          <c:orientation val="minMax"/>
        </c:scaling>
        <c:delete val="0"/>
        <c:axPos val="b"/>
        <c:majorGridlines/>
        <c:numFmt formatCode="0.0" sourceLinked="1"/>
        <c:majorTickMark val="out"/>
        <c:minorTickMark val="none"/>
        <c:tickLblPos val="nextTo"/>
        <c:crossAx val="116012544"/>
        <c:crosses val="autoZero"/>
        <c:crossBetween val="between"/>
      </c:valAx>
      <c:spPr>
        <a:ln>
          <a:noFill/>
        </a:ln>
      </c:spPr>
    </c:plotArea>
    <c:legend>
      <c:legendPos val="b"/>
      <c:layout>
        <c:manualLayout>
          <c:xMode val="edge"/>
          <c:yMode val="edge"/>
          <c:x val="1.4929698702545817E-2"/>
          <c:y val="0.80828342706189615"/>
          <c:w val="0.97569588432428878"/>
          <c:h val="0.19171657293810387"/>
        </c:manualLayout>
      </c:layout>
      <c:overlay val="0"/>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extLst>
              <c:ext xmlns:c16="http://schemas.microsoft.com/office/drawing/2014/chart" uri="{C3380CC4-5D6E-409C-BE32-E72D297353CC}">
                <c16:uniqueId val="{00000001-DC8F-4884-9B03-2085BC2D506D}"/>
              </c:ext>
            </c:extLst>
          </c:dPt>
          <c:dPt>
            <c:idx val="1"/>
            <c:bubble3D val="0"/>
            <c:spPr>
              <a:solidFill>
                <a:srgbClr val="92D050"/>
              </a:solidFill>
            </c:spPr>
            <c:extLst>
              <c:ext xmlns:c16="http://schemas.microsoft.com/office/drawing/2014/chart" uri="{C3380CC4-5D6E-409C-BE32-E72D297353CC}">
                <c16:uniqueId val="{00000003-DC8F-4884-9B03-2085BC2D506D}"/>
              </c:ext>
            </c:extLst>
          </c:dPt>
          <c:dPt>
            <c:idx val="2"/>
            <c:bubble3D val="0"/>
            <c:spPr>
              <a:solidFill>
                <a:srgbClr val="FFFF00"/>
              </a:solidFill>
            </c:spPr>
            <c:extLst>
              <c:ext xmlns:c16="http://schemas.microsoft.com/office/drawing/2014/chart" uri="{C3380CC4-5D6E-409C-BE32-E72D297353CC}">
                <c16:uniqueId val="{00000005-DC8F-4884-9B03-2085BC2D506D}"/>
              </c:ext>
            </c:extLst>
          </c:dPt>
          <c:dPt>
            <c:idx val="3"/>
            <c:bubble3D val="0"/>
            <c:spPr>
              <a:solidFill>
                <a:srgbClr val="FF0000"/>
              </a:solidFill>
            </c:spPr>
            <c:extLst>
              <c:ext xmlns:c16="http://schemas.microsoft.com/office/drawing/2014/chart" uri="{C3380CC4-5D6E-409C-BE32-E72D297353CC}">
                <c16:uniqueId val="{00000007-DC8F-4884-9B03-2085BC2D506D}"/>
              </c:ext>
            </c:extLst>
          </c:dPt>
          <c:dPt>
            <c:idx val="4"/>
            <c:bubble3D val="0"/>
            <c:spPr>
              <a:solidFill>
                <a:srgbClr val="C00000"/>
              </a:solidFill>
            </c:spPr>
            <c:extLst>
              <c:ext xmlns:c16="http://schemas.microsoft.com/office/drawing/2014/chart" uri="{C3380CC4-5D6E-409C-BE32-E72D297353CC}">
                <c16:uniqueId val="{00000009-DC8F-4884-9B03-2085BC2D506D}"/>
              </c:ext>
            </c:extLst>
          </c:dPt>
          <c:dLbls>
            <c:spPr>
              <a:noFill/>
              <a:ln>
                <a:noFill/>
              </a:ln>
              <a:effectLst/>
            </c:spPr>
            <c:txPr>
              <a:bodyPr/>
              <a:lstStyle/>
              <a:p>
                <a:pPr>
                  <a:defRPr sz="1200" b="1"/>
                </a:pPr>
                <a:endParaRPr lang="lv-LV"/>
              </a:p>
            </c:txPr>
            <c:dLblPos val="outEnd"/>
            <c:showLegendKey val="0"/>
            <c:showVal val="0"/>
            <c:showCatName val="0"/>
            <c:showSerName val="0"/>
            <c:showPercent val="1"/>
            <c:showBubbleSize val="0"/>
            <c:showLeaderLines val="1"/>
            <c:extLst>
              <c:ext xmlns:c15="http://schemas.microsoft.com/office/drawing/2012/chart" uri="{CE6537A1-D6FC-4f65-9D91-7224C49458BB}"/>
            </c:extLst>
          </c:dLbls>
          <c:cat>
            <c:strRef>
              <c:f>demografiskie!$A$38:$A$42</c:f>
              <c:strCache>
                <c:ptCount val="5"/>
                <c:pt idx="0">
                  <c:v>līdz 3 gadiem (ieskaitot)</c:v>
                </c:pt>
                <c:pt idx="1">
                  <c:v>4-10 gadi</c:v>
                </c:pt>
                <c:pt idx="2">
                  <c:v>11-20 gadi</c:v>
                </c:pt>
                <c:pt idx="3">
                  <c:v>21- 30 gadi</c:v>
                </c:pt>
                <c:pt idx="4">
                  <c:v>virs 30 gadiem</c:v>
                </c:pt>
              </c:strCache>
            </c:strRef>
          </c:cat>
          <c:val>
            <c:numRef>
              <c:f>demografiskie!$B$38:$B$42</c:f>
              <c:numCache>
                <c:formatCode>0.0%</c:formatCode>
                <c:ptCount val="5"/>
                <c:pt idx="0">
                  <c:v>4.8000000000000001E-2</c:v>
                </c:pt>
                <c:pt idx="1">
                  <c:v>9.7000000000000003E-2</c:v>
                </c:pt>
                <c:pt idx="2">
                  <c:v>0.21200000000000024</c:v>
                </c:pt>
                <c:pt idx="3">
                  <c:v>0.30500000000000038</c:v>
                </c:pt>
                <c:pt idx="4">
                  <c:v>0.33800000000000735</c:v>
                </c:pt>
              </c:numCache>
            </c:numRef>
          </c:val>
          <c:extLst>
            <c:ext xmlns:c16="http://schemas.microsoft.com/office/drawing/2014/chart" uri="{C3380CC4-5D6E-409C-BE32-E72D297353CC}">
              <c16:uniqueId val="{0000000A-DC8F-4884-9B03-2085BC2D506D}"/>
            </c:ext>
          </c:extLst>
        </c:ser>
        <c:dLbls>
          <c:showLegendKey val="0"/>
          <c:showVal val="0"/>
          <c:showCatName val="0"/>
          <c:showSerName val="0"/>
          <c:showPercent val="0"/>
          <c:showBubbleSize val="0"/>
          <c:showLeaderLines val="1"/>
        </c:dLbls>
      </c:pie3DChart>
    </c:plotArea>
    <c:legend>
      <c:legendPos val="b"/>
      <c:layout>
        <c:manualLayout>
          <c:xMode val="edge"/>
          <c:yMode val="edge"/>
          <c:x val="3.1958223972003492E-2"/>
          <c:y val="0.80916074783864045"/>
          <c:w val="0.93608355205599303"/>
          <c:h val="0.1630614437715929"/>
        </c:manualLayout>
      </c:layout>
      <c:overlay val="0"/>
      <c:txPr>
        <a:bodyPr/>
        <a:lstStyle/>
        <a:p>
          <a:pPr>
            <a:defRPr sz="1200" b="1"/>
          </a:pPr>
          <a:endParaRPr lang="lv-LV"/>
        </a:p>
      </c:txPr>
    </c:legend>
    <c:plotVisOnly val="1"/>
    <c:dispBlanksAs val="zero"/>
    <c:showDLblsOverMax val="0"/>
  </c:chart>
  <c:spPr>
    <a:ln>
      <a:noFill/>
    </a:ln>
  </c:sp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7.9499458172124088E-2"/>
          <c:y val="2.0967928298435117E-2"/>
          <c:w val="0.89747594737471004"/>
          <c:h val="0.59289161226679354"/>
        </c:manualLayout>
      </c:layout>
      <c:bar3DChart>
        <c:barDir val="col"/>
        <c:grouping val="clustered"/>
        <c:varyColors val="0"/>
        <c:ser>
          <c:idx val="0"/>
          <c:order val="0"/>
          <c:tx>
            <c:strRef>
              <c:f>'5.jaut.'!$B$2</c:f>
              <c:strCache>
                <c:ptCount val="1"/>
                <c:pt idx="0">
                  <c:v>Pilnībā piekrītu</c:v>
                </c:pt>
              </c:strCache>
            </c:strRef>
          </c:tx>
          <c:spPr>
            <a:solidFill>
              <a:srgbClr val="00B05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'5.jaut.'!$A$3:$A$6</c:f>
              <c:strCache>
                <c:ptCount val="4"/>
                <c:pt idx="0">
                  <c:v>Pedagogu profesionālā brīvība (autonomija) tiek apdraudēta</c:v>
                </c:pt>
                <c:pt idx="1">
                  <c:v>Kopumā pedagogu darbs tiek pārāk daudz kontrolēts un uzraudzīts</c:v>
                </c:pt>
                <c:pt idx="2">
                  <c:v>Pedagogi izjūt savu tiesību ierobežošanu izglītības iestādē no izglītojamo  vecākiem </c:v>
                </c:pt>
                <c:pt idx="3">
                  <c:v>Izglītības iestādes vadītājs uz pedagogiem  izdara pārāk lielu spiedienu darba tiesību kontekstā</c:v>
                </c:pt>
              </c:strCache>
            </c:strRef>
          </c:cat>
          <c:val>
            <c:numRef>
              <c:f>'5.jaut.'!$B$3:$B$6</c:f>
              <c:numCache>
                <c:formatCode>0.0</c:formatCode>
                <c:ptCount val="4"/>
                <c:pt idx="0">
                  <c:v>13.9</c:v>
                </c:pt>
                <c:pt idx="1">
                  <c:v>30.8</c:v>
                </c:pt>
                <c:pt idx="2">
                  <c:v>17.8</c:v>
                </c:pt>
                <c:pt idx="3">
                  <c:v>9.2000000000000011</c:v>
                </c:pt>
              </c:numCache>
            </c:numRef>
          </c:val>
          <c:extLst>
            <c:ext xmlns:c16="http://schemas.microsoft.com/office/drawing/2014/chart" uri="{C3380CC4-5D6E-409C-BE32-E72D297353CC}">
              <c16:uniqueId val="{00000000-85E8-4E5D-A240-8998754CAAAA}"/>
            </c:ext>
          </c:extLst>
        </c:ser>
        <c:ser>
          <c:idx val="1"/>
          <c:order val="1"/>
          <c:tx>
            <c:strRef>
              <c:f>'5.jaut.'!$C$2</c:f>
              <c:strCache>
                <c:ptCount val="1"/>
                <c:pt idx="0">
                  <c:v> Drīzāk piekrītu</c:v>
                </c:pt>
              </c:strCache>
            </c:strRef>
          </c:tx>
          <c:spPr>
            <a:solidFill>
              <a:srgbClr val="92D05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'5.jaut.'!$A$3:$A$6</c:f>
              <c:strCache>
                <c:ptCount val="4"/>
                <c:pt idx="0">
                  <c:v>Pedagogu profesionālā brīvība (autonomija) tiek apdraudēta</c:v>
                </c:pt>
                <c:pt idx="1">
                  <c:v>Kopumā pedagogu darbs tiek pārāk daudz kontrolēts un uzraudzīts</c:v>
                </c:pt>
                <c:pt idx="2">
                  <c:v>Pedagogi izjūt savu tiesību ierobežošanu izglītības iestādē no izglītojamo  vecākiem </c:v>
                </c:pt>
                <c:pt idx="3">
                  <c:v>Izglītības iestādes vadītājs uz pedagogiem  izdara pārāk lielu spiedienu darba tiesību kontekstā</c:v>
                </c:pt>
              </c:strCache>
            </c:strRef>
          </c:cat>
          <c:val>
            <c:numRef>
              <c:f>'5.jaut.'!$C$3:$C$6</c:f>
              <c:numCache>
                <c:formatCode>0.0</c:formatCode>
                <c:ptCount val="4"/>
                <c:pt idx="0">
                  <c:v>39.1</c:v>
                </c:pt>
                <c:pt idx="1">
                  <c:v>38.200000000000003</c:v>
                </c:pt>
                <c:pt idx="2">
                  <c:v>36.800000000000004</c:v>
                </c:pt>
                <c:pt idx="3">
                  <c:v>17.5</c:v>
                </c:pt>
              </c:numCache>
            </c:numRef>
          </c:val>
          <c:extLst>
            <c:ext xmlns:c16="http://schemas.microsoft.com/office/drawing/2014/chart" uri="{C3380CC4-5D6E-409C-BE32-E72D297353CC}">
              <c16:uniqueId val="{00000001-85E8-4E5D-A240-8998754CAAAA}"/>
            </c:ext>
          </c:extLst>
        </c:ser>
        <c:ser>
          <c:idx val="2"/>
          <c:order val="2"/>
          <c:tx>
            <c:strRef>
              <c:f>'5.jaut.'!$D$2</c:f>
              <c:strCache>
                <c:ptCount val="1"/>
                <c:pt idx="0">
                  <c:v>Ne piekrītu, ne nepiekrītu</c:v>
                </c:pt>
              </c:strCache>
            </c:strRef>
          </c:tx>
          <c:spPr>
            <a:solidFill>
              <a:srgbClr val="FFFF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'5.jaut.'!$A$3:$A$6</c:f>
              <c:strCache>
                <c:ptCount val="4"/>
                <c:pt idx="0">
                  <c:v>Pedagogu profesionālā brīvība (autonomija) tiek apdraudēta</c:v>
                </c:pt>
                <c:pt idx="1">
                  <c:v>Kopumā pedagogu darbs tiek pārāk daudz kontrolēts un uzraudzīts</c:v>
                </c:pt>
                <c:pt idx="2">
                  <c:v>Pedagogi izjūt savu tiesību ierobežošanu izglītības iestādē no izglītojamo  vecākiem </c:v>
                </c:pt>
                <c:pt idx="3">
                  <c:v>Izglītības iestādes vadītājs uz pedagogiem  izdara pārāk lielu spiedienu darba tiesību kontekstā</c:v>
                </c:pt>
              </c:strCache>
            </c:strRef>
          </c:cat>
          <c:val>
            <c:numRef>
              <c:f>'5.jaut.'!$D$3:$D$6</c:f>
              <c:numCache>
                <c:formatCode>0.0</c:formatCode>
                <c:ptCount val="4"/>
                <c:pt idx="0">
                  <c:v>24.4</c:v>
                </c:pt>
                <c:pt idx="1">
                  <c:v>17</c:v>
                </c:pt>
                <c:pt idx="2">
                  <c:v>22.9</c:v>
                </c:pt>
                <c:pt idx="3">
                  <c:v>23.7</c:v>
                </c:pt>
              </c:numCache>
            </c:numRef>
          </c:val>
          <c:extLst>
            <c:ext xmlns:c16="http://schemas.microsoft.com/office/drawing/2014/chart" uri="{C3380CC4-5D6E-409C-BE32-E72D297353CC}">
              <c16:uniqueId val="{00000002-85E8-4E5D-A240-8998754CAAAA}"/>
            </c:ext>
          </c:extLst>
        </c:ser>
        <c:ser>
          <c:idx val="3"/>
          <c:order val="3"/>
          <c:tx>
            <c:strRef>
              <c:f>'5.jaut.'!$E$2</c:f>
              <c:strCache>
                <c:ptCount val="1"/>
                <c:pt idx="0">
                  <c:v>Drīzāk nepiekrītu</c:v>
                </c:pt>
              </c:strCache>
            </c:strRef>
          </c:tx>
          <c:spPr>
            <a:solidFill>
              <a:srgbClr val="FF00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'5.jaut.'!$A$3:$A$6</c:f>
              <c:strCache>
                <c:ptCount val="4"/>
                <c:pt idx="0">
                  <c:v>Pedagogu profesionālā brīvība (autonomija) tiek apdraudēta</c:v>
                </c:pt>
                <c:pt idx="1">
                  <c:v>Kopumā pedagogu darbs tiek pārāk daudz kontrolēts un uzraudzīts</c:v>
                </c:pt>
                <c:pt idx="2">
                  <c:v>Pedagogi izjūt savu tiesību ierobežošanu izglītības iestādē no izglītojamo  vecākiem </c:v>
                </c:pt>
                <c:pt idx="3">
                  <c:v>Izglītības iestādes vadītājs uz pedagogiem  izdara pārāk lielu spiedienu darba tiesību kontekstā</c:v>
                </c:pt>
              </c:strCache>
            </c:strRef>
          </c:cat>
          <c:val>
            <c:numRef>
              <c:f>'5.jaut.'!$E$3:$E$6</c:f>
              <c:numCache>
                <c:formatCode>0.0</c:formatCode>
                <c:ptCount val="4"/>
                <c:pt idx="0">
                  <c:v>19.100000000000001</c:v>
                </c:pt>
                <c:pt idx="1">
                  <c:v>12.1</c:v>
                </c:pt>
                <c:pt idx="2">
                  <c:v>18.2</c:v>
                </c:pt>
                <c:pt idx="3">
                  <c:v>32.5</c:v>
                </c:pt>
              </c:numCache>
            </c:numRef>
          </c:val>
          <c:extLst>
            <c:ext xmlns:c16="http://schemas.microsoft.com/office/drawing/2014/chart" uri="{C3380CC4-5D6E-409C-BE32-E72D297353CC}">
              <c16:uniqueId val="{00000003-85E8-4E5D-A240-8998754CAAAA}"/>
            </c:ext>
          </c:extLst>
        </c:ser>
        <c:ser>
          <c:idx val="4"/>
          <c:order val="4"/>
          <c:tx>
            <c:strRef>
              <c:f>'5.jaut.'!$F$2</c:f>
              <c:strCache>
                <c:ptCount val="1"/>
                <c:pt idx="0">
                  <c:v>Pilnībā nepiekrītu</c:v>
                </c:pt>
              </c:strCache>
            </c:strRef>
          </c:tx>
          <c:spPr>
            <a:solidFill>
              <a:srgbClr val="C000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'5.jaut.'!$A$3:$A$6</c:f>
              <c:strCache>
                <c:ptCount val="4"/>
                <c:pt idx="0">
                  <c:v>Pedagogu profesionālā brīvība (autonomija) tiek apdraudēta</c:v>
                </c:pt>
                <c:pt idx="1">
                  <c:v>Kopumā pedagogu darbs tiek pārāk daudz kontrolēts un uzraudzīts</c:v>
                </c:pt>
                <c:pt idx="2">
                  <c:v>Pedagogi izjūt savu tiesību ierobežošanu izglītības iestādē no izglītojamo  vecākiem </c:v>
                </c:pt>
                <c:pt idx="3">
                  <c:v>Izglītības iestādes vadītājs uz pedagogiem  izdara pārāk lielu spiedienu darba tiesību kontekstā</c:v>
                </c:pt>
              </c:strCache>
            </c:strRef>
          </c:cat>
          <c:val>
            <c:numRef>
              <c:f>'5.jaut.'!$F$3:$F$6</c:f>
              <c:numCache>
                <c:formatCode>0.0</c:formatCode>
                <c:ptCount val="4"/>
                <c:pt idx="0">
                  <c:v>3.5</c:v>
                </c:pt>
                <c:pt idx="1">
                  <c:v>1.9000000000000001</c:v>
                </c:pt>
                <c:pt idx="2">
                  <c:v>4.3</c:v>
                </c:pt>
                <c:pt idx="3">
                  <c:v>17.100000000000001</c:v>
                </c:pt>
              </c:numCache>
            </c:numRef>
          </c:val>
          <c:extLst>
            <c:ext xmlns:c16="http://schemas.microsoft.com/office/drawing/2014/chart" uri="{C3380CC4-5D6E-409C-BE32-E72D297353CC}">
              <c16:uniqueId val="{00000004-85E8-4E5D-A240-8998754CAAAA}"/>
            </c:ext>
          </c:extLst>
        </c:ser>
        <c:dLbls>
          <c:showLegendKey val="0"/>
          <c:showVal val="0"/>
          <c:showCatName val="0"/>
          <c:showSerName val="0"/>
          <c:showPercent val="0"/>
          <c:showBubbleSize val="0"/>
        </c:dLbls>
        <c:gapWidth val="150"/>
        <c:shape val="cylinder"/>
        <c:axId val="142688768"/>
        <c:axId val="140799936"/>
        <c:axId val="0"/>
      </c:bar3DChart>
      <c:catAx>
        <c:axId val="142688768"/>
        <c:scaling>
          <c:orientation val="minMax"/>
        </c:scaling>
        <c:delete val="0"/>
        <c:axPos val="b"/>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0799936"/>
        <c:crosses val="autoZero"/>
        <c:auto val="1"/>
        <c:lblAlgn val="ctr"/>
        <c:lblOffset val="100"/>
        <c:noMultiLvlLbl val="0"/>
      </c:catAx>
      <c:valAx>
        <c:axId val="140799936"/>
        <c:scaling>
          <c:orientation val="minMax"/>
        </c:scaling>
        <c:delete val="0"/>
        <c:axPos val="l"/>
        <c:majorGridlines/>
        <c:numFmt formatCode="0.0" sourceLinked="1"/>
        <c:majorTickMark val="out"/>
        <c:minorTickMark val="none"/>
        <c:tickLblPos val="nextTo"/>
        <c:crossAx val="142688768"/>
        <c:crosses val="autoZero"/>
        <c:crossBetween val="between"/>
      </c:valAx>
    </c:plotArea>
    <c:legend>
      <c:legendPos val="b"/>
      <c:layout>
        <c:manualLayout>
          <c:xMode val="edge"/>
          <c:yMode val="edge"/>
          <c:x val="8.0980707348595141E-3"/>
          <c:y val="0.90562355702737984"/>
          <c:w val="0.97437721174071479"/>
          <c:h val="9.4376442972620031E-2"/>
        </c:manualLayout>
      </c:layout>
      <c:overlay val="0"/>
      <c:spPr>
        <a:ln>
          <a:noFill/>
        </a:ln>
      </c:spPr>
      <c:txPr>
        <a:bodyPr/>
        <a:lstStyle/>
        <a:p>
          <a:pPr>
            <a:defRPr sz="1600" b="1"/>
          </a:pPr>
          <a:endParaRPr lang="lv-LV"/>
        </a:p>
      </c:txPr>
    </c:legend>
    <c:plotVisOnly val="1"/>
    <c:dispBlanksAs val="gap"/>
    <c:showDLblsOverMax val="0"/>
  </c:chart>
  <c:spPr>
    <a:ln>
      <a:noFill/>
    </a:ln>
  </c:spPr>
  <c:externalData r:id="rId2">
    <c:autoUpdate val="0"/>
  </c:externalData>
  <c:userShapes r:id="rId3"/>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3.0221348486121236E-2"/>
          <c:y val="1.8981939008529503E-2"/>
          <c:w val="0.96193252691886988"/>
          <c:h val="0.61573958522700667"/>
        </c:manualLayout>
      </c:layout>
      <c:bar3DChart>
        <c:barDir val="col"/>
        <c:grouping val="clustered"/>
        <c:varyColors val="0"/>
        <c:ser>
          <c:idx val="0"/>
          <c:order val="0"/>
          <c:tx>
            <c:strRef>
              <c:f>'5.jaut.'!$B$56</c:f>
              <c:strCache>
                <c:ptCount val="1"/>
                <c:pt idx="0">
                  <c:v>Pilnībā piekrītu</c:v>
                </c:pt>
              </c:strCache>
            </c:strRef>
          </c:tx>
          <c:spPr>
            <a:solidFill>
              <a:srgbClr val="00B050"/>
            </a:solidFill>
          </c:spPr>
          <c:invertIfNegative val="0"/>
          <c:dLbls>
            <c:spPr>
              <a:noFill/>
              <a:ln>
                <a:noFill/>
              </a:ln>
              <a:effectLst/>
            </c:spPr>
            <c:txPr>
              <a:bodyPr/>
              <a:lstStyle/>
              <a:p>
                <a:pPr>
                  <a:defRPr sz="11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'5.jaut.'!$A$57:$A$60</c:f>
              <c:strCache>
                <c:ptCount val="4"/>
                <c:pt idx="0">
                  <c:v>Pedagogiem vairāk jāspēj paaugstināt  savu pašapziņu, lai iestātos par savām tiesībām</c:v>
                </c:pt>
                <c:pt idx="1">
                  <c:v>Pedagogi bieži jūtas nedroši  savu tiesību aizstāvībā </c:v>
                </c:pt>
                <c:pt idx="2">
                  <c:v>Pedagogi  mēdz izvairīties pieņemt lēmumus (vai izdarīt izvēles), jo baidās pārkāpt tiesību normas </c:v>
                </c:pt>
                <c:pt idx="3">
                  <c:v>Pedagogi baidās norādīt uz  savu tiesību ierobežojumiem, jo ir pārliecināti, ka netiks atbalstīti</c:v>
                </c:pt>
              </c:strCache>
            </c:strRef>
          </c:cat>
          <c:val>
            <c:numRef>
              <c:f>'5.jaut.'!$B$57:$B$60</c:f>
              <c:numCache>
                <c:formatCode>General</c:formatCode>
                <c:ptCount val="4"/>
                <c:pt idx="0">
                  <c:v>42.2</c:v>
                </c:pt>
                <c:pt idx="1">
                  <c:v>40.9</c:v>
                </c:pt>
                <c:pt idx="2">
                  <c:v>29.4</c:v>
                </c:pt>
                <c:pt idx="3">
                  <c:v>31.6</c:v>
                </c:pt>
              </c:numCache>
            </c:numRef>
          </c:val>
          <c:extLst>
            <c:ext xmlns:c16="http://schemas.microsoft.com/office/drawing/2014/chart" uri="{C3380CC4-5D6E-409C-BE32-E72D297353CC}">
              <c16:uniqueId val="{00000000-17D3-4733-A10C-92B44B3735E7}"/>
            </c:ext>
          </c:extLst>
        </c:ser>
        <c:ser>
          <c:idx val="1"/>
          <c:order val="1"/>
          <c:tx>
            <c:strRef>
              <c:f>'5.jaut.'!$C$56</c:f>
              <c:strCache>
                <c:ptCount val="1"/>
                <c:pt idx="0">
                  <c:v> Drīzāk piekrītu</c:v>
                </c:pt>
              </c:strCache>
            </c:strRef>
          </c:tx>
          <c:spPr>
            <a:solidFill>
              <a:srgbClr val="92D050"/>
            </a:solidFill>
          </c:spPr>
          <c:invertIfNegative val="0"/>
          <c:dLbls>
            <c:spPr>
              <a:noFill/>
              <a:ln>
                <a:noFill/>
              </a:ln>
              <a:effectLst/>
            </c:spPr>
            <c:txPr>
              <a:bodyPr/>
              <a:lstStyle/>
              <a:p>
                <a:pPr>
                  <a:defRPr sz="11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'5.jaut.'!$A$57:$A$60</c:f>
              <c:strCache>
                <c:ptCount val="4"/>
                <c:pt idx="0">
                  <c:v>Pedagogiem vairāk jāspēj paaugstināt  savu pašapziņu, lai iestātos par savām tiesībām</c:v>
                </c:pt>
                <c:pt idx="1">
                  <c:v>Pedagogi bieži jūtas nedroši  savu tiesību aizstāvībā </c:v>
                </c:pt>
                <c:pt idx="2">
                  <c:v>Pedagogi  mēdz izvairīties pieņemt lēmumus (vai izdarīt izvēles), jo baidās pārkāpt tiesību normas </c:v>
                </c:pt>
                <c:pt idx="3">
                  <c:v>Pedagogi baidās norādīt uz  savu tiesību ierobežojumiem, jo ir pārliecināti, ka netiks atbalstīti</c:v>
                </c:pt>
              </c:strCache>
            </c:strRef>
          </c:cat>
          <c:val>
            <c:numRef>
              <c:f>'5.jaut.'!$C$57:$C$60</c:f>
              <c:numCache>
                <c:formatCode>General</c:formatCode>
                <c:ptCount val="4"/>
                <c:pt idx="0">
                  <c:v>40.6</c:v>
                </c:pt>
                <c:pt idx="1">
                  <c:v>39.6</c:v>
                </c:pt>
                <c:pt idx="2">
                  <c:v>46.6</c:v>
                </c:pt>
                <c:pt idx="3">
                  <c:v>39.800000000000004</c:v>
                </c:pt>
              </c:numCache>
            </c:numRef>
          </c:val>
          <c:extLst>
            <c:ext xmlns:c16="http://schemas.microsoft.com/office/drawing/2014/chart" uri="{C3380CC4-5D6E-409C-BE32-E72D297353CC}">
              <c16:uniqueId val="{00000001-17D3-4733-A10C-92B44B3735E7}"/>
            </c:ext>
          </c:extLst>
        </c:ser>
        <c:ser>
          <c:idx val="2"/>
          <c:order val="2"/>
          <c:tx>
            <c:strRef>
              <c:f>'5.jaut.'!$D$56</c:f>
              <c:strCache>
                <c:ptCount val="1"/>
                <c:pt idx="0">
                  <c:v>Ne piekrītu, ne nepiekrītu</c:v>
                </c:pt>
              </c:strCache>
            </c:strRef>
          </c:tx>
          <c:spPr>
            <a:solidFill>
              <a:srgbClr val="FFFF00"/>
            </a:solidFill>
          </c:spPr>
          <c:invertIfNegative val="0"/>
          <c:dLbls>
            <c:dLbl>
              <c:idx val="0"/>
              <c:layout>
                <c:manualLayout>
                  <c:x val="1.4987030907899398E-2"/>
                  <c:y val="2.11038966434169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D3-4733-A10C-92B44B3735E7}"/>
                </c:ext>
              </c:extLst>
            </c:dLbl>
            <c:dLbl>
              <c:idx val="1"/>
              <c:layout>
                <c:manualLayout>
                  <c:x val="2.4978384846498967E-2"/>
                  <c:y val="-4.22077932868339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7D3-4733-A10C-92B44B3735E7}"/>
                </c:ext>
              </c:extLst>
            </c:dLbl>
            <c:spPr>
              <a:noFill/>
              <a:ln>
                <a:noFill/>
              </a:ln>
              <a:effectLst/>
            </c:spPr>
            <c:txPr>
              <a:bodyPr/>
              <a:lstStyle/>
              <a:p>
                <a:pPr>
                  <a:defRPr sz="11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'5.jaut.'!$A$57:$A$60</c:f>
              <c:strCache>
                <c:ptCount val="4"/>
                <c:pt idx="0">
                  <c:v>Pedagogiem vairāk jāspēj paaugstināt  savu pašapziņu, lai iestātos par savām tiesībām</c:v>
                </c:pt>
                <c:pt idx="1">
                  <c:v>Pedagogi bieži jūtas nedroši  savu tiesību aizstāvībā </c:v>
                </c:pt>
                <c:pt idx="2">
                  <c:v>Pedagogi  mēdz izvairīties pieņemt lēmumus (vai izdarīt izvēles), jo baidās pārkāpt tiesību normas </c:v>
                </c:pt>
                <c:pt idx="3">
                  <c:v>Pedagogi baidās norādīt uz  savu tiesību ierobežojumiem, jo ir pārliecināti, ka netiks atbalstīti</c:v>
                </c:pt>
              </c:strCache>
            </c:strRef>
          </c:cat>
          <c:val>
            <c:numRef>
              <c:f>'5.jaut.'!$D$57:$D$60</c:f>
              <c:numCache>
                <c:formatCode>General</c:formatCode>
                <c:ptCount val="4"/>
                <c:pt idx="0">
                  <c:v>11.2</c:v>
                </c:pt>
                <c:pt idx="1">
                  <c:v>10.9</c:v>
                </c:pt>
                <c:pt idx="2">
                  <c:v>14.6</c:v>
                </c:pt>
                <c:pt idx="3">
                  <c:v>16.100000000000001</c:v>
                </c:pt>
              </c:numCache>
            </c:numRef>
          </c:val>
          <c:extLst>
            <c:ext xmlns:c16="http://schemas.microsoft.com/office/drawing/2014/chart" uri="{C3380CC4-5D6E-409C-BE32-E72D297353CC}">
              <c16:uniqueId val="{00000004-17D3-4733-A10C-92B44B3735E7}"/>
            </c:ext>
          </c:extLst>
        </c:ser>
        <c:ser>
          <c:idx val="3"/>
          <c:order val="3"/>
          <c:tx>
            <c:strRef>
              <c:f>'5.jaut.'!$E$56</c:f>
              <c:strCache>
                <c:ptCount val="1"/>
                <c:pt idx="0">
                  <c:v>Drīzāk nepiekrītu</c:v>
                </c:pt>
              </c:strCache>
            </c:strRef>
          </c:tx>
          <c:spPr>
            <a:solidFill>
              <a:srgbClr val="FF0000"/>
            </a:solidFill>
          </c:spPr>
          <c:invertIfNegative val="0"/>
          <c:dLbls>
            <c:spPr>
              <a:noFill/>
              <a:ln>
                <a:noFill/>
              </a:ln>
              <a:effectLst/>
            </c:spPr>
            <c:txPr>
              <a:bodyPr/>
              <a:lstStyle/>
              <a:p>
                <a:pPr>
                  <a:defRPr sz="11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'5.jaut.'!$A$57:$A$60</c:f>
              <c:strCache>
                <c:ptCount val="4"/>
                <c:pt idx="0">
                  <c:v>Pedagogiem vairāk jāspēj paaugstināt  savu pašapziņu, lai iestātos par savām tiesībām</c:v>
                </c:pt>
                <c:pt idx="1">
                  <c:v>Pedagogi bieži jūtas nedroši  savu tiesību aizstāvībā </c:v>
                </c:pt>
                <c:pt idx="2">
                  <c:v>Pedagogi  mēdz izvairīties pieņemt lēmumus (vai izdarīt izvēles), jo baidās pārkāpt tiesību normas </c:v>
                </c:pt>
                <c:pt idx="3">
                  <c:v>Pedagogi baidās norādīt uz  savu tiesību ierobežojumiem, jo ir pārliecināti, ka netiks atbalstīti</c:v>
                </c:pt>
              </c:strCache>
            </c:strRef>
          </c:cat>
          <c:val>
            <c:numRef>
              <c:f>'5.jaut.'!$E$57:$E$60</c:f>
              <c:numCache>
                <c:formatCode>General</c:formatCode>
                <c:ptCount val="4"/>
                <c:pt idx="0">
                  <c:v>3.8</c:v>
                </c:pt>
                <c:pt idx="1">
                  <c:v>6</c:v>
                </c:pt>
                <c:pt idx="2">
                  <c:v>7.2</c:v>
                </c:pt>
                <c:pt idx="3">
                  <c:v>9.3000000000000007</c:v>
                </c:pt>
              </c:numCache>
            </c:numRef>
          </c:val>
          <c:extLst>
            <c:ext xmlns:c16="http://schemas.microsoft.com/office/drawing/2014/chart" uri="{C3380CC4-5D6E-409C-BE32-E72D297353CC}">
              <c16:uniqueId val="{00000005-17D3-4733-A10C-92B44B3735E7}"/>
            </c:ext>
          </c:extLst>
        </c:ser>
        <c:ser>
          <c:idx val="4"/>
          <c:order val="4"/>
          <c:tx>
            <c:strRef>
              <c:f>'5.jaut.'!$F$56</c:f>
              <c:strCache>
                <c:ptCount val="1"/>
                <c:pt idx="0">
                  <c:v>Pilnībā nepiekrītu</c:v>
                </c:pt>
              </c:strCache>
            </c:strRef>
          </c:tx>
          <c:spPr>
            <a:solidFill>
              <a:srgbClr val="C00000"/>
            </a:solidFill>
          </c:spPr>
          <c:invertIfNegative val="0"/>
          <c:dLbls>
            <c:dLbl>
              <c:idx val="0"/>
              <c:layout>
                <c:manualLayout>
                  <c:x val="1.86154741128563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D3-4733-A10C-92B44B3735E7}"/>
                </c:ext>
              </c:extLst>
            </c:dLbl>
            <c:dLbl>
              <c:idx val="1"/>
              <c:layout>
                <c:manualLayout>
                  <c:x val="2.09424083769633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D3-4733-A10C-92B44B3735E7}"/>
                </c:ext>
              </c:extLst>
            </c:dLbl>
            <c:dLbl>
              <c:idx val="2"/>
              <c:layout>
                <c:manualLayout>
                  <c:x val="2.09424083769633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7D3-4733-A10C-92B44B3735E7}"/>
                </c:ext>
              </c:extLst>
            </c:dLbl>
            <c:dLbl>
              <c:idx val="3"/>
              <c:layout>
                <c:manualLayout>
                  <c:x val="2.0942408376963352E-2"/>
                  <c:y val="1.6522094007592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7D3-4733-A10C-92B44B3735E7}"/>
                </c:ext>
              </c:extLst>
            </c:dLbl>
            <c:spPr>
              <a:noFill/>
              <a:ln>
                <a:noFill/>
              </a:ln>
              <a:effectLst/>
            </c:spPr>
            <c:txPr>
              <a:bodyPr/>
              <a:lstStyle/>
              <a:p>
                <a:pPr>
                  <a:defRPr sz="11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'5.jaut.'!$A$57:$A$60</c:f>
              <c:strCache>
                <c:ptCount val="4"/>
                <c:pt idx="0">
                  <c:v>Pedagogiem vairāk jāspēj paaugstināt  savu pašapziņu, lai iestātos par savām tiesībām</c:v>
                </c:pt>
                <c:pt idx="1">
                  <c:v>Pedagogi bieži jūtas nedroši  savu tiesību aizstāvībā </c:v>
                </c:pt>
                <c:pt idx="2">
                  <c:v>Pedagogi  mēdz izvairīties pieņemt lēmumus (vai izdarīt izvēles), jo baidās pārkāpt tiesību normas </c:v>
                </c:pt>
                <c:pt idx="3">
                  <c:v>Pedagogi baidās norādīt uz  savu tiesību ierobežojumiem, jo ir pārliecināti, ka netiks atbalstīti</c:v>
                </c:pt>
              </c:strCache>
            </c:strRef>
          </c:cat>
          <c:val>
            <c:numRef>
              <c:f>'5.jaut.'!$F$57:$F$60</c:f>
              <c:numCache>
                <c:formatCode>General</c:formatCode>
                <c:ptCount val="4"/>
                <c:pt idx="0">
                  <c:v>2.2000000000000002</c:v>
                </c:pt>
                <c:pt idx="1">
                  <c:v>2.6</c:v>
                </c:pt>
                <c:pt idx="2">
                  <c:v>2.1</c:v>
                </c:pt>
                <c:pt idx="3">
                  <c:v>3.2</c:v>
                </c:pt>
              </c:numCache>
            </c:numRef>
          </c:val>
          <c:extLst>
            <c:ext xmlns:c16="http://schemas.microsoft.com/office/drawing/2014/chart" uri="{C3380CC4-5D6E-409C-BE32-E72D297353CC}">
              <c16:uniqueId val="{0000000A-17D3-4733-A10C-92B44B3735E7}"/>
            </c:ext>
          </c:extLst>
        </c:ser>
        <c:dLbls>
          <c:showLegendKey val="0"/>
          <c:showVal val="0"/>
          <c:showCatName val="0"/>
          <c:showSerName val="0"/>
          <c:showPercent val="0"/>
          <c:showBubbleSize val="0"/>
        </c:dLbls>
        <c:gapWidth val="150"/>
        <c:shape val="cylinder"/>
        <c:axId val="142848000"/>
        <c:axId val="140802240"/>
        <c:axId val="0"/>
      </c:bar3DChart>
      <c:catAx>
        <c:axId val="142848000"/>
        <c:scaling>
          <c:orientation val="minMax"/>
        </c:scaling>
        <c:delete val="0"/>
        <c:axPos val="b"/>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0802240"/>
        <c:crosses val="autoZero"/>
        <c:auto val="1"/>
        <c:lblAlgn val="ctr"/>
        <c:lblOffset val="100"/>
        <c:noMultiLvlLbl val="0"/>
      </c:catAx>
      <c:valAx>
        <c:axId val="140802240"/>
        <c:scaling>
          <c:orientation val="minMax"/>
        </c:scaling>
        <c:delete val="0"/>
        <c:axPos val="l"/>
        <c:majorGridlines/>
        <c:numFmt formatCode="General" sourceLinked="1"/>
        <c:majorTickMark val="out"/>
        <c:minorTickMark val="none"/>
        <c:tickLblPos val="nextTo"/>
        <c:crossAx val="142848000"/>
        <c:crosses val="autoZero"/>
        <c:crossBetween val="between"/>
      </c:valAx>
    </c:plotArea>
    <c:legend>
      <c:legendPos val="b"/>
      <c:layout>
        <c:manualLayout>
          <c:xMode val="edge"/>
          <c:yMode val="edge"/>
          <c:x val="0"/>
          <c:y val="0.89345735089263589"/>
          <c:w val="0.99217916618117408"/>
          <c:h val="0.10654264910736413"/>
        </c:manualLayout>
      </c:layout>
      <c:overlay val="0"/>
      <c:txPr>
        <a:bodyPr/>
        <a:lstStyle/>
        <a:p>
          <a:pPr>
            <a:defRPr sz="14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0.48594849681317331"/>
          <c:y val="3.2163735284860891E-2"/>
          <c:w val="0.48245448298455196"/>
          <c:h val="0.87286299376916843"/>
        </c:manualLayout>
      </c:layout>
      <c:bar3DChart>
        <c:barDir val="bar"/>
        <c:grouping val="clustered"/>
        <c:varyColors val="0"/>
        <c:ser>
          <c:idx val="0"/>
          <c:order val="0"/>
          <c:tx>
            <c:strRef>
              <c:f>'6'!$B$4</c:f>
              <c:strCache>
                <c:ptCount val="1"/>
                <c:pt idx="0">
                  <c:v>Skaits</c:v>
                </c:pt>
              </c:strCache>
            </c:strRef>
          </c:tx>
          <c:invertIfNegative val="0"/>
          <c:dPt>
            <c:idx val="0"/>
            <c:invertIfNegative val="0"/>
            <c:bubble3D val="0"/>
            <c:spPr>
              <a:solidFill>
                <a:srgbClr val="00B050"/>
              </a:solidFill>
            </c:spPr>
            <c:extLst>
              <c:ext xmlns:c16="http://schemas.microsoft.com/office/drawing/2014/chart" uri="{C3380CC4-5D6E-409C-BE32-E72D297353CC}">
                <c16:uniqueId val="{00000001-8D96-4493-9168-B551667DD00E}"/>
              </c:ext>
            </c:extLst>
          </c:dPt>
          <c:dPt>
            <c:idx val="1"/>
            <c:invertIfNegative val="0"/>
            <c:bubble3D val="0"/>
            <c:spPr>
              <a:solidFill>
                <a:srgbClr val="92D050"/>
              </a:solidFill>
            </c:spPr>
            <c:extLst>
              <c:ext xmlns:c16="http://schemas.microsoft.com/office/drawing/2014/chart" uri="{C3380CC4-5D6E-409C-BE32-E72D297353CC}">
                <c16:uniqueId val="{00000003-8D96-4493-9168-B551667DD00E}"/>
              </c:ext>
            </c:extLst>
          </c:dPt>
          <c:dPt>
            <c:idx val="2"/>
            <c:invertIfNegative val="0"/>
            <c:bubble3D val="0"/>
            <c:spPr>
              <a:solidFill>
                <a:srgbClr val="FFFF00"/>
              </a:solidFill>
            </c:spPr>
            <c:extLst>
              <c:ext xmlns:c16="http://schemas.microsoft.com/office/drawing/2014/chart" uri="{C3380CC4-5D6E-409C-BE32-E72D297353CC}">
                <c16:uniqueId val="{00000005-8D96-4493-9168-B551667DD00E}"/>
              </c:ext>
            </c:extLst>
          </c:dPt>
          <c:dPt>
            <c:idx val="3"/>
            <c:invertIfNegative val="0"/>
            <c:bubble3D val="0"/>
            <c:spPr>
              <a:solidFill>
                <a:srgbClr val="FFC000"/>
              </a:solidFill>
            </c:spPr>
            <c:extLst>
              <c:ext xmlns:c16="http://schemas.microsoft.com/office/drawing/2014/chart" uri="{C3380CC4-5D6E-409C-BE32-E72D297353CC}">
                <c16:uniqueId val="{00000007-8D96-4493-9168-B551667DD00E}"/>
              </c:ext>
            </c:extLst>
          </c:dPt>
          <c:dPt>
            <c:idx val="4"/>
            <c:invertIfNegative val="0"/>
            <c:bubble3D val="0"/>
            <c:spPr>
              <a:solidFill>
                <a:srgbClr val="FF0000"/>
              </a:solidFill>
            </c:spPr>
            <c:extLst>
              <c:ext xmlns:c16="http://schemas.microsoft.com/office/drawing/2014/chart" uri="{C3380CC4-5D6E-409C-BE32-E72D297353CC}">
                <c16:uniqueId val="{00000009-8D96-4493-9168-B551667DD00E}"/>
              </c:ext>
            </c:extLst>
          </c:dPt>
          <c:dPt>
            <c:idx val="5"/>
            <c:invertIfNegative val="0"/>
            <c:bubble3D val="0"/>
            <c:spPr>
              <a:solidFill>
                <a:srgbClr val="C00000"/>
              </a:solidFill>
            </c:spPr>
            <c:extLst>
              <c:ext xmlns:c16="http://schemas.microsoft.com/office/drawing/2014/chart" uri="{C3380CC4-5D6E-409C-BE32-E72D297353CC}">
                <c16:uniqueId val="{0000000B-8D96-4493-9168-B551667DD00E}"/>
              </c:ext>
            </c:extLst>
          </c:dPt>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'6'!$A$5:$A$10</c:f>
              <c:strCache>
                <c:ptCount val="6"/>
                <c:pt idx="0">
                  <c:v>Jā, kārtība ir reglamentēta izglītības iestādes iekšējos normatīvajos dokumentos</c:v>
                </c:pt>
                <c:pt idx="1">
                  <c:v>Jā, kārtība ir reglamentēta pašvaldības izstrādātajos normatīvajos dokumentos</c:v>
                </c:pt>
                <c:pt idx="2">
                  <c:v>Jā, kārtība ir noteikta, bet tā netiek konsekventi ievērota</c:v>
                </c:pt>
                <c:pt idx="3">
                  <c:v>Kārtība nav dokumentāli apstiprināta, bet tiek apspriesta ar pedagogu</c:v>
                </c:pt>
                <c:pt idx="4">
                  <c:v>Izglītības iestādes vadītājs vienpersoniski, pēc saviem ieskatiem nosaka pedagogu darba slodzes apjomu</c:v>
                </c:pt>
                <c:pt idx="5">
                  <c:v>Man nav zināma kārtība, kā tiek sadalīta darba slodze pedagogiem manā izglītības iestādē</c:v>
                </c:pt>
              </c:strCache>
            </c:strRef>
          </c:cat>
          <c:val>
            <c:numRef>
              <c:f>'6'!$B$5:$B$10</c:f>
              <c:numCache>
                <c:formatCode>General</c:formatCode>
                <c:ptCount val="6"/>
                <c:pt idx="0">
                  <c:v>26.8</c:v>
                </c:pt>
                <c:pt idx="1">
                  <c:v>16.7</c:v>
                </c:pt>
                <c:pt idx="2">
                  <c:v>4.8</c:v>
                </c:pt>
                <c:pt idx="3">
                  <c:v>21.7</c:v>
                </c:pt>
                <c:pt idx="4">
                  <c:v>6.5</c:v>
                </c:pt>
                <c:pt idx="5">
                  <c:v>23.5</c:v>
                </c:pt>
              </c:numCache>
            </c:numRef>
          </c:val>
          <c:extLst>
            <c:ext xmlns:c16="http://schemas.microsoft.com/office/drawing/2014/chart" uri="{C3380CC4-5D6E-409C-BE32-E72D297353CC}">
              <c16:uniqueId val="{0000000C-8D96-4493-9168-B551667DD00E}"/>
            </c:ext>
          </c:extLst>
        </c:ser>
        <c:dLbls>
          <c:showLegendKey val="0"/>
          <c:showVal val="0"/>
          <c:showCatName val="0"/>
          <c:showSerName val="0"/>
          <c:showPercent val="0"/>
          <c:showBubbleSize val="0"/>
        </c:dLbls>
        <c:gapWidth val="150"/>
        <c:shape val="cylinder"/>
        <c:axId val="142851072"/>
        <c:axId val="143024704"/>
        <c:axId val="0"/>
      </c:bar3DChart>
      <c:catAx>
        <c:axId val="142851072"/>
        <c:scaling>
          <c:orientation val="minMax"/>
        </c:scaling>
        <c:delete val="0"/>
        <c:axPos val="l"/>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3024704"/>
        <c:crosses val="autoZero"/>
        <c:auto val="1"/>
        <c:lblAlgn val="ctr"/>
        <c:lblOffset val="100"/>
        <c:noMultiLvlLbl val="0"/>
      </c:catAx>
      <c:valAx>
        <c:axId val="143024704"/>
        <c:scaling>
          <c:orientation val="minMax"/>
        </c:scaling>
        <c:delete val="0"/>
        <c:axPos val="b"/>
        <c:majorGridlines/>
        <c:numFmt formatCode="General" sourceLinked="1"/>
        <c:majorTickMark val="out"/>
        <c:minorTickMark val="none"/>
        <c:tickLblPos val="nextTo"/>
        <c:txPr>
          <a:bodyPr/>
          <a:lstStyle/>
          <a:p>
            <a:pPr>
              <a:defRPr b="1"/>
            </a:pPr>
            <a:endParaRPr lang="lv-LV"/>
          </a:p>
        </c:txPr>
        <c:crossAx val="142851072"/>
        <c:crosses val="autoZero"/>
        <c:crossBetween val="between"/>
      </c:valAx>
    </c:plotArea>
    <c:plotVisOnly val="1"/>
    <c:dispBlanksAs val="gap"/>
    <c:showDLblsOverMax val="0"/>
  </c:chart>
  <c:spPr>
    <a:noFill/>
    <a:ln w="0">
      <a:noFill/>
    </a:ln>
  </c:sp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7.9499458172124088E-2"/>
          <c:y val="2.0967928298435117E-2"/>
          <c:w val="0.57887791096176677"/>
          <c:h val="0.6153007738723475"/>
        </c:manualLayout>
      </c:layout>
      <c:bar3DChart>
        <c:barDir val="col"/>
        <c:grouping val="clustered"/>
        <c:varyColors val="0"/>
        <c:ser>
          <c:idx val="0"/>
          <c:order val="0"/>
          <c:tx>
            <c:strRef>
              <c:f>sagatave!$B$2</c:f>
              <c:strCache>
                <c:ptCount val="1"/>
                <c:pt idx="0">
                  <c:v>Pilnībā piekrītu</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Izglītojamie tiek savlaicīgi iepazīstināti ar  Iekšējās kārtības noteikumiem</c:v>
                </c:pt>
                <c:pt idx="1">
                  <c:v> Vecāki tiek savlaicīgi iepazīstināti ar  Iekšējās kārtības noteikumiem</c:v>
                </c:pt>
              </c:strCache>
            </c:strRef>
          </c:cat>
          <c:val>
            <c:numRef>
              <c:f>sagatave!$B$3:$B$4</c:f>
              <c:numCache>
                <c:formatCode>0.0</c:formatCode>
                <c:ptCount val="2"/>
                <c:pt idx="0">
                  <c:v>72.7</c:v>
                </c:pt>
                <c:pt idx="1">
                  <c:v>63.9</c:v>
                </c:pt>
              </c:numCache>
            </c:numRef>
          </c:val>
          <c:extLst>
            <c:ext xmlns:c16="http://schemas.microsoft.com/office/drawing/2014/chart" uri="{C3380CC4-5D6E-409C-BE32-E72D297353CC}">
              <c16:uniqueId val="{00000000-4BC4-4789-8D5B-D709898DEC6D}"/>
            </c:ext>
          </c:extLst>
        </c:ser>
        <c:ser>
          <c:idx val="1"/>
          <c:order val="1"/>
          <c:tx>
            <c:strRef>
              <c:f>sagatave!$C$2</c:f>
              <c:strCache>
                <c:ptCount val="1"/>
                <c:pt idx="0">
                  <c:v> Drīzāk piekrītu</c:v>
                </c:pt>
              </c:strCache>
            </c:strRef>
          </c:tx>
          <c:spPr>
            <a:solidFill>
              <a:srgbClr val="92D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Izglītojamie tiek savlaicīgi iepazīstināti ar  Iekšējās kārtības noteikumiem</c:v>
                </c:pt>
                <c:pt idx="1">
                  <c:v> Vecāki tiek savlaicīgi iepazīstināti ar  Iekšējās kārtības noteikumiem</c:v>
                </c:pt>
              </c:strCache>
            </c:strRef>
          </c:cat>
          <c:val>
            <c:numRef>
              <c:f>sagatave!$C$3:$C$4</c:f>
              <c:numCache>
                <c:formatCode>0.0</c:formatCode>
                <c:ptCount val="2"/>
                <c:pt idx="0">
                  <c:v>23</c:v>
                </c:pt>
                <c:pt idx="1">
                  <c:v>28.6</c:v>
                </c:pt>
              </c:numCache>
            </c:numRef>
          </c:val>
          <c:extLst>
            <c:ext xmlns:c16="http://schemas.microsoft.com/office/drawing/2014/chart" uri="{C3380CC4-5D6E-409C-BE32-E72D297353CC}">
              <c16:uniqueId val="{00000001-4BC4-4789-8D5B-D709898DEC6D}"/>
            </c:ext>
          </c:extLst>
        </c:ser>
        <c:ser>
          <c:idx val="2"/>
          <c:order val="2"/>
          <c:tx>
            <c:strRef>
              <c:f>sagatave!$D$2</c:f>
              <c:strCache>
                <c:ptCount val="1"/>
                <c:pt idx="0">
                  <c:v>Ne piekrītu, ne nepiekrītu</c:v>
                </c:pt>
              </c:strCache>
            </c:strRef>
          </c:tx>
          <c:spPr>
            <a:solidFill>
              <a:srgbClr val="FFFF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Izglītojamie tiek savlaicīgi iepazīstināti ar  Iekšējās kārtības noteikumiem</c:v>
                </c:pt>
                <c:pt idx="1">
                  <c:v> Vecāki tiek savlaicīgi iepazīstināti ar  Iekšējās kārtības noteikumiem</c:v>
                </c:pt>
              </c:strCache>
            </c:strRef>
          </c:cat>
          <c:val>
            <c:numRef>
              <c:f>sagatave!$D$3:$D$4</c:f>
              <c:numCache>
                <c:formatCode>0.0</c:formatCode>
                <c:ptCount val="2"/>
                <c:pt idx="0">
                  <c:v>2.7</c:v>
                </c:pt>
                <c:pt idx="1">
                  <c:v>4.7</c:v>
                </c:pt>
              </c:numCache>
            </c:numRef>
          </c:val>
          <c:extLst>
            <c:ext xmlns:c16="http://schemas.microsoft.com/office/drawing/2014/chart" uri="{C3380CC4-5D6E-409C-BE32-E72D297353CC}">
              <c16:uniqueId val="{00000002-4BC4-4789-8D5B-D709898DEC6D}"/>
            </c:ext>
          </c:extLst>
        </c:ser>
        <c:ser>
          <c:idx val="3"/>
          <c:order val="3"/>
          <c:tx>
            <c:strRef>
              <c:f>sagatave!$E$2</c:f>
              <c:strCache>
                <c:ptCount val="1"/>
                <c:pt idx="0">
                  <c:v>Drīzāk nepiekrītu</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Izglītojamie tiek savlaicīgi iepazīstināti ar  Iekšējās kārtības noteikumiem</c:v>
                </c:pt>
                <c:pt idx="1">
                  <c:v> Vecāki tiek savlaicīgi iepazīstināti ar  Iekšējās kārtības noteikumiem</c:v>
                </c:pt>
              </c:strCache>
            </c:strRef>
          </c:cat>
          <c:val>
            <c:numRef>
              <c:f>sagatave!$E$3:$E$4</c:f>
              <c:numCache>
                <c:formatCode>0.0</c:formatCode>
                <c:ptCount val="2"/>
                <c:pt idx="0">
                  <c:v>1.2</c:v>
                </c:pt>
                <c:pt idx="1">
                  <c:v>2.2000000000000002</c:v>
                </c:pt>
              </c:numCache>
            </c:numRef>
          </c:val>
          <c:extLst>
            <c:ext xmlns:c16="http://schemas.microsoft.com/office/drawing/2014/chart" uri="{C3380CC4-5D6E-409C-BE32-E72D297353CC}">
              <c16:uniqueId val="{00000003-4BC4-4789-8D5B-D709898DEC6D}"/>
            </c:ext>
          </c:extLst>
        </c:ser>
        <c:ser>
          <c:idx val="4"/>
          <c:order val="4"/>
          <c:tx>
            <c:strRef>
              <c:f>sagatave!$F$2</c:f>
              <c:strCache>
                <c:ptCount val="1"/>
                <c:pt idx="0">
                  <c:v>Pilnībā nepiekrītu</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Izglītojamie tiek savlaicīgi iepazīstināti ar  Iekšējās kārtības noteikumiem</c:v>
                </c:pt>
                <c:pt idx="1">
                  <c:v> Vecāki tiek savlaicīgi iepazīstināti ar  Iekšējās kārtības noteikumiem</c:v>
                </c:pt>
              </c:strCache>
            </c:strRef>
          </c:cat>
          <c:val>
            <c:numRef>
              <c:f>sagatave!$F$3:$F$4</c:f>
              <c:numCache>
                <c:formatCode>0.0</c:formatCode>
                <c:ptCount val="2"/>
                <c:pt idx="0">
                  <c:v>0.4</c:v>
                </c:pt>
                <c:pt idx="1">
                  <c:v>0.60000000000000064</c:v>
                </c:pt>
              </c:numCache>
            </c:numRef>
          </c:val>
          <c:extLst>
            <c:ext xmlns:c16="http://schemas.microsoft.com/office/drawing/2014/chart" uri="{C3380CC4-5D6E-409C-BE32-E72D297353CC}">
              <c16:uniqueId val="{00000004-4BC4-4789-8D5B-D709898DEC6D}"/>
            </c:ext>
          </c:extLst>
        </c:ser>
        <c:dLbls>
          <c:showLegendKey val="0"/>
          <c:showVal val="0"/>
          <c:showCatName val="0"/>
          <c:showSerName val="0"/>
          <c:showPercent val="0"/>
          <c:showBubbleSize val="0"/>
        </c:dLbls>
        <c:gapWidth val="150"/>
        <c:shape val="cylinder"/>
        <c:axId val="143484416"/>
        <c:axId val="143027008"/>
        <c:axId val="0"/>
      </c:bar3DChart>
      <c:catAx>
        <c:axId val="143484416"/>
        <c:scaling>
          <c:orientation val="minMax"/>
        </c:scaling>
        <c:delete val="0"/>
        <c:axPos val="b"/>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43027008"/>
        <c:crosses val="autoZero"/>
        <c:auto val="1"/>
        <c:lblAlgn val="ctr"/>
        <c:lblOffset val="100"/>
        <c:noMultiLvlLbl val="0"/>
      </c:catAx>
      <c:valAx>
        <c:axId val="143027008"/>
        <c:scaling>
          <c:orientation val="minMax"/>
        </c:scaling>
        <c:delete val="0"/>
        <c:axPos val="l"/>
        <c:majorGridlines/>
        <c:numFmt formatCode="0.0" sourceLinked="1"/>
        <c:majorTickMark val="out"/>
        <c:minorTickMark val="none"/>
        <c:tickLblPos val="nextTo"/>
        <c:crossAx val="143484416"/>
        <c:crosses val="autoZero"/>
        <c:crossBetween val="between"/>
      </c:valAx>
    </c:plotArea>
    <c:legend>
      <c:legendPos val="r"/>
      <c:layout>
        <c:manualLayout>
          <c:xMode val="edge"/>
          <c:yMode val="edge"/>
          <c:x val="0.67037249308065527"/>
          <c:y val="0.11061661551494278"/>
          <c:w val="0.20406035582421095"/>
          <c:h val="0.73191845871292083"/>
        </c:manualLayout>
      </c:layout>
      <c:overlay val="0"/>
      <c:spPr>
        <a:ln>
          <a:noFill/>
        </a:ln>
      </c:spPr>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7.9499458172124088E-2"/>
          <c:y val="2.0967928298435117E-2"/>
          <c:w val="0.58829572019847165"/>
          <c:h val="0.6983546157853866"/>
        </c:manualLayout>
      </c:layout>
      <c:bar3DChart>
        <c:barDir val="col"/>
        <c:grouping val="clustered"/>
        <c:varyColors val="0"/>
        <c:ser>
          <c:idx val="0"/>
          <c:order val="0"/>
          <c:tx>
            <c:strRef>
              <c:f>sagatave!$B$2</c:f>
              <c:strCache>
                <c:ptCount val="1"/>
                <c:pt idx="0">
                  <c:v>Pilnībā piekrītu</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 Iekšējās kārtības noteikumi katru mācību gadu tiek aktualizēti</c:v>
                </c:pt>
                <c:pt idx="1">
                  <c:v>Iekšējās kārtības noteikumu saturs tiek pietiekami izdiskutēts ar izglītības iestādes padomi</c:v>
                </c:pt>
              </c:strCache>
            </c:strRef>
          </c:cat>
          <c:val>
            <c:numRef>
              <c:f>sagatave!$B$3:$B$4</c:f>
              <c:numCache>
                <c:formatCode>0.0</c:formatCode>
                <c:ptCount val="2"/>
                <c:pt idx="0">
                  <c:v>62.7</c:v>
                </c:pt>
                <c:pt idx="1">
                  <c:v>38.5</c:v>
                </c:pt>
              </c:numCache>
            </c:numRef>
          </c:val>
          <c:extLst>
            <c:ext xmlns:c16="http://schemas.microsoft.com/office/drawing/2014/chart" uri="{C3380CC4-5D6E-409C-BE32-E72D297353CC}">
              <c16:uniqueId val="{00000000-C635-4672-8F9C-1CEAB91623DC}"/>
            </c:ext>
          </c:extLst>
        </c:ser>
        <c:ser>
          <c:idx val="1"/>
          <c:order val="1"/>
          <c:tx>
            <c:strRef>
              <c:f>sagatave!$C$2</c:f>
              <c:strCache>
                <c:ptCount val="1"/>
                <c:pt idx="0">
                  <c:v> Drīzāk piekrītu</c:v>
                </c:pt>
              </c:strCache>
            </c:strRef>
          </c:tx>
          <c:spPr>
            <a:solidFill>
              <a:srgbClr val="92D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 Iekšējās kārtības noteikumi katru mācību gadu tiek aktualizēti</c:v>
                </c:pt>
                <c:pt idx="1">
                  <c:v>Iekšējās kārtības noteikumu saturs tiek pietiekami izdiskutēts ar izglītības iestādes padomi</c:v>
                </c:pt>
              </c:strCache>
            </c:strRef>
          </c:cat>
          <c:val>
            <c:numRef>
              <c:f>sagatave!$C$3:$C$4</c:f>
              <c:numCache>
                <c:formatCode>0.0</c:formatCode>
                <c:ptCount val="2"/>
                <c:pt idx="0">
                  <c:v>25.9</c:v>
                </c:pt>
                <c:pt idx="1">
                  <c:v>33.800000000000004</c:v>
                </c:pt>
              </c:numCache>
            </c:numRef>
          </c:val>
          <c:extLst>
            <c:ext xmlns:c16="http://schemas.microsoft.com/office/drawing/2014/chart" uri="{C3380CC4-5D6E-409C-BE32-E72D297353CC}">
              <c16:uniqueId val="{00000001-C635-4672-8F9C-1CEAB91623DC}"/>
            </c:ext>
          </c:extLst>
        </c:ser>
        <c:ser>
          <c:idx val="2"/>
          <c:order val="2"/>
          <c:tx>
            <c:strRef>
              <c:f>sagatave!$D$2</c:f>
              <c:strCache>
                <c:ptCount val="1"/>
                <c:pt idx="0">
                  <c:v>Ne piekrītu, ne nepiekrītu</c:v>
                </c:pt>
              </c:strCache>
            </c:strRef>
          </c:tx>
          <c:spPr>
            <a:solidFill>
              <a:srgbClr val="FFFF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 Iekšējās kārtības noteikumi katru mācību gadu tiek aktualizēti</c:v>
                </c:pt>
                <c:pt idx="1">
                  <c:v>Iekšējās kārtības noteikumu saturs tiek pietiekami izdiskutēts ar izglītības iestādes padomi</c:v>
                </c:pt>
              </c:strCache>
            </c:strRef>
          </c:cat>
          <c:val>
            <c:numRef>
              <c:f>sagatave!$D$3:$D$4</c:f>
              <c:numCache>
                <c:formatCode>0.0</c:formatCode>
                <c:ptCount val="2"/>
                <c:pt idx="0">
                  <c:v>7.2</c:v>
                </c:pt>
                <c:pt idx="1">
                  <c:v>18.5</c:v>
                </c:pt>
              </c:numCache>
            </c:numRef>
          </c:val>
          <c:extLst>
            <c:ext xmlns:c16="http://schemas.microsoft.com/office/drawing/2014/chart" uri="{C3380CC4-5D6E-409C-BE32-E72D297353CC}">
              <c16:uniqueId val="{00000002-C635-4672-8F9C-1CEAB91623DC}"/>
            </c:ext>
          </c:extLst>
        </c:ser>
        <c:ser>
          <c:idx val="3"/>
          <c:order val="3"/>
          <c:tx>
            <c:strRef>
              <c:f>sagatave!$E$2</c:f>
              <c:strCache>
                <c:ptCount val="1"/>
                <c:pt idx="0">
                  <c:v>Drīzāk nepiekrītu</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 Iekšējās kārtības noteikumi katru mācību gadu tiek aktualizēti</c:v>
                </c:pt>
                <c:pt idx="1">
                  <c:v>Iekšējās kārtības noteikumu saturs tiek pietiekami izdiskutēts ar izglītības iestādes padomi</c:v>
                </c:pt>
              </c:strCache>
            </c:strRef>
          </c:cat>
          <c:val>
            <c:numRef>
              <c:f>sagatave!$E$3:$E$4</c:f>
              <c:numCache>
                <c:formatCode>0.0</c:formatCode>
                <c:ptCount val="2"/>
                <c:pt idx="0">
                  <c:v>3.4</c:v>
                </c:pt>
                <c:pt idx="1">
                  <c:v>7.1</c:v>
                </c:pt>
              </c:numCache>
            </c:numRef>
          </c:val>
          <c:extLst>
            <c:ext xmlns:c16="http://schemas.microsoft.com/office/drawing/2014/chart" uri="{C3380CC4-5D6E-409C-BE32-E72D297353CC}">
              <c16:uniqueId val="{00000003-C635-4672-8F9C-1CEAB91623DC}"/>
            </c:ext>
          </c:extLst>
        </c:ser>
        <c:ser>
          <c:idx val="4"/>
          <c:order val="4"/>
          <c:tx>
            <c:strRef>
              <c:f>sagatave!$F$2</c:f>
              <c:strCache>
                <c:ptCount val="1"/>
                <c:pt idx="0">
                  <c:v>Pilnībā nepiekrītu</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 Iekšējās kārtības noteikumi katru mācību gadu tiek aktualizēti</c:v>
                </c:pt>
                <c:pt idx="1">
                  <c:v>Iekšējās kārtības noteikumu saturs tiek pietiekami izdiskutēts ar izglītības iestādes padomi</c:v>
                </c:pt>
              </c:strCache>
            </c:strRef>
          </c:cat>
          <c:val>
            <c:numRef>
              <c:f>sagatave!$F$3:$F$4</c:f>
              <c:numCache>
                <c:formatCode>0.0</c:formatCode>
                <c:ptCount val="2"/>
                <c:pt idx="0">
                  <c:v>0.8</c:v>
                </c:pt>
                <c:pt idx="1">
                  <c:v>2.1</c:v>
                </c:pt>
              </c:numCache>
            </c:numRef>
          </c:val>
          <c:extLst>
            <c:ext xmlns:c16="http://schemas.microsoft.com/office/drawing/2014/chart" uri="{C3380CC4-5D6E-409C-BE32-E72D297353CC}">
              <c16:uniqueId val="{00000004-C635-4672-8F9C-1CEAB91623DC}"/>
            </c:ext>
          </c:extLst>
        </c:ser>
        <c:dLbls>
          <c:showLegendKey val="0"/>
          <c:showVal val="0"/>
          <c:showCatName val="0"/>
          <c:showSerName val="0"/>
          <c:showPercent val="0"/>
          <c:showBubbleSize val="0"/>
        </c:dLbls>
        <c:gapWidth val="150"/>
        <c:shape val="cylinder"/>
        <c:axId val="142850048"/>
        <c:axId val="143029312"/>
        <c:axId val="0"/>
      </c:bar3DChart>
      <c:catAx>
        <c:axId val="142850048"/>
        <c:scaling>
          <c:orientation val="minMax"/>
        </c:scaling>
        <c:delete val="0"/>
        <c:axPos val="b"/>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3029312"/>
        <c:crosses val="autoZero"/>
        <c:auto val="1"/>
        <c:lblAlgn val="ctr"/>
        <c:lblOffset val="100"/>
        <c:noMultiLvlLbl val="0"/>
      </c:catAx>
      <c:valAx>
        <c:axId val="143029312"/>
        <c:scaling>
          <c:orientation val="minMax"/>
        </c:scaling>
        <c:delete val="0"/>
        <c:axPos val="l"/>
        <c:majorGridlines/>
        <c:numFmt formatCode="0.0" sourceLinked="1"/>
        <c:majorTickMark val="out"/>
        <c:minorTickMark val="none"/>
        <c:tickLblPos val="nextTo"/>
        <c:crossAx val="142850048"/>
        <c:crosses val="autoZero"/>
        <c:crossBetween val="between"/>
      </c:valAx>
    </c:plotArea>
    <c:legend>
      <c:legendPos val="r"/>
      <c:layout>
        <c:manualLayout>
          <c:xMode val="edge"/>
          <c:yMode val="edge"/>
          <c:x val="0.68394033598588511"/>
          <c:y val="8.5534093500133176E-2"/>
          <c:w val="0.20204361947206834"/>
          <c:h val="0.86239085615526256"/>
        </c:manualLayout>
      </c:layout>
      <c:overlay val="0"/>
      <c:spPr>
        <a:ln>
          <a:noFill/>
        </a:ln>
      </c:spPr>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7.6365548484521623E-2"/>
          <c:y val="1.1885399545810599E-2"/>
          <c:w val="0.62970175817064999"/>
          <c:h val="0.65801075707468515"/>
        </c:manualLayout>
      </c:layout>
      <c:bar3DChart>
        <c:barDir val="col"/>
        <c:grouping val="clustered"/>
        <c:varyColors val="0"/>
        <c:ser>
          <c:idx val="0"/>
          <c:order val="0"/>
          <c:tx>
            <c:strRef>
              <c:f>sagatave!$B$2</c:f>
              <c:strCache>
                <c:ptCount val="1"/>
                <c:pt idx="0">
                  <c:v>Pilnībā piekrītu</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Iekšējās kārtības noteikumi ir lakoniski un viegli saprotami  izglītojamajiem, viņu vecākiem un pedagogiem </c:v>
                </c:pt>
                <c:pt idx="1">
                  <c:v>Izglītības iestādē tiek īstenotas vienotas prasības, lai Iekšējās kārtības noteikumus konsekventi ievērotu </c:v>
                </c:pt>
              </c:strCache>
            </c:strRef>
          </c:cat>
          <c:val>
            <c:numRef>
              <c:f>sagatave!$B$3:$B$4</c:f>
              <c:numCache>
                <c:formatCode>0.0</c:formatCode>
                <c:ptCount val="2"/>
                <c:pt idx="0">
                  <c:v>44.8</c:v>
                </c:pt>
                <c:pt idx="1">
                  <c:v>34.700000000000003</c:v>
                </c:pt>
              </c:numCache>
            </c:numRef>
          </c:val>
          <c:extLst>
            <c:ext xmlns:c16="http://schemas.microsoft.com/office/drawing/2014/chart" uri="{C3380CC4-5D6E-409C-BE32-E72D297353CC}">
              <c16:uniqueId val="{00000000-88B5-471F-8EE3-91B8A0577084}"/>
            </c:ext>
          </c:extLst>
        </c:ser>
        <c:ser>
          <c:idx val="1"/>
          <c:order val="1"/>
          <c:tx>
            <c:strRef>
              <c:f>sagatave!$C$2</c:f>
              <c:strCache>
                <c:ptCount val="1"/>
                <c:pt idx="0">
                  <c:v> Drīzāk piekrītu</c:v>
                </c:pt>
              </c:strCache>
            </c:strRef>
          </c:tx>
          <c:spPr>
            <a:solidFill>
              <a:srgbClr val="92D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Iekšējās kārtības noteikumi ir lakoniski un viegli saprotami  izglītojamajiem, viņu vecākiem un pedagogiem </c:v>
                </c:pt>
                <c:pt idx="1">
                  <c:v>Izglītības iestādē tiek īstenotas vienotas prasības, lai Iekšējās kārtības noteikumus konsekventi ievērotu </c:v>
                </c:pt>
              </c:strCache>
            </c:strRef>
          </c:cat>
          <c:val>
            <c:numRef>
              <c:f>sagatave!$C$3:$C$4</c:f>
              <c:numCache>
                <c:formatCode>0.0</c:formatCode>
                <c:ptCount val="2"/>
                <c:pt idx="0">
                  <c:v>40</c:v>
                </c:pt>
                <c:pt idx="1">
                  <c:v>38</c:v>
                </c:pt>
              </c:numCache>
            </c:numRef>
          </c:val>
          <c:extLst>
            <c:ext xmlns:c16="http://schemas.microsoft.com/office/drawing/2014/chart" uri="{C3380CC4-5D6E-409C-BE32-E72D297353CC}">
              <c16:uniqueId val="{00000001-88B5-471F-8EE3-91B8A0577084}"/>
            </c:ext>
          </c:extLst>
        </c:ser>
        <c:ser>
          <c:idx val="2"/>
          <c:order val="2"/>
          <c:tx>
            <c:strRef>
              <c:f>sagatave!$D$2</c:f>
              <c:strCache>
                <c:ptCount val="1"/>
                <c:pt idx="0">
                  <c:v>Ne piekrītu, ne nepiekrītu</c:v>
                </c:pt>
              </c:strCache>
            </c:strRef>
          </c:tx>
          <c:spPr>
            <a:solidFill>
              <a:srgbClr val="FFFF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Iekšējās kārtības noteikumi ir lakoniski un viegli saprotami  izglītojamajiem, viņu vecākiem un pedagogiem </c:v>
                </c:pt>
                <c:pt idx="1">
                  <c:v>Izglītības iestādē tiek īstenotas vienotas prasības, lai Iekšējās kārtības noteikumus konsekventi ievērotu </c:v>
                </c:pt>
              </c:strCache>
            </c:strRef>
          </c:cat>
          <c:val>
            <c:numRef>
              <c:f>sagatave!$D$3:$D$4</c:f>
              <c:numCache>
                <c:formatCode>0.0</c:formatCode>
                <c:ptCount val="2"/>
                <c:pt idx="0">
                  <c:v>10</c:v>
                </c:pt>
                <c:pt idx="1">
                  <c:v>15.5</c:v>
                </c:pt>
              </c:numCache>
            </c:numRef>
          </c:val>
          <c:extLst>
            <c:ext xmlns:c16="http://schemas.microsoft.com/office/drawing/2014/chart" uri="{C3380CC4-5D6E-409C-BE32-E72D297353CC}">
              <c16:uniqueId val="{00000002-88B5-471F-8EE3-91B8A0577084}"/>
            </c:ext>
          </c:extLst>
        </c:ser>
        <c:ser>
          <c:idx val="3"/>
          <c:order val="3"/>
          <c:tx>
            <c:strRef>
              <c:f>sagatave!$E$2</c:f>
              <c:strCache>
                <c:ptCount val="1"/>
                <c:pt idx="0">
                  <c:v>Drīzāk nepiekrītu</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Iekšējās kārtības noteikumi ir lakoniski un viegli saprotami  izglītojamajiem, viņu vecākiem un pedagogiem </c:v>
                </c:pt>
                <c:pt idx="1">
                  <c:v>Izglītības iestādē tiek īstenotas vienotas prasības, lai Iekšējās kārtības noteikumus konsekventi ievērotu </c:v>
                </c:pt>
              </c:strCache>
            </c:strRef>
          </c:cat>
          <c:val>
            <c:numRef>
              <c:f>sagatave!$E$3:$E$4</c:f>
              <c:numCache>
                <c:formatCode>0.0</c:formatCode>
                <c:ptCount val="2"/>
                <c:pt idx="0">
                  <c:v>4.3</c:v>
                </c:pt>
                <c:pt idx="1">
                  <c:v>9.3000000000000007</c:v>
                </c:pt>
              </c:numCache>
            </c:numRef>
          </c:val>
          <c:extLst>
            <c:ext xmlns:c16="http://schemas.microsoft.com/office/drawing/2014/chart" uri="{C3380CC4-5D6E-409C-BE32-E72D297353CC}">
              <c16:uniqueId val="{00000003-88B5-471F-8EE3-91B8A0577084}"/>
            </c:ext>
          </c:extLst>
        </c:ser>
        <c:ser>
          <c:idx val="4"/>
          <c:order val="4"/>
          <c:tx>
            <c:strRef>
              <c:f>sagatave!$F$2</c:f>
              <c:strCache>
                <c:ptCount val="1"/>
                <c:pt idx="0">
                  <c:v>Pilnībā nepiekrītu</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Iekšējās kārtības noteikumi ir lakoniski un viegli saprotami  izglītojamajiem, viņu vecākiem un pedagogiem </c:v>
                </c:pt>
                <c:pt idx="1">
                  <c:v>Izglītības iestādē tiek īstenotas vienotas prasības, lai Iekšējās kārtības noteikumus konsekventi ievērotu </c:v>
                </c:pt>
              </c:strCache>
            </c:strRef>
          </c:cat>
          <c:val>
            <c:numRef>
              <c:f>sagatave!$F$3:$F$4</c:f>
              <c:numCache>
                <c:formatCode>0.0</c:formatCode>
                <c:ptCount val="2"/>
                <c:pt idx="0">
                  <c:v>0.9</c:v>
                </c:pt>
                <c:pt idx="1">
                  <c:v>2.5</c:v>
                </c:pt>
              </c:numCache>
            </c:numRef>
          </c:val>
          <c:extLst>
            <c:ext xmlns:c16="http://schemas.microsoft.com/office/drawing/2014/chart" uri="{C3380CC4-5D6E-409C-BE32-E72D297353CC}">
              <c16:uniqueId val="{00000004-88B5-471F-8EE3-91B8A0577084}"/>
            </c:ext>
          </c:extLst>
        </c:ser>
        <c:dLbls>
          <c:showLegendKey val="0"/>
          <c:showVal val="0"/>
          <c:showCatName val="0"/>
          <c:showSerName val="0"/>
          <c:showPercent val="0"/>
          <c:showBubbleSize val="0"/>
        </c:dLbls>
        <c:gapWidth val="150"/>
        <c:shape val="cylinder"/>
        <c:axId val="143143424"/>
        <c:axId val="143031616"/>
        <c:axId val="0"/>
      </c:bar3DChart>
      <c:catAx>
        <c:axId val="143143424"/>
        <c:scaling>
          <c:orientation val="minMax"/>
        </c:scaling>
        <c:delete val="0"/>
        <c:axPos val="b"/>
        <c:numFmt formatCode="General" sourceLinked="0"/>
        <c:majorTickMark val="out"/>
        <c:minorTickMark val="none"/>
        <c:tickLblPos val="nextTo"/>
        <c:txPr>
          <a:bodyPr/>
          <a:lstStyle/>
          <a:p>
            <a:pPr>
              <a:defRPr sz="1600" b="1">
                <a:solidFill>
                  <a:sysClr val="windowText" lastClr="000000"/>
                </a:solidFill>
                <a:latin typeface="Calibri" panose="020F0502020204030204" pitchFamily="34" charset="0"/>
                <a:cs typeface="Calibri" panose="020F0502020204030204" pitchFamily="34" charset="0"/>
              </a:defRPr>
            </a:pPr>
            <a:endParaRPr lang="lv-LV"/>
          </a:p>
        </c:txPr>
        <c:crossAx val="143031616"/>
        <c:crosses val="autoZero"/>
        <c:auto val="1"/>
        <c:lblAlgn val="ctr"/>
        <c:lblOffset val="100"/>
        <c:noMultiLvlLbl val="0"/>
      </c:catAx>
      <c:valAx>
        <c:axId val="143031616"/>
        <c:scaling>
          <c:orientation val="minMax"/>
        </c:scaling>
        <c:delete val="0"/>
        <c:axPos val="l"/>
        <c:majorGridlines/>
        <c:numFmt formatCode="0.0" sourceLinked="1"/>
        <c:majorTickMark val="out"/>
        <c:minorTickMark val="none"/>
        <c:tickLblPos val="nextTo"/>
        <c:crossAx val="143143424"/>
        <c:crosses val="autoZero"/>
        <c:crossBetween val="between"/>
      </c:valAx>
    </c:plotArea>
    <c:legend>
      <c:legendPos val="b"/>
      <c:layout>
        <c:manualLayout>
          <c:xMode val="edge"/>
          <c:yMode val="edge"/>
          <c:x val="0.73829114602086965"/>
          <c:y val="3.3746213376815229E-2"/>
          <c:w val="0.15529112053547936"/>
          <c:h val="0.91584834729825282"/>
        </c:manualLayout>
      </c:layout>
      <c:overlay val="0"/>
      <c:spPr>
        <a:ln>
          <a:noFill/>
        </a:ln>
      </c:spPr>
      <c:txPr>
        <a:bodyPr/>
        <a:lstStyle/>
        <a:p>
          <a:pPr>
            <a:defRPr sz="1600" b="1"/>
          </a:pPr>
          <a:endParaRPr lang="lv-LV"/>
        </a:p>
      </c:txPr>
    </c:legend>
    <c:plotVisOnly val="1"/>
    <c:dispBlanksAs val="gap"/>
    <c:showDLblsOverMax val="0"/>
  </c:chart>
  <c:spPr>
    <a:ln>
      <a:noFill/>
    </a:ln>
  </c:sp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sagatave!$B$54</c:f>
              <c:strCache>
                <c:ptCount val="1"/>
                <c:pt idx="0">
                  <c:v>Pilnībā piekrītu</c:v>
                </c:pt>
              </c:strCache>
            </c:strRef>
          </c:tx>
          <c:spPr>
            <a:solidFill>
              <a:srgbClr val="00B05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Ar izglītības iestādes vadības pozitīvu attieksmi pret konfliktu risināšanu var tos novērst jau preventīvi </c:v>
                </c:pt>
                <c:pt idx="1">
                  <c:v>Izglītības iestādē, kurā es strādāju, preventīvi  notiek konstruktīva sadarbība ar pedagogiem un vecākiem, lai novērstu konflikta situācijas</c:v>
                </c:pt>
                <c:pt idx="2">
                  <c:v>Manā izglītības iestādē konflikti tiek risināti pēc būtības, detalizēti iedziļinoties konfliktu cēlonī</c:v>
                </c:pt>
                <c:pt idx="3">
                  <c:v>Konfliktā iesaistītās puses ir pretimnākošas un pedagogs jūt atbalstu konflikta risināšanas situācijās</c:v>
                </c:pt>
              </c:strCache>
            </c:strRef>
          </c:cat>
          <c:val>
            <c:numRef>
              <c:f>sagatave!$B$55:$B$58</c:f>
              <c:numCache>
                <c:formatCode>0.0</c:formatCode>
                <c:ptCount val="4"/>
                <c:pt idx="0">
                  <c:v>44</c:v>
                </c:pt>
                <c:pt idx="1">
                  <c:v>23.8</c:v>
                </c:pt>
                <c:pt idx="2">
                  <c:v>25.1</c:v>
                </c:pt>
                <c:pt idx="3">
                  <c:v>9.5</c:v>
                </c:pt>
              </c:numCache>
            </c:numRef>
          </c:val>
          <c:extLst>
            <c:ext xmlns:c16="http://schemas.microsoft.com/office/drawing/2014/chart" uri="{C3380CC4-5D6E-409C-BE32-E72D297353CC}">
              <c16:uniqueId val="{00000000-0FA5-40AB-8ECD-47D217AED88D}"/>
            </c:ext>
          </c:extLst>
        </c:ser>
        <c:ser>
          <c:idx val="1"/>
          <c:order val="1"/>
          <c:tx>
            <c:strRef>
              <c:f>sagatave!$C$54</c:f>
              <c:strCache>
                <c:ptCount val="1"/>
                <c:pt idx="0">
                  <c:v> Drīzāk piekrītu</c:v>
                </c:pt>
              </c:strCache>
            </c:strRef>
          </c:tx>
          <c:spPr>
            <a:solidFill>
              <a:srgbClr val="92D050"/>
            </a:solidFill>
          </c:spPr>
          <c:invertIfNegative val="0"/>
          <c:dLbls>
            <c:dLbl>
              <c:idx val="0"/>
              <c:layout>
                <c:manualLayout>
                  <c:x val="4.3342162292318805E-2"/>
                  <c:y val="1.757411606693496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A5-40AB-8ECD-47D217AED88D}"/>
                </c:ext>
              </c:extLst>
            </c:dLbl>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Ar izglītības iestādes vadības pozitīvu attieksmi pret konfliktu risināšanu var tos novērst jau preventīvi </c:v>
                </c:pt>
                <c:pt idx="1">
                  <c:v>Izglītības iestādē, kurā es strādāju, preventīvi  notiek konstruktīva sadarbība ar pedagogiem un vecākiem, lai novērstu konflikta situācijas</c:v>
                </c:pt>
                <c:pt idx="2">
                  <c:v>Manā izglītības iestādē konflikti tiek risināti pēc būtības, detalizēti iedziļinoties konfliktu cēlonī</c:v>
                </c:pt>
                <c:pt idx="3">
                  <c:v>Konfliktā iesaistītās puses ir pretimnākošas un pedagogs jūt atbalstu konflikta risināšanas situācijās</c:v>
                </c:pt>
              </c:strCache>
            </c:strRef>
          </c:cat>
          <c:val>
            <c:numRef>
              <c:f>sagatave!$C$55:$C$58</c:f>
              <c:numCache>
                <c:formatCode>0.0</c:formatCode>
                <c:ptCount val="4"/>
                <c:pt idx="0">
                  <c:v>43.5</c:v>
                </c:pt>
                <c:pt idx="1">
                  <c:v>46.6</c:v>
                </c:pt>
                <c:pt idx="2">
                  <c:v>42.6</c:v>
                </c:pt>
                <c:pt idx="3">
                  <c:v>32.700000000000003</c:v>
                </c:pt>
              </c:numCache>
            </c:numRef>
          </c:val>
          <c:extLst>
            <c:ext xmlns:c16="http://schemas.microsoft.com/office/drawing/2014/chart" uri="{C3380CC4-5D6E-409C-BE32-E72D297353CC}">
              <c16:uniqueId val="{00000002-0FA5-40AB-8ECD-47D217AED88D}"/>
            </c:ext>
          </c:extLst>
        </c:ser>
        <c:ser>
          <c:idx val="2"/>
          <c:order val="2"/>
          <c:tx>
            <c:strRef>
              <c:f>sagatave!$D$54</c:f>
              <c:strCache>
                <c:ptCount val="1"/>
                <c:pt idx="0">
                  <c:v>Ne piekrītu, ne nepiekrītu</c:v>
                </c:pt>
              </c:strCache>
            </c:strRef>
          </c:tx>
          <c:spPr>
            <a:solidFill>
              <a:srgbClr val="FFFF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Ar izglītības iestādes vadības pozitīvu attieksmi pret konfliktu risināšanu var tos novērst jau preventīvi </c:v>
                </c:pt>
                <c:pt idx="1">
                  <c:v>Izglītības iestādē, kurā es strādāju, preventīvi  notiek konstruktīva sadarbība ar pedagogiem un vecākiem, lai novērstu konflikta situācijas</c:v>
                </c:pt>
                <c:pt idx="2">
                  <c:v>Manā izglītības iestādē konflikti tiek risināti pēc būtības, detalizēti iedziļinoties konfliktu cēlonī</c:v>
                </c:pt>
                <c:pt idx="3">
                  <c:v>Konfliktā iesaistītās puses ir pretimnākošas un pedagogs jūt atbalstu konflikta risināšanas situācijās</c:v>
                </c:pt>
              </c:strCache>
            </c:strRef>
          </c:cat>
          <c:val>
            <c:numRef>
              <c:f>sagatave!$D$55:$D$58</c:f>
              <c:numCache>
                <c:formatCode>0.0</c:formatCode>
                <c:ptCount val="4"/>
                <c:pt idx="0">
                  <c:v>9.3000000000000007</c:v>
                </c:pt>
                <c:pt idx="1">
                  <c:v>19.2</c:v>
                </c:pt>
                <c:pt idx="2">
                  <c:v>19.5</c:v>
                </c:pt>
                <c:pt idx="3">
                  <c:v>37</c:v>
                </c:pt>
              </c:numCache>
            </c:numRef>
          </c:val>
          <c:extLst>
            <c:ext xmlns:c16="http://schemas.microsoft.com/office/drawing/2014/chart" uri="{C3380CC4-5D6E-409C-BE32-E72D297353CC}">
              <c16:uniqueId val="{00000003-0FA5-40AB-8ECD-47D217AED88D}"/>
            </c:ext>
          </c:extLst>
        </c:ser>
        <c:ser>
          <c:idx val="3"/>
          <c:order val="3"/>
          <c:tx>
            <c:strRef>
              <c:f>sagatave!$E$54</c:f>
              <c:strCache>
                <c:ptCount val="1"/>
                <c:pt idx="0">
                  <c:v>Drīzāk nepiekrītu</c:v>
                </c:pt>
              </c:strCache>
            </c:strRef>
          </c:tx>
          <c:spPr>
            <a:solidFill>
              <a:srgbClr val="FF00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Ar izglītības iestādes vadības pozitīvu attieksmi pret konfliktu risināšanu var tos novērst jau preventīvi </c:v>
                </c:pt>
                <c:pt idx="1">
                  <c:v>Izglītības iestādē, kurā es strādāju, preventīvi  notiek konstruktīva sadarbība ar pedagogiem un vecākiem, lai novērstu konflikta situācijas</c:v>
                </c:pt>
                <c:pt idx="2">
                  <c:v>Manā izglītības iestādē konflikti tiek risināti pēc būtības, detalizēti iedziļinoties konfliktu cēlonī</c:v>
                </c:pt>
                <c:pt idx="3">
                  <c:v>Konfliktā iesaistītās puses ir pretimnākošas un pedagogs jūt atbalstu konflikta risināšanas situācijās</c:v>
                </c:pt>
              </c:strCache>
            </c:strRef>
          </c:cat>
          <c:val>
            <c:numRef>
              <c:f>sagatave!$E$55:$E$58</c:f>
              <c:numCache>
                <c:formatCode>0.0</c:formatCode>
                <c:ptCount val="4"/>
                <c:pt idx="0">
                  <c:v>2.8</c:v>
                </c:pt>
                <c:pt idx="1">
                  <c:v>8.7000000000000011</c:v>
                </c:pt>
                <c:pt idx="2">
                  <c:v>9.8000000000000007</c:v>
                </c:pt>
                <c:pt idx="3">
                  <c:v>16.7</c:v>
                </c:pt>
              </c:numCache>
            </c:numRef>
          </c:val>
          <c:extLst>
            <c:ext xmlns:c16="http://schemas.microsoft.com/office/drawing/2014/chart" uri="{C3380CC4-5D6E-409C-BE32-E72D297353CC}">
              <c16:uniqueId val="{00000004-0FA5-40AB-8ECD-47D217AED88D}"/>
            </c:ext>
          </c:extLst>
        </c:ser>
        <c:ser>
          <c:idx val="4"/>
          <c:order val="4"/>
          <c:tx>
            <c:strRef>
              <c:f>sagatave!$F$54</c:f>
              <c:strCache>
                <c:ptCount val="1"/>
                <c:pt idx="0">
                  <c:v>Pilnībā nepiekrītu</c:v>
                </c:pt>
              </c:strCache>
            </c:strRef>
          </c:tx>
          <c:spPr>
            <a:solidFill>
              <a:srgbClr val="C00000"/>
            </a:solidFill>
          </c:spPr>
          <c:invertIfNegative val="0"/>
          <c:dLbls>
            <c:dLbl>
              <c:idx val="0"/>
              <c:layout>
                <c:manualLayout>
                  <c:x val="1.86154741128563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FA5-40AB-8ECD-47D217AED88D}"/>
                </c:ext>
              </c:extLst>
            </c:dLbl>
            <c:dLbl>
              <c:idx val="1"/>
              <c:layout>
                <c:manualLayout>
                  <c:x val="2.09424083769633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A5-40AB-8ECD-47D217AED88D}"/>
                </c:ext>
              </c:extLst>
            </c:dLbl>
            <c:dLbl>
              <c:idx val="2"/>
              <c:layout>
                <c:manualLayout>
                  <c:x val="2.09424083769633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FA5-40AB-8ECD-47D217AED88D}"/>
                </c:ext>
              </c:extLst>
            </c:dLbl>
            <c:dLbl>
              <c:idx val="3"/>
              <c:layout>
                <c:manualLayout>
                  <c:x val="2.0942408376963352E-2"/>
                  <c:y val="1.65220940075928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FA5-40AB-8ECD-47D217AED88D}"/>
                </c:ext>
              </c:extLst>
            </c:dLbl>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Ar izglītības iestādes vadības pozitīvu attieksmi pret konfliktu risināšanu var tos novērst jau preventīvi </c:v>
                </c:pt>
                <c:pt idx="1">
                  <c:v>Izglītības iestādē, kurā es strādāju, preventīvi  notiek konstruktīva sadarbība ar pedagogiem un vecākiem, lai novērstu konflikta situācijas</c:v>
                </c:pt>
                <c:pt idx="2">
                  <c:v>Manā izglītības iestādē konflikti tiek risināti pēc būtības, detalizēti iedziļinoties konfliktu cēlonī</c:v>
                </c:pt>
                <c:pt idx="3">
                  <c:v>Konfliktā iesaistītās puses ir pretimnākošas un pedagogs jūt atbalstu konflikta risināšanas situācijās</c:v>
                </c:pt>
              </c:strCache>
            </c:strRef>
          </c:cat>
          <c:val>
            <c:numRef>
              <c:f>sagatave!$F$55:$F$58</c:f>
              <c:numCache>
                <c:formatCode>0.0</c:formatCode>
                <c:ptCount val="4"/>
                <c:pt idx="0">
                  <c:v>0.4</c:v>
                </c:pt>
                <c:pt idx="1">
                  <c:v>1.7</c:v>
                </c:pt>
                <c:pt idx="2">
                  <c:v>3</c:v>
                </c:pt>
                <c:pt idx="3">
                  <c:v>4</c:v>
                </c:pt>
              </c:numCache>
            </c:numRef>
          </c:val>
          <c:extLst>
            <c:ext xmlns:c16="http://schemas.microsoft.com/office/drawing/2014/chart" uri="{C3380CC4-5D6E-409C-BE32-E72D297353CC}">
              <c16:uniqueId val="{00000009-0FA5-40AB-8ECD-47D217AED88D}"/>
            </c:ext>
          </c:extLst>
        </c:ser>
        <c:dLbls>
          <c:showLegendKey val="0"/>
          <c:showVal val="0"/>
          <c:showCatName val="0"/>
          <c:showSerName val="0"/>
          <c:showPercent val="0"/>
          <c:showBubbleSize val="0"/>
        </c:dLbls>
        <c:gapWidth val="150"/>
        <c:shape val="cylinder"/>
        <c:axId val="143346688"/>
        <c:axId val="142591680"/>
        <c:axId val="0"/>
      </c:bar3DChart>
      <c:catAx>
        <c:axId val="143346688"/>
        <c:scaling>
          <c:orientation val="minMax"/>
        </c:scaling>
        <c:delete val="0"/>
        <c:axPos val="b"/>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2591680"/>
        <c:crosses val="autoZero"/>
        <c:auto val="1"/>
        <c:lblAlgn val="ctr"/>
        <c:lblOffset val="100"/>
        <c:noMultiLvlLbl val="0"/>
      </c:catAx>
      <c:valAx>
        <c:axId val="142591680"/>
        <c:scaling>
          <c:orientation val="minMax"/>
        </c:scaling>
        <c:delete val="0"/>
        <c:axPos val="l"/>
        <c:majorGridlines/>
        <c:numFmt formatCode="0.0" sourceLinked="1"/>
        <c:majorTickMark val="out"/>
        <c:minorTickMark val="none"/>
        <c:tickLblPos val="nextTo"/>
        <c:crossAx val="143346688"/>
        <c:crosses val="autoZero"/>
        <c:crossBetween val="between"/>
      </c:valAx>
    </c:plotArea>
    <c:legend>
      <c:legendPos val="b"/>
      <c:layout>
        <c:manualLayout>
          <c:xMode val="edge"/>
          <c:yMode val="edge"/>
          <c:x val="1.3880109436116284E-2"/>
          <c:y val="0.92550575188615403"/>
          <c:w val="0.95746837027023357"/>
          <c:h val="7.4494248113845932E-2"/>
        </c:manualLayout>
      </c:layout>
      <c:overlay val="0"/>
      <c:txPr>
        <a:bodyPr/>
        <a:lstStyle/>
        <a:p>
          <a:pPr>
            <a:defRPr sz="14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userShapes r:id="rId3"/>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7.6365548484521623E-2"/>
          <c:y val="1.1885399545810566E-2"/>
          <c:w val="0.71638650846423368"/>
          <c:h val="0.73463388809354468"/>
        </c:manualLayout>
      </c:layout>
      <c:bar3DChart>
        <c:barDir val="col"/>
        <c:grouping val="clustered"/>
        <c:varyColors val="0"/>
        <c:ser>
          <c:idx val="0"/>
          <c:order val="0"/>
          <c:tx>
            <c:strRef>
              <c:f>sagatave!$B$2</c:f>
              <c:strCache>
                <c:ptCount val="1"/>
                <c:pt idx="0">
                  <c:v>Pilnībā piekrītu</c:v>
                </c:pt>
              </c:strCache>
            </c:strRef>
          </c:tx>
          <c:spPr>
            <a:solidFill>
              <a:srgbClr val="00B05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Izglītības iestādē, kurā es strādāju, pedagogi ir informēti par rīcības shēmu konflikta risināšanas situācijās</c:v>
                </c:pt>
                <c:pt idx="1">
                  <c:v>Izglītības iestādē, kurā es strādāju, vienmēr tiek ievērota subordinācija (pēctecība) konflikta risināšanas situācijās </c:v>
                </c:pt>
              </c:strCache>
            </c:strRef>
          </c:cat>
          <c:val>
            <c:numRef>
              <c:f>sagatave!$B$3:$B$4</c:f>
              <c:numCache>
                <c:formatCode>0.0</c:formatCode>
                <c:ptCount val="2"/>
                <c:pt idx="0">
                  <c:v>36.6</c:v>
                </c:pt>
                <c:pt idx="1">
                  <c:v>20.2</c:v>
                </c:pt>
              </c:numCache>
            </c:numRef>
          </c:val>
          <c:extLst>
            <c:ext xmlns:c16="http://schemas.microsoft.com/office/drawing/2014/chart" uri="{C3380CC4-5D6E-409C-BE32-E72D297353CC}">
              <c16:uniqueId val="{00000000-9E1E-488F-AC49-2B05C4FDBC31}"/>
            </c:ext>
          </c:extLst>
        </c:ser>
        <c:ser>
          <c:idx val="1"/>
          <c:order val="1"/>
          <c:tx>
            <c:strRef>
              <c:f>sagatave!$C$2</c:f>
              <c:strCache>
                <c:ptCount val="1"/>
                <c:pt idx="0">
                  <c:v> Drīzāk piekrītu</c:v>
                </c:pt>
              </c:strCache>
            </c:strRef>
          </c:tx>
          <c:spPr>
            <a:solidFill>
              <a:srgbClr val="92D05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Izglītības iestādē, kurā es strādāju, pedagogi ir informēti par rīcības shēmu konflikta risināšanas situācijās</c:v>
                </c:pt>
                <c:pt idx="1">
                  <c:v>Izglītības iestādē, kurā es strādāju, vienmēr tiek ievērota subordinācija (pēctecība) konflikta risināšanas situācijās </c:v>
                </c:pt>
              </c:strCache>
            </c:strRef>
          </c:cat>
          <c:val>
            <c:numRef>
              <c:f>sagatave!$C$3:$C$4</c:f>
              <c:numCache>
                <c:formatCode>0.0</c:formatCode>
                <c:ptCount val="2"/>
                <c:pt idx="0">
                  <c:v>37.800000000000004</c:v>
                </c:pt>
                <c:pt idx="1">
                  <c:v>44.4</c:v>
                </c:pt>
              </c:numCache>
            </c:numRef>
          </c:val>
          <c:extLst>
            <c:ext xmlns:c16="http://schemas.microsoft.com/office/drawing/2014/chart" uri="{C3380CC4-5D6E-409C-BE32-E72D297353CC}">
              <c16:uniqueId val="{00000001-9E1E-488F-AC49-2B05C4FDBC31}"/>
            </c:ext>
          </c:extLst>
        </c:ser>
        <c:ser>
          <c:idx val="2"/>
          <c:order val="2"/>
          <c:tx>
            <c:strRef>
              <c:f>sagatave!$D$2</c:f>
              <c:strCache>
                <c:ptCount val="1"/>
                <c:pt idx="0">
                  <c:v>Ne piekrītu, ne nepiekrītu</c:v>
                </c:pt>
              </c:strCache>
            </c:strRef>
          </c:tx>
          <c:spPr>
            <a:solidFill>
              <a:srgbClr val="FFFF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Izglītības iestādē, kurā es strādāju, pedagogi ir informēti par rīcības shēmu konflikta risināšanas situācijās</c:v>
                </c:pt>
                <c:pt idx="1">
                  <c:v>Izglītības iestādē, kurā es strādāju, vienmēr tiek ievērota subordinācija (pēctecība) konflikta risināšanas situācijās </c:v>
                </c:pt>
              </c:strCache>
            </c:strRef>
          </c:cat>
          <c:val>
            <c:numRef>
              <c:f>sagatave!$D$3:$D$4</c:f>
              <c:numCache>
                <c:formatCode>0.0</c:formatCode>
                <c:ptCount val="2"/>
                <c:pt idx="0">
                  <c:v>14.4</c:v>
                </c:pt>
                <c:pt idx="1">
                  <c:v>21.3</c:v>
                </c:pt>
              </c:numCache>
            </c:numRef>
          </c:val>
          <c:extLst>
            <c:ext xmlns:c16="http://schemas.microsoft.com/office/drawing/2014/chart" uri="{C3380CC4-5D6E-409C-BE32-E72D297353CC}">
              <c16:uniqueId val="{00000002-9E1E-488F-AC49-2B05C4FDBC31}"/>
            </c:ext>
          </c:extLst>
        </c:ser>
        <c:ser>
          <c:idx val="3"/>
          <c:order val="3"/>
          <c:tx>
            <c:strRef>
              <c:f>sagatave!$E$2</c:f>
              <c:strCache>
                <c:ptCount val="1"/>
                <c:pt idx="0">
                  <c:v>Drīzāk nepiekrītu</c:v>
                </c:pt>
              </c:strCache>
            </c:strRef>
          </c:tx>
          <c:spPr>
            <a:solidFill>
              <a:srgbClr val="FF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Izglītības iestādē, kurā es strādāju, pedagogi ir informēti par rīcības shēmu konflikta risināšanas situācijās</c:v>
                </c:pt>
                <c:pt idx="1">
                  <c:v>Izglītības iestādē, kurā es strādāju, vienmēr tiek ievērota subordinācija (pēctecība) konflikta risināšanas situācijās </c:v>
                </c:pt>
              </c:strCache>
            </c:strRef>
          </c:cat>
          <c:val>
            <c:numRef>
              <c:f>sagatave!$E$3:$E$4</c:f>
              <c:numCache>
                <c:formatCode>0.0</c:formatCode>
                <c:ptCount val="2"/>
                <c:pt idx="0">
                  <c:v>8.8000000000000007</c:v>
                </c:pt>
                <c:pt idx="1">
                  <c:v>11.7</c:v>
                </c:pt>
              </c:numCache>
            </c:numRef>
          </c:val>
          <c:extLst>
            <c:ext xmlns:c16="http://schemas.microsoft.com/office/drawing/2014/chart" uri="{C3380CC4-5D6E-409C-BE32-E72D297353CC}">
              <c16:uniqueId val="{00000003-9E1E-488F-AC49-2B05C4FDBC31}"/>
            </c:ext>
          </c:extLst>
        </c:ser>
        <c:ser>
          <c:idx val="4"/>
          <c:order val="4"/>
          <c:tx>
            <c:strRef>
              <c:f>sagatave!$F$2</c:f>
              <c:strCache>
                <c:ptCount val="1"/>
                <c:pt idx="0">
                  <c:v>Pilnībā nepiekrītu</c:v>
                </c:pt>
              </c:strCache>
            </c:strRef>
          </c:tx>
          <c:spPr>
            <a:solidFill>
              <a:srgbClr val="C00000"/>
            </a:solidFill>
          </c:spPr>
          <c:invertIfNegative val="0"/>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sagatave!$A$3:$A$4</c:f>
              <c:strCache>
                <c:ptCount val="2"/>
                <c:pt idx="0">
                  <c:v>Izglītības iestādē, kurā es strādāju, pedagogi ir informēti par rīcības shēmu konflikta risināšanas situācijās</c:v>
                </c:pt>
                <c:pt idx="1">
                  <c:v>Izglītības iestādē, kurā es strādāju, vienmēr tiek ievērota subordinācija (pēctecība) konflikta risināšanas situācijās </c:v>
                </c:pt>
              </c:strCache>
            </c:strRef>
          </c:cat>
          <c:val>
            <c:numRef>
              <c:f>sagatave!$F$3:$F$4</c:f>
              <c:numCache>
                <c:formatCode>0.0</c:formatCode>
                <c:ptCount val="2"/>
                <c:pt idx="0">
                  <c:v>2.4</c:v>
                </c:pt>
                <c:pt idx="1">
                  <c:v>2.4</c:v>
                </c:pt>
              </c:numCache>
            </c:numRef>
          </c:val>
          <c:extLst>
            <c:ext xmlns:c16="http://schemas.microsoft.com/office/drawing/2014/chart" uri="{C3380CC4-5D6E-409C-BE32-E72D297353CC}">
              <c16:uniqueId val="{00000004-9E1E-488F-AC49-2B05C4FDBC31}"/>
            </c:ext>
          </c:extLst>
        </c:ser>
        <c:dLbls>
          <c:showLegendKey val="0"/>
          <c:showVal val="0"/>
          <c:showCatName val="0"/>
          <c:showSerName val="0"/>
          <c:showPercent val="0"/>
          <c:showBubbleSize val="0"/>
        </c:dLbls>
        <c:gapWidth val="150"/>
        <c:shape val="cylinder"/>
        <c:axId val="143347200"/>
        <c:axId val="142593984"/>
        <c:axId val="0"/>
      </c:bar3DChart>
      <c:catAx>
        <c:axId val="143347200"/>
        <c:scaling>
          <c:orientation val="minMax"/>
        </c:scaling>
        <c:delete val="0"/>
        <c:axPos val="b"/>
        <c:numFmt formatCode="General" sourceLinked="0"/>
        <c:majorTickMark val="out"/>
        <c:minorTickMark val="none"/>
        <c:tickLblPos val="nextTo"/>
        <c:txPr>
          <a:bodyPr/>
          <a:lstStyle/>
          <a:p>
            <a:pPr>
              <a:defRPr sz="1600" b="1">
                <a:solidFill>
                  <a:sysClr val="windowText" lastClr="000000"/>
                </a:solidFill>
                <a:latin typeface="Calibri" panose="020F0502020204030204" pitchFamily="34" charset="0"/>
                <a:cs typeface="Calibri" panose="020F0502020204030204" pitchFamily="34" charset="0"/>
              </a:defRPr>
            </a:pPr>
            <a:endParaRPr lang="lv-LV"/>
          </a:p>
        </c:txPr>
        <c:crossAx val="142593984"/>
        <c:crosses val="autoZero"/>
        <c:auto val="1"/>
        <c:lblAlgn val="ctr"/>
        <c:lblOffset val="100"/>
        <c:noMultiLvlLbl val="0"/>
      </c:catAx>
      <c:valAx>
        <c:axId val="142593984"/>
        <c:scaling>
          <c:orientation val="minMax"/>
        </c:scaling>
        <c:delete val="0"/>
        <c:axPos val="l"/>
        <c:majorGridlines/>
        <c:numFmt formatCode="0.0" sourceLinked="1"/>
        <c:majorTickMark val="out"/>
        <c:minorTickMark val="none"/>
        <c:tickLblPos val="nextTo"/>
        <c:crossAx val="143347200"/>
        <c:crosses val="autoZero"/>
        <c:crossBetween val="between"/>
      </c:valAx>
    </c:plotArea>
    <c:legend>
      <c:legendPos val="r"/>
      <c:layout>
        <c:manualLayout>
          <c:xMode val="edge"/>
          <c:yMode val="edge"/>
          <c:x val="0.79062857029152633"/>
          <c:y val="1.8615528172859712E-2"/>
          <c:w val="0.12631131781377525"/>
          <c:h val="0.94755993929906523"/>
        </c:manualLayout>
      </c:layout>
      <c:overlay val="0"/>
      <c:spPr>
        <a:ln>
          <a:noFill/>
        </a:ln>
      </c:spPr>
      <c:txPr>
        <a:bodyPr/>
        <a:lstStyle/>
        <a:p>
          <a:pPr>
            <a:defRPr sz="16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sagatave!$B$54</c:f>
              <c:strCache>
                <c:ptCount val="1"/>
                <c:pt idx="0">
                  <c:v>Pilnībā piekrītu</c:v>
                </c:pt>
              </c:strCache>
            </c:strRef>
          </c:tx>
          <c:spPr>
            <a:solidFill>
              <a:srgbClr val="00B05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Pedagogi atsakās sabiedriskajā telpā runāt par konflikta situācijām un to risināšanas iespējām, jo uzskata, ka tas ietekmēs izglītības iestādes reputāciju</c:v>
                </c:pt>
                <c:pt idx="1">
                  <c:v>Masu saziņas līdzekļi pievērš pārāk lielu uzmanību konflikta situācijām starp pedagogu un izglītojamo vai viņa vecākiem,  paužot savu attieksmi, bez dziļākas konflikta situācijas izpētes</c:v>
                </c:pt>
                <c:pt idx="2">
                  <c:v>Izglītojamo visatļautība bieži noved pie konflikta situācijām attiecībās ar pedagogiem</c:v>
                </c:pt>
                <c:pt idx="3">
                  <c:v>Stress un pedagogu profesionālā izdegšana ir būtisks konfliktu rašanās riska faktors</c:v>
                </c:pt>
              </c:strCache>
            </c:strRef>
          </c:cat>
          <c:val>
            <c:numRef>
              <c:f>sagatave!$B$55:$B$58</c:f>
              <c:numCache>
                <c:formatCode>0.0</c:formatCode>
                <c:ptCount val="4"/>
                <c:pt idx="0">
                  <c:v>17.8</c:v>
                </c:pt>
                <c:pt idx="1">
                  <c:v>51</c:v>
                </c:pt>
                <c:pt idx="2">
                  <c:v>54.7</c:v>
                </c:pt>
                <c:pt idx="3">
                  <c:v>40.300000000000004</c:v>
                </c:pt>
              </c:numCache>
            </c:numRef>
          </c:val>
          <c:extLst>
            <c:ext xmlns:c16="http://schemas.microsoft.com/office/drawing/2014/chart" uri="{C3380CC4-5D6E-409C-BE32-E72D297353CC}">
              <c16:uniqueId val="{00000000-F6B2-4A50-A135-2F4B3B6CE3EB}"/>
            </c:ext>
          </c:extLst>
        </c:ser>
        <c:ser>
          <c:idx val="1"/>
          <c:order val="1"/>
          <c:tx>
            <c:strRef>
              <c:f>sagatave!$C$54</c:f>
              <c:strCache>
                <c:ptCount val="1"/>
                <c:pt idx="0">
                  <c:v> Drīzāk piekrītu</c:v>
                </c:pt>
              </c:strCache>
            </c:strRef>
          </c:tx>
          <c:spPr>
            <a:solidFill>
              <a:srgbClr val="92D05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Pedagogi atsakās sabiedriskajā telpā runāt par konflikta situācijām un to risināšanas iespējām, jo uzskata, ka tas ietekmēs izglītības iestādes reputāciju</c:v>
                </c:pt>
                <c:pt idx="1">
                  <c:v>Masu saziņas līdzekļi pievērš pārāk lielu uzmanību konflikta situācijām starp pedagogu un izglītojamo vai viņa vecākiem,  paužot savu attieksmi, bez dziļākas konflikta situācijas izpētes</c:v>
                </c:pt>
                <c:pt idx="2">
                  <c:v>Izglītojamo visatļautība bieži noved pie konflikta situācijām attiecībās ar pedagogiem</c:v>
                </c:pt>
                <c:pt idx="3">
                  <c:v>Stress un pedagogu profesionālā izdegšana ir būtisks konfliktu rašanās riska faktors</c:v>
                </c:pt>
              </c:strCache>
            </c:strRef>
          </c:cat>
          <c:val>
            <c:numRef>
              <c:f>sagatave!$C$55:$C$58</c:f>
              <c:numCache>
                <c:formatCode>0.0</c:formatCode>
                <c:ptCount val="4"/>
                <c:pt idx="0">
                  <c:v>38.5</c:v>
                </c:pt>
                <c:pt idx="1">
                  <c:v>31.3</c:v>
                </c:pt>
                <c:pt idx="2">
                  <c:v>33.200000000000003</c:v>
                </c:pt>
                <c:pt idx="3">
                  <c:v>37</c:v>
                </c:pt>
              </c:numCache>
            </c:numRef>
          </c:val>
          <c:extLst>
            <c:ext xmlns:c16="http://schemas.microsoft.com/office/drawing/2014/chart" uri="{C3380CC4-5D6E-409C-BE32-E72D297353CC}">
              <c16:uniqueId val="{00000001-F6B2-4A50-A135-2F4B3B6CE3EB}"/>
            </c:ext>
          </c:extLst>
        </c:ser>
        <c:ser>
          <c:idx val="2"/>
          <c:order val="2"/>
          <c:tx>
            <c:strRef>
              <c:f>sagatave!$D$54</c:f>
              <c:strCache>
                <c:ptCount val="1"/>
                <c:pt idx="0">
                  <c:v>Ne piekrītu, ne nepiekrītu</c:v>
                </c:pt>
              </c:strCache>
            </c:strRef>
          </c:tx>
          <c:spPr>
            <a:solidFill>
              <a:srgbClr val="FFFF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Pedagogi atsakās sabiedriskajā telpā runāt par konflikta situācijām un to risināšanas iespējām, jo uzskata, ka tas ietekmēs izglītības iestādes reputāciju</c:v>
                </c:pt>
                <c:pt idx="1">
                  <c:v>Masu saziņas līdzekļi pievērš pārāk lielu uzmanību konflikta situācijām starp pedagogu un izglītojamo vai viņa vecākiem,  paužot savu attieksmi, bez dziļākas konflikta situācijas izpētes</c:v>
                </c:pt>
                <c:pt idx="2">
                  <c:v>Izglītojamo visatļautība bieži noved pie konflikta situācijām attiecībās ar pedagogiem</c:v>
                </c:pt>
                <c:pt idx="3">
                  <c:v>Stress un pedagogu profesionālā izdegšana ir būtisks konfliktu rašanās riska faktors</c:v>
                </c:pt>
              </c:strCache>
            </c:strRef>
          </c:cat>
          <c:val>
            <c:numRef>
              <c:f>sagatave!$D$55:$D$58</c:f>
              <c:numCache>
                <c:formatCode>0.0</c:formatCode>
                <c:ptCount val="4"/>
                <c:pt idx="0">
                  <c:v>26.4</c:v>
                </c:pt>
                <c:pt idx="1">
                  <c:v>13.6</c:v>
                </c:pt>
                <c:pt idx="2">
                  <c:v>7.7</c:v>
                </c:pt>
                <c:pt idx="3">
                  <c:v>14.4</c:v>
                </c:pt>
              </c:numCache>
            </c:numRef>
          </c:val>
          <c:extLst>
            <c:ext xmlns:c16="http://schemas.microsoft.com/office/drawing/2014/chart" uri="{C3380CC4-5D6E-409C-BE32-E72D297353CC}">
              <c16:uniqueId val="{00000002-F6B2-4A50-A135-2F4B3B6CE3EB}"/>
            </c:ext>
          </c:extLst>
        </c:ser>
        <c:ser>
          <c:idx val="3"/>
          <c:order val="3"/>
          <c:tx>
            <c:strRef>
              <c:f>sagatave!$E$54</c:f>
              <c:strCache>
                <c:ptCount val="1"/>
                <c:pt idx="0">
                  <c:v>Drīzāk nepiekrītu</c:v>
                </c:pt>
              </c:strCache>
            </c:strRef>
          </c:tx>
          <c:spPr>
            <a:solidFill>
              <a:srgbClr val="FF0000"/>
            </a:solidFill>
          </c:spPr>
          <c:invertIfNegative val="0"/>
          <c:dLbls>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Pedagogi atsakās sabiedriskajā telpā runāt par konflikta situācijām un to risināšanas iespējām, jo uzskata, ka tas ietekmēs izglītības iestādes reputāciju</c:v>
                </c:pt>
                <c:pt idx="1">
                  <c:v>Masu saziņas līdzekļi pievērš pārāk lielu uzmanību konflikta situācijām starp pedagogu un izglītojamo vai viņa vecākiem,  paužot savu attieksmi, bez dziļākas konflikta situācijas izpētes</c:v>
                </c:pt>
                <c:pt idx="2">
                  <c:v>Izglītojamo visatļautība bieži noved pie konflikta situācijām attiecībās ar pedagogiem</c:v>
                </c:pt>
                <c:pt idx="3">
                  <c:v>Stress un pedagogu profesionālā izdegšana ir būtisks konfliktu rašanās riska faktors</c:v>
                </c:pt>
              </c:strCache>
            </c:strRef>
          </c:cat>
          <c:val>
            <c:numRef>
              <c:f>sagatave!$E$55:$E$58</c:f>
              <c:numCache>
                <c:formatCode>0.0</c:formatCode>
                <c:ptCount val="4"/>
                <c:pt idx="0">
                  <c:v>14.2</c:v>
                </c:pt>
                <c:pt idx="1">
                  <c:v>3.4</c:v>
                </c:pt>
                <c:pt idx="2">
                  <c:v>3.6</c:v>
                </c:pt>
                <c:pt idx="3">
                  <c:v>6.8</c:v>
                </c:pt>
              </c:numCache>
            </c:numRef>
          </c:val>
          <c:extLst>
            <c:ext xmlns:c16="http://schemas.microsoft.com/office/drawing/2014/chart" uri="{C3380CC4-5D6E-409C-BE32-E72D297353CC}">
              <c16:uniqueId val="{00000003-F6B2-4A50-A135-2F4B3B6CE3EB}"/>
            </c:ext>
          </c:extLst>
        </c:ser>
        <c:ser>
          <c:idx val="4"/>
          <c:order val="4"/>
          <c:tx>
            <c:strRef>
              <c:f>sagatave!$F$54</c:f>
              <c:strCache>
                <c:ptCount val="1"/>
                <c:pt idx="0">
                  <c:v>Pilnībā nepiekrītu</c:v>
                </c:pt>
              </c:strCache>
            </c:strRef>
          </c:tx>
          <c:spPr>
            <a:solidFill>
              <a:srgbClr val="C00000"/>
            </a:solidFill>
          </c:spPr>
          <c:invertIfNegative val="0"/>
          <c:dLbls>
            <c:dLbl>
              <c:idx val="0"/>
              <c:layout>
                <c:manualLayout>
                  <c:x val="1.86154741128563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6B2-4A50-A135-2F4B3B6CE3EB}"/>
                </c:ext>
              </c:extLst>
            </c:dLbl>
            <c:dLbl>
              <c:idx val="1"/>
              <c:layout>
                <c:manualLayout>
                  <c:x val="2.09424083769633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6B2-4A50-A135-2F4B3B6CE3EB}"/>
                </c:ext>
              </c:extLst>
            </c:dLbl>
            <c:dLbl>
              <c:idx val="2"/>
              <c:layout>
                <c:manualLayout>
                  <c:x val="2.09424083769633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6B2-4A50-A135-2F4B3B6CE3EB}"/>
                </c:ext>
              </c:extLst>
            </c:dLbl>
            <c:dLbl>
              <c:idx val="3"/>
              <c:layout>
                <c:manualLayout>
                  <c:x val="2.0942408376963352E-2"/>
                  <c:y val="1.652209400759287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6B2-4A50-A135-2F4B3B6CE3EB}"/>
                </c:ext>
              </c:extLst>
            </c:dLbl>
            <c:spPr>
              <a:noFill/>
              <a:ln>
                <a:noFill/>
              </a:ln>
              <a:effectLst/>
            </c:spPr>
            <c:txPr>
              <a:bodyPr/>
              <a:lstStyle/>
              <a:p>
                <a:pPr>
                  <a:defRPr sz="14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sagatave!$A$55:$A$58</c:f>
              <c:strCache>
                <c:ptCount val="4"/>
                <c:pt idx="0">
                  <c:v>Pedagogi atsakās sabiedriskajā telpā runāt par konflikta situācijām un to risināšanas iespējām, jo uzskata, ka tas ietekmēs izglītības iestādes reputāciju</c:v>
                </c:pt>
                <c:pt idx="1">
                  <c:v>Masu saziņas līdzekļi pievērš pārāk lielu uzmanību konflikta situācijām starp pedagogu un izglītojamo vai viņa vecākiem,  paužot savu attieksmi, bez dziļākas konflikta situācijas izpētes</c:v>
                </c:pt>
                <c:pt idx="2">
                  <c:v>Izglītojamo visatļautība bieži noved pie konflikta situācijām attiecībās ar pedagogiem</c:v>
                </c:pt>
                <c:pt idx="3">
                  <c:v>Stress un pedagogu profesionālā izdegšana ir būtisks konfliktu rašanās riska faktors</c:v>
                </c:pt>
              </c:strCache>
            </c:strRef>
          </c:cat>
          <c:val>
            <c:numRef>
              <c:f>sagatave!$F$55:$F$58</c:f>
              <c:numCache>
                <c:formatCode>0.0</c:formatCode>
                <c:ptCount val="4"/>
                <c:pt idx="0">
                  <c:v>3.1</c:v>
                </c:pt>
                <c:pt idx="1">
                  <c:v>0.70000000000000062</c:v>
                </c:pt>
                <c:pt idx="2">
                  <c:v>0.8</c:v>
                </c:pt>
                <c:pt idx="3">
                  <c:v>1.5</c:v>
                </c:pt>
              </c:numCache>
            </c:numRef>
          </c:val>
          <c:extLst>
            <c:ext xmlns:c16="http://schemas.microsoft.com/office/drawing/2014/chart" uri="{C3380CC4-5D6E-409C-BE32-E72D297353CC}">
              <c16:uniqueId val="{00000008-F6B2-4A50-A135-2F4B3B6CE3EB}"/>
            </c:ext>
          </c:extLst>
        </c:ser>
        <c:dLbls>
          <c:showLegendKey val="0"/>
          <c:showVal val="0"/>
          <c:showCatName val="0"/>
          <c:showSerName val="0"/>
          <c:showPercent val="0"/>
          <c:showBubbleSize val="0"/>
        </c:dLbls>
        <c:gapWidth val="150"/>
        <c:shape val="cylinder"/>
        <c:axId val="146476544"/>
        <c:axId val="142596288"/>
        <c:axId val="0"/>
      </c:bar3DChart>
      <c:catAx>
        <c:axId val="146476544"/>
        <c:scaling>
          <c:orientation val="minMax"/>
        </c:scaling>
        <c:delete val="0"/>
        <c:axPos val="b"/>
        <c:majorGridlines/>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lv-LV"/>
          </a:p>
        </c:txPr>
        <c:crossAx val="142596288"/>
        <c:crosses val="autoZero"/>
        <c:auto val="1"/>
        <c:lblAlgn val="ctr"/>
        <c:lblOffset val="100"/>
        <c:noMultiLvlLbl val="0"/>
      </c:catAx>
      <c:valAx>
        <c:axId val="142596288"/>
        <c:scaling>
          <c:orientation val="minMax"/>
        </c:scaling>
        <c:delete val="0"/>
        <c:axPos val="l"/>
        <c:majorGridlines/>
        <c:numFmt formatCode="0.0" sourceLinked="1"/>
        <c:majorTickMark val="out"/>
        <c:minorTickMark val="none"/>
        <c:tickLblPos val="nextTo"/>
        <c:crossAx val="146476544"/>
        <c:crosses val="autoZero"/>
        <c:crossBetween val="between"/>
      </c:valAx>
    </c:plotArea>
    <c:legend>
      <c:legendPos val="b"/>
      <c:layout>
        <c:manualLayout>
          <c:xMode val="edge"/>
          <c:yMode val="edge"/>
          <c:x val="0"/>
          <c:y val="0.92464263466704311"/>
          <c:w val="0.99328621429574859"/>
          <c:h val="5.9722503777398968E-2"/>
        </c:manualLayout>
      </c:layout>
      <c:overlay val="0"/>
      <c:txPr>
        <a:bodyPr/>
        <a:lstStyle/>
        <a:p>
          <a:pPr>
            <a:defRPr sz="1400" b="1">
              <a:latin typeface="Calibri" panose="020F0502020204030204" pitchFamily="34" charset="0"/>
              <a:cs typeface="Calibri" panose="020F0502020204030204" pitchFamily="34" charset="0"/>
            </a:defRPr>
          </a:pPr>
          <a:endParaRPr lang="lv-LV"/>
        </a:p>
      </c:txPr>
    </c:legend>
    <c:plotVisOnly val="1"/>
    <c:dispBlanksAs val="gap"/>
    <c:showDLblsOverMax val="0"/>
  </c:chart>
  <c:spPr>
    <a:ln>
      <a:noFill/>
    </a:ln>
  </c:spPr>
  <c:externalData r:id="rId2">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extLst>
              <c:ext xmlns:c16="http://schemas.microsoft.com/office/drawing/2014/chart" uri="{C3380CC4-5D6E-409C-BE32-E72D297353CC}">
                <c16:uniqueId val="{00000001-E52A-4179-B27B-533104682103}"/>
              </c:ext>
            </c:extLst>
          </c:dPt>
          <c:dPt>
            <c:idx val="1"/>
            <c:bubble3D val="0"/>
            <c:spPr>
              <a:solidFill>
                <a:srgbClr val="FFFF00"/>
              </a:solidFill>
            </c:spPr>
            <c:extLst>
              <c:ext xmlns:c16="http://schemas.microsoft.com/office/drawing/2014/chart" uri="{C3380CC4-5D6E-409C-BE32-E72D297353CC}">
                <c16:uniqueId val="{00000003-E52A-4179-B27B-533104682103}"/>
              </c:ext>
            </c:extLst>
          </c:dPt>
          <c:dPt>
            <c:idx val="2"/>
            <c:bubble3D val="0"/>
            <c:spPr>
              <a:solidFill>
                <a:srgbClr val="FF0000"/>
              </a:solidFill>
            </c:spPr>
            <c:extLst>
              <c:ext xmlns:c16="http://schemas.microsoft.com/office/drawing/2014/chart" uri="{C3380CC4-5D6E-409C-BE32-E72D297353CC}">
                <c16:uniqueId val="{00000005-E52A-4179-B27B-533104682103}"/>
              </c:ext>
            </c:extLst>
          </c:dPt>
          <c:dPt>
            <c:idx val="3"/>
            <c:bubble3D val="0"/>
            <c:spPr>
              <a:solidFill>
                <a:srgbClr val="C00000"/>
              </a:solidFill>
            </c:spPr>
            <c:extLst>
              <c:ext xmlns:c16="http://schemas.microsoft.com/office/drawing/2014/chart" uri="{C3380CC4-5D6E-409C-BE32-E72D297353CC}">
                <c16:uniqueId val="{00000007-E52A-4179-B27B-533104682103}"/>
              </c:ext>
            </c:extLst>
          </c:dPt>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'10.jaut'!$A$3:$A$6</c:f>
              <c:strCache>
                <c:ptCount val="4"/>
                <c:pt idx="0">
                  <c:v>Jā, ne vēlāk kā mēnesi pirms jaunā mācību gada sākuma</c:v>
                </c:pt>
                <c:pt idx="1">
                  <c:v>Jā, augusta mēnesī, bet ne vēlāk kā 1.septembrī</c:v>
                </c:pt>
                <c:pt idx="2">
                  <c:v>Nē, tieku informēts tikai  pēc 1. septembra</c:v>
                </c:pt>
                <c:pt idx="3">
                  <c:v>Cits (algas dienā, pēc mērķdotācijas apstiprināšanas MK u.c.)</c:v>
                </c:pt>
              </c:strCache>
            </c:strRef>
          </c:cat>
          <c:val>
            <c:numRef>
              <c:f>'10.jaut'!$B$3:$B$6</c:f>
              <c:numCache>
                <c:formatCode>General</c:formatCode>
                <c:ptCount val="4"/>
                <c:pt idx="0">
                  <c:v>6.9</c:v>
                </c:pt>
                <c:pt idx="1">
                  <c:v>22.3</c:v>
                </c:pt>
                <c:pt idx="2">
                  <c:v>57.6</c:v>
                </c:pt>
                <c:pt idx="3">
                  <c:v>13.2</c:v>
                </c:pt>
              </c:numCache>
            </c:numRef>
          </c:val>
          <c:extLst>
            <c:ext xmlns:c16="http://schemas.microsoft.com/office/drawing/2014/chart" uri="{C3380CC4-5D6E-409C-BE32-E72D297353CC}">
              <c16:uniqueId val="{00000008-E52A-4179-B27B-533104682103}"/>
            </c:ext>
          </c:extLst>
        </c:ser>
        <c:ser>
          <c:idx val="1"/>
          <c:order val="1"/>
          <c:cat>
            <c:strRef>
              <c:f>'10.jaut'!$A$3:$A$6</c:f>
              <c:strCache>
                <c:ptCount val="4"/>
                <c:pt idx="0">
                  <c:v>Jā, ne vēlāk kā mēnesi pirms jaunā mācību gada sākuma</c:v>
                </c:pt>
                <c:pt idx="1">
                  <c:v>Jā, augusta mēnesī, bet ne vēlāk kā 1.septembrī</c:v>
                </c:pt>
                <c:pt idx="2">
                  <c:v>Nē, tieku informēts tikai  pēc 1. septembra</c:v>
                </c:pt>
                <c:pt idx="3">
                  <c:v>Cits (algas dienā, pēc mērķdotācijas apstiprināšanas MK u.c.)</c:v>
                </c:pt>
              </c:strCache>
            </c:strRef>
          </c:cat>
          <c:val>
            <c:numRef>
              <c:f>'10.jaut'!$C$3:$C$6</c:f>
              <c:numCache>
                <c:formatCode>General</c:formatCode>
                <c:ptCount val="4"/>
              </c:numCache>
            </c:numRef>
          </c:val>
          <c:extLst>
            <c:ext xmlns:c16="http://schemas.microsoft.com/office/drawing/2014/chart" uri="{C3380CC4-5D6E-409C-BE32-E72D297353CC}">
              <c16:uniqueId val="{00000009-E52A-4179-B27B-533104682103}"/>
            </c:ext>
          </c:extLst>
        </c:ser>
        <c:ser>
          <c:idx val="2"/>
          <c:order val="2"/>
          <c:cat>
            <c:strRef>
              <c:f>'10.jaut'!$A$3:$A$6</c:f>
              <c:strCache>
                <c:ptCount val="4"/>
                <c:pt idx="0">
                  <c:v>Jā, ne vēlāk kā mēnesi pirms jaunā mācību gada sākuma</c:v>
                </c:pt>
                <c:pt idx="1">
                  <c:v>Jā, augusta mēnesī, bet ne vēlāk kā 1.septembrī</c:v>
                </c:pt>
                <c:pt idx="2">
                  <c:v>Nē, tieku informēts tikai  pēc 1. septembra</c:v>
                </c:pt>
                <c:pt idx="3">
                  <c:v>Cits (algas dienā, pēc mērķdotācijas apstiprināšanas MK u.c.)</c:v>
                </c:pt>
              </c:strCache>
            </c:strRef>
          </c:cat>
          <c:val>
            <c:numRef>
              <c:f>'10.jaut'!$D$3:$D$6</c:f>
              <c:numCache>
                <c:formatCode>General</c:formatCode>
                <c:ptCount val="4"/>
              </c:numCache>
            </c:numRef>
          </c:val>
          <c:extLst>
            <c:ext xmlns:c16="http://schemas.microsoft.com/office/drawing/2014/chart" uri="{C3380CC4-5D6E-409C-BE32-E72D297353CC}">
              <c16:uniqueId val="{0000000A-E52A-4179-B27B-533104682103}"/>
            </c:ext>
          </c:extLst>
        </c:ser>
        <c:ser>
          <c:idx val="3"/>
          <c:order val="3"/>
          <c:cat>
            <c:strRef>
              <c:f>'10.jaut'!$A$3:$A$6</c:f>
              <c:strCache>
                <c:ptCount val="4"/>
                <c:pt idx="0">
                  <c:v>Jā, ne vēlāk kā mēnesi pirms jaunā mācību gada sākuma</c:v>
                </c:pt>
                <c:pt idx="1">
                  <c:v>Jā, augusta mēnesī, bet ne vēlāk kā 1.septembrī</c:v>
                </c:pt>
                <c:pt idx="2">
                  <c:v>Nē, tieku informēts tikai  pēc 1. septembra</c:v>
                </c:pt>
                <c:pt idx="3">
                  <c:v>Cits (algas dienā, pēc mērķdotācijas apstiprināšanas MK u.c.)</c:v>
                </c:pt>
              </c:strCache>
            </c:strRef>
          </c:cat>
          <c:val>
            <c:numRef>
              <c:f>'10.jaut'!$E$3:$E$6</c:f>
              <c:numCache>
                <c:formatCode>General</c:formatCode>
                <c:ptCount val="4"/>
              </c:numCache>
            </c:numRef>
          </c:val>
          <c:extLst>
            <c:ext xmlns:c16="http://schemas.microsoft.com/office/drawing/2014/chart" uri="{C3380CC4-5D6E-409C-BE32-E72D297353CC}">
              <c16:uniqueId val="{0000000B-E52A-4179-B27B-533104682103}"/>
            </c:ext>
          </c:extLst>
        </c:ser>
        <c:ser>
          <c:idx val="4"/>
          <c:order val="4"/>
          <c:cat>
            <c:strRef>
              <c:f>'10.jaut'!$A$3:$A$6</c:f>
              <c:strCache>
                <c:ptCount val="4"/>
                <c:pt idx="0">
                  <c:v>Jā, ne vēlāk kā mēnesi pirms jaunā mācību gada sākuma</c:v>
                </c:pt>
                <c:pt idx="1">
                  <c:v>Jā, augusta mēnesī, bet ne vēlāk kā 1.septembrī</c:v>
                </c:pt>
                <c:pt idx="2">
                  <c:v>Nē, tieku informēts tikai  pēc 1. septembra</c:v>
                </c:pt>
                <c:pt idx="3">
                  <c:v>Cits (algas dienā, pēc mērķdotācijas apstiprināšanas MK u.c.)</c:v>
                </c:pt>
              </c:strCache>
            </c:strRef>
          </c:cat>
          <c:val>
            <c:numRef>
              <c:f>'10.jaut'!$F$3:$F$6</c:f>
              <c:numCache>
                <c:formatCode>General</c:formatCode>
                <c:ptCount val="4"/>
              </c:numCache>
            </c:numRef>
          </c:val>
          <c:extLst>
            <c:ext xmlns:c16="http://schemas.microsoft.com/office/drawing/2014/chart" uri="{C3380CC4-5D6E-409C-BE32-E72D297353CC}">
              <c16:uniqueId val="{0000000C-E52A-4179-B27B-533104682103}"/>
            </c:ext>
          </c:extLst>
        </c:ser>
        <c:dLbls>
          <c:showLegendKey val="0"/>
          <c:showVal val="0"/>
          <c:showCatName val="0"/>
          <c:showSerName val="0"/>
          <c:showPercent val="0"/>
          <c:showBubbleSize val="0"/>
          <c:showLeaderLines val="0"/>
        </c:dLbls>
      </c:pie3DChart>
    </c:plotArea>
    <c:legend>
      <c:legendPos val="b"/>
      <c:overlay val="0"/>
      <c:txPr>
        <a:bodyPr/>
        <a:lstStyle/>
        <a:p>
          <a:pPr rtl="0">
            <a:defRPr sz="1600" b="1">
              <a:latin typeface="Calibri" panose="020F0502020204030204" pitchFamily="34" charset="0"/>
              <a:cs typeface="Calibri" panose="020F0502020204030204" pitchFamily="34" charset="0"/>
            </a:defRPr>
          </a:pPr>
          <a:endParaRPr lang="lv-LV"/>
        </a:p>
      </c:txPr>
    </c:legend>
    <c:plotVisOnly val="1"/>
    <c:dispBlanksAs val="zero"/>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extLst>
              <c:ext xmlns:c16="http://schemas.microsoft.com/office/drawing/2014/chart" uri="{C3380CC4-5D6E-409C-BE32-E72D297353CC}">
                <c16:uniqueId val="{00000001-6D04-4808-A6B0-FF3A3802392F}"/>
              </c:ext>
            </c:extLst>
          </c:dPt>
          <c:dPt>
            <c:idx val="1"/>
            <c:bubble3D val="0"/>
            <c:spPr>
              <a:solidFill>
                <a:srgbClr val="92D050"/>
              </a:solidFill>
            </c:spPr>
            <c:extLst>
              <c:ext xmlns:c16="http://schemas.microsoft.com/office/drawing/2014/chart" uri="{C3380CC4-5D6E-409C-BE32-E72D297353CC}">
                <c16:uniqueId val="{00000003-6D04-4808-A6B0-FF3A3802392F}"/>
              </c:ext>
            </c:extLst>
          </c:dPt>
          <c:dPt>
            <c:idx val="2"/>
            <c:bubble3D val="0"/>
            <c:spPr>
              <a:solidFill>
                <a:srgbClr val="FFFF00"/>
              </a:solidFill>
            </c:spPr>
            <c:extLst>
              <c:ext xmlns:c16="http://schemas.microsoft.com/office/drawing/2014/chart" uri="{C3380CC4-5D6E-409C-BE32-E72D297353CC}">
                <c16:uniqueId val="{00000005-6D04-4808-A6B0-FF3A3802392F}"/>
              </c:ext>
            </c:extLst>
          </c:dPt>
          <c:dPt>
            <c:idx val="3"/>
            <c:bubble3D val="0"/>
            <c:spPr>
              <a:solidFill>
                <a:srgbClr val="FF0000"/>
              </a:solidFill>
            </c:spPr>
            <c:extLst>
              <c:ext xmlns:c16="http://schemas.microsoft.com/office/drawing/2014/chart" uri="{C3380CC4-5D6E-409C-BE32-E72D297353CC}">
                <c16:uniqueId val="{00000007-6D04-4808-A6B0-FF3A3802392F}"/>
              </c:ext>
            </c:extLst>
          </c:dPt>
          <c:dPt>
            <c:idx val="4"/>
            <c:bubble3D val="0"/>
            <c:spPr>
              <a:solidFill>
                <a:srgbClr val="C00000"/>
              </a:solidFill>
            </c:spPr>
            <c:extLst>
              <c:ext xmlns:c16="http://schemas.microsoft.com/office/drawing/2014/chart" uri="{C3380CC4-5D6E-409C-BE32-E72D297353CC}">
                <c16:uniqueId val="{00000009-6D04-4808-A6B0-FF3A3802392F}"/>
              </c:ext>
            </c:extLst>
          </c:dPt>
          <c:dLbls>
            <c:spPr>
              <a:noFill/>
              <a:ln>
                <a:noFill/>
              </a:ln>
              <a:effectLst/>
            </c:spPr>
            <c:txPr>
              <a:bodyPr/>
              <a:lstStyle/>
              <a:p>
                <a:pPr>
                  <a:defRPr sz="1600" b="1"/>
                </a:pPr>
                <a:endParaRPr lang="lv-LV"/>
              </a:p>
            </c:txPr>
            <c:dLblPos val="outEnd"/>
            <c:showLegendKey val="0"/>
            <c:showVal val="0"/>
            <c:showCatName val="0"/>
            <c:showSerName val="0"/>
            <c:showPercent val="1"/>
            <c:showBubbleSize val="0"/>
            <c:showLeaderLines val="1"/>
            <c:extLst>
              <c:ext xmlns:c15="http://schemas.microsoft.com/office/drawing/2012/chart" uri="{CE6537A1-D6FC-4f65-9D91-7224C49458BB}"/>
            </c:extLst>
          </c:dLbls>
          <c:cat>
            <c:strRef>
              <c:f>demografiskie!$A$38:$A$42</c:f>
              <c:strCache>
                <c:ptCount val="5"/>
                <c:pt idx="0">
                  <c:v>līdz 3 gadiem (ieskaitot)</c:v>
                </c:pt>
                <c:pt idx="1">
                  <c:v>4-10 gadi</c:v>
                </c:pt>
                <c:pt idx="2">
                  <c:v>11-20 gadi</c:v>
                </c:pt>
                <c:pt idx="3">
                  <c:v>21- 30 gadi</c:v>
                </c:pt>
                <c:pt idx="4">
                  <c:v>virs 30 gadiem</c:v>
                </c:pt>
              </c:strCache>
            </c:strRef>
          </c:cat>
          <c:val>
            <c:numRef>
              <c:f>demografiskie!$B$38:$B$42</c:f>
              <c:numCache>
                <c:formatCode>0.0%</c:formatCode>
                <c:ptCount val="5"/>
                <c:pt idx="0">
                  <c:v>4.8000000000000001E-2</c:v>
                </c:pt>
                <c:pt idx="1">
                  <c:v>9.7000000000000003E-2</c:v>
                </c:pt>
                <c:pt idx="2">
                  <c:v>0.21200000000000024</c:v>
                </c:pt>
                <c:pt idx="3">
                  <c:v>0.30500000000000038</c:v>
                </c:pt>
                <c:pt idx="4">
                  <c:v>0.33800000000000735</c:v>
                </c:pt>
              </c:numCache>
            </c:numRef>
          </c:val>
          <c:extLst>
            <c:ext xmlns:c16="http://schemas.microsoft.com/office/drawing/2014/chart" uri="{C3380CC4-5D6E-409C-BE32-E72D297353CC}">
              <c16:uniqueId val="{0000000A-6D04-4808-A6B0-FF3A3802392F}"/>
            </c:ext>
          </c:extLst>
        </c:ser>
        <c:dLbls>
          <c:showLegendKey val="0"/>
          <c:showVal val="0"/>
          <c:showCatName val="0"/>
          <c:showSerName val="0"/>
          <c:showPercent val="0"/>
          <c:showBubbleSize val="0"/>
          <c:showLeaderLines val="1"/>
        </c:dLbls>
      </c:pie3DChart>
    </c:plotArea>
    <c:legend>
      <c:legendPos val="b"/>
      <c:layout>
        <c:manualLayout>
          <c:xMode val="edge"/>
          <c:yMode val="edge"/>
          <c:x val="1.4265524031626555E-2"/>
          <c:y val="0.77905137180645434"/>
          <c:w val="0.96262242310977741"/>
          <c:h val="0.19881472580535497"/>
        </c:manualLayout>
      </c:layout>
      <c:overlay val="0"/>
      <c:txPr>
        <a:bodyPr/>
        <a:lstStyle/>
        <a:p>
          <a:pPr>
            <a:defRPr sz="1600" b="1"/>
          </a:pPr>
          <a:endParaRPr lang="lv-LV"/>
        </a:p>
      </c:txPr>
    </c:legend>
    <c:plotVisOnly val="1"/>
    <c:dispBlanksAs val="zero"/>
    <c:showDLblsOverMax val="0"/>
  </c:chart>
  <c:spPr>
    <a:ln>
      <a:noFill/>
    </a:ln>
  </c:spPr>
  <c:externalData r:id="rId2">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0.43379310313426017"/>
          <c:y val="5.0437955594893162E-3"/>
          <c:w val="0.50316073714942422"/>
          <c:h val="0.93358841232031975"/>
        </c:manualLayout>
      </c:layout>
      <c:bar3DChart>
        <c:barDir val="bar"/>
        <c:grouping val="clustered"/>
        <c:varyColors val="0"/>
        <c:ser>
          <c:idx val="0"/>
          <c:order val="0"/>
          <c:invertIfNegative val="0"/>
          <c:dPt>
            <c:idx val="0"/>
            <c:invertIfNegative val="0"/>
            <c:bubble3D val="0"/>
            <c:spPr>
              <a:solidFill>
                <a:srgbClr val="00B050"/>
              </a:solidFill>
            </c:spPr>
            <c:extLst>
              <c:ext xmlns:c16="http://schemas.microsoft.com/office/drawing/2014/chart" uri="{C3380CC4-5D6E-409C-BE32-E72D297353CC}">
                <c16:uniqueId val="{00000001-1F32-4619-981B-D964C4B2686C}"/>
              </c:ext>
            </c:extLst>
          </c:dPt>
          <c:dPt>
            <c:idx val="1"/>
            <c:invertIfNegative val="0"/>
            <c:bubble3D val="0"/>
            <c:spPr>
              <a:solidFill>
                <a:srgbClr val="92D050"/>
              </a:solidFill>
            </c:spPr>
            <c:extLst>
              <c:ext xmlns:c16="http://schemas.microsoft.com/office/drawing/2014/chart" uri="{C3380CC4-5D6E-409C-BE32-E72D297353CC}">
                <c16:uniqueId val="{00000003-1F32-4619-981B-D964C4B2686C}"/>
              </c:ext>
            </c:extLst>
          </c:dPt>
          <c:dPt>
            <c:idx val="2"/>
            <c:invertIfNegative val="0"/>
            <c:bubble3D val="0"/>
            <c:spPr>
              <a:solidFill>
                <a:srgbClr val="FFFF00"/>
              </a:solidFill>
            </c:spPr>
            <c:extLst>
              <c:ext xmlns:c16="http://schemas.microsoft.com/office/drawing/2014/chart" uri="{C3380CC4-5D6E-409C-BE32-E72D297353CC}">
                <c16:uniqueId val="{00000005-1F32-4619-981B-D964C4B2686C}"/>
              </c:ext>
            </c:extLst>
          </c:dPt>
          <c:dPt>
            <c:idx val="3"/>
            <c:invertIfNegative val="0"/>
            <c:bubble3D val="0"/>
            <c:spPr>
              <a:solidFill>
                <a:srgbClr val="FFC000"/>
              </a:solidFill>
            </c:spPr>
            <c:extLst>
              <c:ext xmlns:c16="http://schemas.microsoft.com/office/drawing/2014/chart" uri="{C3380CC4-5D6E-409C-BE32-E72D297353CC}">
                <c16:uniqueId val="{00000007-1F32-4619-981B-D964C4B2686C}"/>
              </c:ext>
            </c:extLst>
          </c:dPt>
          <c:dPt>
            <c:idx val="4"/>
            <c:invertIfNegative val="0"/>
            <c:bubble3D val="0"/>
            <c:spPr>
              <a:solidFill>
                <a:srgbClr val="FF0000"/>
              </a:solidFill>
            </c:spPr>
            <c:extLst>
              <c:ext xmlns:c16="http://schemas.microsoft.com/office/drawing/2014/chart" uri="{C3380CC4-5D6E-409C-BE32-E72D297353CC}">
                <c16:uniqueId val="{00000009-1F32-4619-981B-D964C4B2686C}"/>
              </c:ext>
            </c:extLst>
          </c:dPt>
          <c:dPt>
            <c:idx val="5"/>
            <c:invertIfNegative val="0"/>
            <c:bubble3D val="0"/>
            <c:spPr>
              <a:solidFill>
                <a:srgbClr val="C00000"/>
              </a:solidFill>
            </c:spPr>
            <c:extLst>
              <c:ext xmlns:c16="http://schemas.microsoft.com/office/drawing/2014/chart" uri="{C3380CC4-5D6E-409C-BE32-E72D297353CC}">
                <c16:uniqueId val="{0000000B-1F32-4619-981B-D964C4B2686C}"/>
              </c:ext>
            </c:extLst>
          </c:dPt>
          <c:dLbls>
            <c:spPr>
              <a:noFill/>
              <a:ln>
                <a:noFill/>
              </a:ln>
              <a:effectLst/>
            </c:spPr>
            <c:txPr>
              <a:bodyPr/>
              <a:lstStyle/>
              <a:p>
                <a:pPr>
                  <a:defRPr sz="1600" b="1">
                    <a:latin typeface="Calibri" panose="020F0502020204030204" pitchFamily="34" charset="0"/>
                    <a:cs typeface="Calibri" panose="020F050202020403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'2222'!$A$4:$A$9</c:f>
              <c:strCache>
                <c:ptCount val="6"/>
                <c:pt idx="0">
                  <c:v>Cits (neformāli pie kolēģa, jurista, policista u.c.)</c:v>
                </c:pt>
                <c:pt idx="1">
                  <c:v>Latvijas Izglītības un zinātnes darbinieku arodbiedrībā </c:v>
                </c:pt>
                <c:pt idx="2">
                  <c:v>Pašvaldībā</c:v>
                </c:pt>
                <c:pt idx="3">
                  <c:v>Izglītības kvalitātes valsts dienestā</c:v>
                </c:pt>
                <c:pt idx="4">
                  <c:v>Izglītības un zinātnes ministrijā</c:v>
                </c:pt>
                <c:pt idx="5">
                  <c:v>Valsts darba inspekcijā</c:v>
                </c:pt>
              </c:strCache>
            </c:strRef>
          </c:cat>
          <c:val>
            <c:numRef>
              <c:f>'2222'!$B$4:$B$9</c:f>
              <c:numCache>
                <c:formatCode>0.0</c:formatCode>
                <c:ptCount val="6"/>
                <c:pt idx="0">
                  <c:v>29.9</c:v>
                </c:pt>
                <c:pt idx="1">
                  <c:v>32.4</c:v>
                </c:pt>
                <c:pt idx="2">
                  <c:v>15.4</c:v>
                </c:pt>
                <c:pt idx="3">
                  <c:v>7.1</c:v>
                </c:pt>
                <c:pt idx="4">
                  <c:v>2.7</c:v>
                </c:pt>
                <c:pt idx="5">
                  <c:v>12.5</c:v>
                </c:pt>
              </c:numCache>
            </c:numRef>
          </c:val>
          <c:extLst>
            <c:ext xmlns:c16="http://schemas.microsoft.com/office/drawing/2014/chart" uri="{C3380CC4-5D6E-409C-BE32-E72D297353CC}">
              <c16:uniqueId val="{0000000C-1F32-4619-981B-D964C4B2686C}"/>
            </c:ext>
          </c:extLst>
        </c:ser>
        <c:dLbls>
          <c:showLegendKey val="0"/>
          <c:showVal val="0"/>
          <c:showCatName val="0"/>
          <c:showSerName val="0"/>
          <c:showPercent val="0"/>
          <c:showBubbleSize val="0"/>
        </c:dLbls>
        <c:gapWidth val="150"/>
        <c:shape val="cylinder"/>
        <c:axId val="36161024"/>
        <c:axId val="118884608"/>
        <c:axId val="0"/>
      </c:bar3DChart>
      <c:catAx>
        <c:axId val="36161024"/>
        <c:scaling>
          <c:orientation val="minMax"/>
        </c:scaling>
        <c:delete val="0"/>
        <c:axPos val="l"/>
        <c:numFmt formatCode="General" sourceLinked="0"/>
        <c:majorTickMark val="out"/>
        <c:minorTickMark val="none"/>
        <c:tickLblPos val="nextTo"/>
        <c:txPr>
          <a:bodyPr/>
          <a:lstStyle/>
          <a:p>
            <a:pPr>
              <a:defRPr sz="1600" b="1">
                <a:latin typeface="Calibri" panose="020F0502020204030204" pitchFamily="34" charset="0"/>
                <a:cs typeface="Calibri" panose="020F0502020204030204" pitchFamily="34" charset="0"/>
              </a:defRPr>
            </a:pPr>
            <a:endParaRPr lang="lv-LV"/>
          </a:p>
        </c:txPr>
        <c:crossAx val="118884608"/>
        <c:crosses val="autoZero"/>
        <c:auto val="1"/>
        <c:lblAlgn val="ctr"/>
        <c:lblOffset val="100"/>
        <c:noMultiLvlLbl val="0"/>
      </c:catAx>
      <c:valAx>
        <c:axId val="118884608"/>
        <c:scaling>
          <c:orientation val="minMax"/>
        </c:scaling>
        <c:delete val="0"/>
        <c:axPos val="b"/>
        <c:majorGridlines/>
        <c:numFmt formatCode="0.0" sourceLinked="1"/>
        <c:majorTickMark val="out"/>
        <c:minorTickMark val="none"/>
        <c:tickLblPos val="nextTo"/>
        <c:crossAx val="36161024"/>
        <c:crosses val="autoZero"/>
        <c:crossBetween val="between"/>
      </c:valAx>
      <c:spPr>
        <a:ln>
          <a:noFill/>
        </a:ln>
      </c:spPr>
    </c:plotArea>
    <c:plotVisOnly val="1"/>
    <c:dispBlanksAs val="gap"/>
    <c:showDLblsOverMax val="0"/>
  </c:chart>
  <c:spPr>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
          <c:y val="0"/>
          <c:w val="0.85988996870765677"/>
          <c:h val="1"/>
        </c:manualLayout>
      </c:layout>
      <c:pie3DChart>
        <c:varyColors val="1"/>
        <c:ser>
          <c:idx val="0"/>
          <c:order val="0"/>
          <c:dPt>
            <c:idx val="0"/>
            <c:bubble3D val="0"/>
            <c:spPr>
              <a:solidFill>
                <a:srgbClr val="C00000"/>
              </a:solidFill>
              <a:ln>
                <a:solidFill>
                  <a:srgbClr val="C00000"/>
                </a:solidFill>
              </a:ln>
            </c:spPr>
            <c:extLst>
              <c:ext xmlns:c16="http://schemas.microsoft.com/office/drawing/2014/chart" uri="{C3380CC4-5D6E-409C-BE32-E72D297353CC}">
                <c16:uniqueId val="{00000001-1FED-4445-B098-146CCFA54EE6}"/>
              </c:ext>
            </c:extLst>
          </c:dPt>
          <c:dPt>
            <c:idx val="1"/>
            <c:bubble3D val="0"/>
            <c:spPr>
              <a:solidFill>
                <a:srgbClr val="00B050"/>
              </a:solidFill>
            </c:spPr>
            <c:extLst>
              <c:ext xmlns:c16="http://schemas.microsoft.com/office/drawing/2014/chart" uri="{C3380CC4-5D6E-409C-BE32-E72D297353CC}">
                <c16:uniqueId val="{00000003-1FED-4445-B098-146CCFA54EE6}"/>
              </c:ext>
            </c:extLst>
          </c:dPt>
          <c:dPt>
            <c:idx val="2"/>
            <c:bubble3D val="0"/>
            <c:spPr>
              <a:solidFill>
                <a:srgbClr val="FFC000"/>
              </a:solidFill>
            </c:spPr>
            <c:extLst>
              <c:ext xmlns:c16="http://schemas.microsoft.com/office/drawing/2014/chart" uri="{C3380CC4-5D6E-409C-BE32-E72D297353CC}">
                <c16:uniqueId val="{00000005-1FED-4445-B098-146CCFA54EE6}"/>
              </c:ext>
            </c:extLst>
          </c:dPt>
          <c:dPt>
            <c:idx val="3"/>
            <c:bubble3D val="0"/>
            <c:spPr>
              <a:solidFill>
                <a:srgbClr val="FFFF00"/>
              </a:solidFill>
            </c:spPr>
            <c:extLst>
              <c:ext xmlns:c16="http://schemas.microsoft.com/office/drawing/2014/chart" uri="{C3380CC4-5D6E-409C-BE32-E72D297353CC}">
                <c16:uniqueId val="{00000007-1FED-4445-B098-146CCFA54EE6}"/>
              </c:ext>
            </c:extLst>
          </c:dPt>
          <c:dLbls>
            <c:dLbl>
              <c:idx val="0"/>
              <c:layout>
                <c:manualLayout>
                  <c:x val="-8.0705818022747206E-2"/>
                  <c:y val="-9.77994683571920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ED-4445-B098-146CCFA54EE6}"/>
                </c:ext>
              </c:extLst>
            </c:dLbl>
            <c:dLbl>
              <c:idx val="1"/>
              <c:layout>
                <c:manualLayout>
                  <c:x val="-5.4582677165354344E-2"/>
                  <c:y val="4.02241893921203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FED-4445-B098-146CCFA54EE6}"/>
                </c:ext>
              </c:extLst>
            </c:dLbl>
            <c:dLbl>
              <c:idx val="2"/>
              <c:layout>
                <c:manualLayout>
                  <c:x val="-5.936078302712295E-2"/>
                  <c:y val="-3.7989484541269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FED-4445-B098-146CCFA54EE6}"/>
                </c:ext>
              </c:extLst>
            </c:dLbl>
            <c:dLbl>
              <c:idx val="3"/>
              <c:layout>
                <c:manualLayout>
                  <c:x val="6.8800087489063882E-2"/>
                  <c:y val="-4.75741490780106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FED-4445-B098-146CCFA54EE6}"/>
                </c:ext>
              </c:extLst>
            </c:dLbl>
            <c:spPr>
              <a:noFill/>
              <a:ln>
                <a:noFill/>
              </a:ln>
              <a:effectLst/>
            </c:spPr>
            <c:txPr>
              <a:bodyPr/>
              <a:lstStyle/>
              <a:p>
                <a:pPr>
                  <a:defRPr sz="1600" b="1"/>
                </a:pPr>
                <a:endParaRPr lang="lv-LV"/>
              </a:p>
            </c:txPr>
            <c:showLegendKey val="0"/>
            <c:showVal val="1"/>
            <c:showCatName val="0"/>
            <c:showSerName val="0"/>
            <c:showPercent val="0"/>
            <c:showBubbleSize val="0"/>
            <c:showLeaderLines val="1"/>
            <c:extLst>
              <c:ext xmlns:c15="http://schemas.microsoft.com/office/drawing/2012/chart" uri="{CE6537A1-D6FC-4f65-9D91-7224C49458BB}"/>
            </c:extLst>
          </c:dLbls>
          <c:cat>
            <c:strRef>
              <c:f>demografiskie!$A$115:$A$118</c:f>
              <c:strCache>
                <c:ptCount val="4"/>
                <c:pt idx="0">
                  <c:v>Nē, neesmu arodbiedrības biedrs</c:v>
                </c:pt>
                <c:pt idx="1">
                  <c:v>Jā, Latvijas Izglītības un zinātnes darbinieku arodbiedrībā (LIZDA)</c:v>
                </c:pt>
                <c:pt idx="2">
                  <c:v>Jā, Latvijas izglītības vadītāju asociācijā (LIVA)</c:v>
                </c:pt>
                <c:pt idx="3">
                  <c:v>Jā, citā arodbiedrībā</c:v>
                </c:pt>
              </c:strCache>
            </c:strRef>
          </c:cat>
          <c:val>
            <c:numRef>
              <c:f>demografiskie!$B$115:$B$118</c:f>
              <c:numCache>
                <c:formatCode>0.0</c:formatCode>
                <c:ptCount val="4"/>
                <c:pt idx="0">
                  <c:v>31</c:v>
                </c:pt>
                <c:pt idx="1">
                  <c:v>66.900000000000006</c:v>
                </c:pt>
                <c:pt idx="2">
                  <c:v>1.1000000000000001</c:v>
                </c:pt>
                <c:pt idx="3">
                  <c:v>1</c:v>
                </c:pt>
              </c:numCache>
            </c:numRef>
          </c:val>
          <c:extLst>
            <c:ext xmlns:c16="http://schemas.microsoft.com/office/drawing/2014/chart" uri="{C3380CC4-5D6E-409C-BE32-E72D297353CC}">
              <c16:uniqueId val="{00000008-1FED-4445-B098-146CCFA54EE6}"/>
            </c:ext>
          </c:extLst>
        </c:ser>
        <c:dLbls>
          <c:showLegendKey val="0"/>
          <c:showVal val="0"/>
          <c:showCatName val="0"/>
          <c:showSerName val="0"/>
          <c:showPercent val="0"/>
          <c:showBubbleSize val="0"/>
          <c:showLeaderLines val="1"/>
        </c:dLbls>
      </c:pie3DChart>
    </c:plotArea>
    <c:legend>
      <c:legendPos val="b"/>
      <c:layout>
        <c:manualLayout>
          <c:xMode val="edge"/>
          <c:yMode val="edge"/>
          <c:x val="1.6280242366232812E-2"/>
          <c:y val="0.69728071149989179"/>
          <c:w val="0.91973584131677677"/>
          <c:h val="0.25816173725346986"/>
        </c:manualLayout>
      </c:layout>
      <c:overlay val="0"/>
      <c:txPr>
        <a:bodyPr/>
        <a:lstStyle/>
        <a:p>
          <a:pPr>
            <a:defRPr sz="1400" b="1"/>
          </a:pPr>
          <a:endParaRPr lang="lv-LV"/>
        </a:p>
      </c:txPr>
    </c:legend>
    <c:plotVisOnly val="1"/>
    <c:dispBlanksAs val="zero"/>
    <c:showDLblsOverMax val="0"/>
  </c:chart>
  <c:spPr>
    <a:ln>
      <a:no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legend>
      <c:legendPos val="b"/>
      <c:layout>
        <c:manualLayout>
          <c:xMode val="edge"/>
          <c:yMode val="edge"/>
          <c:x val="2.606058621923445E-2"/>
          <c:y val="0.77905137180645434"/>
          <c:w val="0.93608355205599303"/>
          <c:h val="0.19881472580535497"/>
        </c:manualLayout>
      </c:layout>
      <c:overlay val="0"/>
      <c:txPr>
        <a:bodyPr/>
        <a:lstStyle/>
        <a:p>
          <a:pPr>
            <a:defRPr sz="1200" b="1"/>
          </a:pPr>
          <a:endParaRPr lang="lv-LV"/>
        </a:p>
      </c:txPr>
    </c:legend>
    <c:plotVisOnly val="1"/>
    <c:dispBlanksAs val="zero"/>
    <c:showDLblsOverMax val="0"/>
  </c:chart>
  <c:spPr>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2576576353152707"/>
          <c:y val="0"/>
          <c:w val="0.81263860127720255"/>
          <c:h val="1"/>
        </c:manualLayout>
      </c:layout>
      <c:pie3DChart>
        <c:varyColors val="1"/>
        <c:dLbls>
          <c:showLegendKey val="0"/>
          <c:showVal val="0"/>
          <c:showCatName val="0"/>
          <c:showSerName val="0"/>
          <c:showPercent val="0"/>
          <c:showBubbleSize val="0"/>
          <c:showLeaderLines val="0"/>
        </c:dLbls>
      </c:pie3DChart>
    </c:plotArea>
    <c:legend>
      <c:legendPos val="b"/>
      <c:layout>
        <c:manualLayout>
          <c:xMode val="edge"/>
          <c:yMode val="edge"/>
          <c:x val="5.1354950709901412E-2"/>
          <c:y val="0.73015452604510556"/>
          <c:w val="0.91126641453282919"/>
          <c:h val="0.26984547395489439"/>
        </c:manualLayout>
      </c:layout>
      <c:overlay val="0"/>
      <c:txPr>
        <a:bodyPr/>
        <a:lstStyle/>
        <a:p>
          <a:pPr>
            <a:defRPr sz="1200" b="1"/>
          </a:pPr>
          <a:endParaRPr lang="lv-LV"/>
        </a:p>
      </c:txPr>
    </c:legend>
    <c:plotVisOnly val="1"/>
    <c:dispBlanksAs val="zero"/>
    <c:showDLblsOverMax val="0"/>
  </c:chart>
  <c:spPr>
    <a:ln>
      <a:noFill/>
    </a:ln>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0.50462657206952788"/>
          <c:y val="4.285109215703943E-2"/>
          <c:w val="0.46747245835111306"/>
          <c:h val="0.89400239521528557"/>
        </c:manualLayout>
      </c:layout>
      <c:bar3DChart>
        <c:barDir val="bar"/>
        <c:grouping val="clustered"/>
        <c:varyColors val="0"/>
        <c:ser>
          <c:idx val="0"/>
          <c:order val="0"/>
          <c:invertIfNegative val="0"/>
          <c:cat>
            <c:strRef>
              <c:f>demografiskie!$A$77:$A$88</c:f>
              <c:strCache>
                <c:ptCount val="12"/>
                <c:pt idx="0">
                  <c:v>Pirmsskolas izglītības pedagogs</c:v>
                </c:pt>
                <c:pt idx="1">
                  <c:v>Sākumskolas pedagogs</c:v>
                </c:pt>
                <c:pt idx="2">
                  <c:v>Vispārējās pamatizglītības pedagogs</c:v>
                </c:pt>
                <c:pt idx="3">
                  <c:v>Vispārējās vidējās izglītības pedagogs</c:v>
                </c:pt>
                <c:pt idx="4">
                  <c:v>Profesionālās izglītības pedagogs</c:v>
                </c:pt>
                <c:pt idx="5">
                  <c:v>Speciālās izglītības pedagogs</c:v>
                </c:pt>
                <c:pt idx="6">
                  <c:v>Interešu izglītības pedagogs</c:v>
                </c:pt>
                <c:pt idx="7">
                  <c:v>Profesionālās ievirzes pedagogs</c:v>
                </c:pt>
                <c:pt idx="8">
                  <c:v>Izglītības iestādes vadītājs</c:v>
                </c:pt>
                <c:pt idx="9">
                  <c:v>Vadītāja vietnieks un citi administrācijas darbinieki</c:v>
                </c:pt>
                <c:pt idx="10">
                  <c:v>Izglītības iestādes atbalsta personāla speciālists</c:v>
                </c:pt>
                <c:pt idx="11">
                  <c:v>Citā amatā</c:v>
                </c:pt>
              </c:strCache>
            </c:strRef>
          </c:cat>
          <c:val>
            <c:numRef>
              <c:f>demografiskie!$B$77:$B$88</c:f>
              <c:numCache>
                <c:formatCode>General</c:formatCode>
                <c:ptCount val="12"/>
              </c:numCache>
            </c:numRef>
          </c:val>
          <c:extLst>
            <c:ext xmlns:c16="http://schemas.microsoft.com/office/drawing/2014/chart" uri="{C3380CC4-5D6E-409C-BE32-E72D297353CC}">
              <c16:uniqueId val="{00000000-E114-4BA1-809E-0123DB006B9F}"/>
            </c:ext>
          </c:extLst>
        </c:ser>
        <c:ser>
          <c:idx val="1"/>
          <c:order val="1"/>
          <c:spPr>
            <a:solidFill>
              <a:srgbClr val="C00000"/>
            </a:solidFill>
          </c:spPr>
          <c:invertIfNegative val="0"/>
          <c:dPt>
            <c:idx val="0"/>
            <c:invertIfNegative val="0"/>
            <c:bubble3D val="0"/>
            <c:spPr>
              <a:solidFill>
                <a:srgbClr val="00B050"/>
              </a:solidFill>
            </c:spPr>
            <c:extLst>
              <c:ext xmlns:c16="http://schemas.microsoft.com/office/drawing/2014/chart" uri="{C3380CC4-5D6E-409C-BE32-E72D297353CC}">
                <c16:uniqueId val="{00000002-E114-4BA1-809E-0123DB006B9F}"/>
              </c:ext>
            </c:extLst>
          </c:dPt>
          <c:dPt>
            <c:idx val="1"/>
            <c:invertIfNegative val="0"/>
            <c:bubble3D val="0"/>
            <c:spPr>
              <a:solidFill>
                <a:srgbClr val="00B050"/>
              </a:solidFill>
            </c:spPr>
            <c:extLst>
              <c:ext xmlns:c16="http://schemas.microsoft.com/office/drawing/2014/chart" uri="{C3380CC4-5D6E-409C-BE32-E72D297353CC}">
                <c16:uniqueId val="{00000004-E114-4BA1-809E-0123DB006B9F}"/>
              </c:ext>
            </c:extLst>
          </c:dPt>
          <c:dPt>
            <c:idx val="2"/>
            <c:invertIfNegative val="0"/>
            <c:bubble3D val="0"/>
            <c:spPr>
              <a:solidFill>
                <a:srgbClr val="92D050"/>
              </a:solidFill>
            </c:spPr>
            <c:extLst>
              <c:ext xmlns:c16="http://schemas.microsoft.com/office/drawing/2014/chart" uri="{C3380CC4-5D6E-409C-BE32-E72D297353CC}">
                <c16:uniqueId val="{00000006-E114-4BA1-809E-0123DB006B9F}"/>
              </c:ext>
            </c:extLst>
          </c:dPt>
          <c:dPt>
            <c:idx val="3"/>
            <c:invertIfNegative val="0"/>
            <c:bubble3D val="0"/>
            <c:spPr>
              <a:solidFill>
                <a:srgbClr val="92D050"/>
              </a:solidFill>
            </c:spPr>
            <c:extLst>
              <c:ext xmlns:c16="http://schemas.microsoft.com/office/drawing/2014/chart" uri="{C3380CC4-5D6E-409C-BE32-E72D297353CC}">
                <c16:uniqueId val="{00000008-E114-4BA1-809E-0123DB006B9F}"/>
              </c:ext>
            </c:extLst>
          </c:dPt>
          <c:dPt>
            <c:idx val="4"/>
            <c:invertIfNegative val="0"/>
            <c:bubble3D val="0"/>
            <c:spPr>
              <a:solidFill>
                <a:srgbClr val="FFFF00"/>
              </a:solidFill>
            </c:spPr>
            <c:extLst>
              <c:ext xmlns:c16="http://schemas.microsoft.com/office/drawing/2014/chart" uri="{C3380CC4-5D6E-409C-BE32-E72D297353CC}">
                <c16:uniqueId val="{0000000A-E114-4BA1-809E-0123DB006B9F}"/>
              </c:ext>
            </c:extLst>
          </c:dPt>
          <c:dPt>
            <c:idx val="5"/>
            <c:invertIfNegative val="0"/>
            <c:bubble3D val="0"/>
            <c:spPr>
              <a:solidFill>
                <a:srgbClr val="FFFF00"/>
              </a:solidFill>
            </c:spPr>
            <c:extLst>
              <c:ext xmlns:c16="http://schemas.microsoft.com/office/drawing/2014/chart" uri="{C3380CC4-5D6E-409C-BE32-E72D297353CC}">
                <c16:uniqueId val="{0000000C-E114-4BA1-809E-0123DB006B9F}"/>
              </c:ext>
            </c:extLst>
          </c:dPt>
          <c:dPt>
            <c:idx val="6"/>
            <c:invertIfNegative val="0"/>
            <c:bubble3D val="0"/>
            <c:spPr>
              <a:solidFill>
                <a:srgbClr val="FFC000"/>
              </a:solidFill>
            </c:spPr>
            <c:extLst>
              <c:ext xmlns:c16="http://schemas.microsoft.com/office/drawing/2014/chart" uri="{C3380CC4-5D6E-409C-BE32-E72D297353CC}">
                <c16:uniqueId val="{0000000E-E114-4BA1-809E-0123DB006B9F}"/>
              </c:ext>
            </c:extLst>
          </c:dPt>
          <c:dPt>
            <c:idx val="7"/>
            <c:invertIfNegative val="0"/>
            <c:bubble3D val="0"/>
            <c:spPr>
              <a:solidFill>
                <a:srgbClr val="FFC000"/>
              </a:solidFill>
            </c:spPr>
            <c:extLst>
              <c:ext xmlns:c16="http://schemas.microsoft.com/office/drawing/2014/chart" uri="{C3380CC4-5D6E-409C-BE32-E72D297353CC}">
                <c16:uniqueId val="{00000010-E114-4BA1-809E-0123DB006B9F}"/>
              </c:ext>
            </c:extLst>
          </c:dPt>
          <c:dPt>
            <c:idx val="8"/>
            <c:invertIfNegative val="0"/>
            <c:bubble3D val="0"/>
            <c:spPr>
              <a:solidFill>
                <a:srgbClr val="FF0000"/>
              </a:solidFill>
            </c:spPr>
            <c:extLst>
              <c:ext xmlns:c16="http://schemas.microsoft.com/office/drawing/2014/chart" uri="{C3380CC4-5D6E-409C-BE32-E72D297353CC}">
                <c16:uniqueId val="{00000012-E114-4BA1-809E-0123DB006B9F}"/>
              </c:ext>
            </c:extLst>
          </c:dPt>
          <c:dPt>
            <c:idx val="9"/>
            <c:invertIfNegative val="0"/>
            <c:bubble3D val="0"/>
            <c:spPr>
              <a:solidFill>
                <a:srgbClr val="FF0000"/>
              </a:solidFill>
            </c:spPr>
            <c:extLst>
              <c:ext xmlns:c16="http://schemas.microsoft.com/office/drawing/2014/chart" uri="{C3380CC4-5D6E-409C-BE32-E72D297353CC}">
                <c16:uniqueId val="{00000014-E114-4BA1-809E-0123DB006B9F}"/>
              </c:ext>
            </c:extLst>
          </c:dPt>
          <c:dLbls>
            <c:spPr>
              <a:noFill/>
              <a:ln>
                <a:noFill/>
              </a:ln>
              <a:effectLst/>
            </c:spPr>
            <c:txPr>
              <a:bodyPr/>
              <a:lstStyle/>
              <a:p>
                <a:pPr>
                  <a:defRPr sz="16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demografiskie!$A$77:$A$88</c:f>
              <c:strCache>
                <c:ptCount val="12"/>
                <c:pt idx="0">
                  <c:v>Pirmsskolas izglītības pedagogs</c:v>
                </c:pt>
                <c:pt idx="1">
                  <c:v>Sākumskolas pedagogs</c:v>
                </c:pt>
                <c:pt idx="2">
                  <c:v>Vispārējās pamatizglītības pedagogs</c:v>
                </c:pt>
                <c:pt idx="3">
                  <c:v>Vispārējās vidējās izglītības pedagogs</c:v>
                </c:pt>
                <c:pt idx="4">
                  <c:v>Profesionālās izglītības pedagogs</c:v>
                </c:pt>
                <c:pt idx="5">
                  <c:v>Speciālās izglītības pedagogs</c:v>
                </c:pt>
                <c:pt idx="6">
                  <c:v>Interešu izglītības pedagogs</c:v>
                </c:pt>
                <c:pt idx="7">
                  <c:v>Profesionālās ievirzes pedagogs</c:v>
                </c:pt>
                <c:pt idx="8">
                  <c:v>Izglītības iestādes vadītājs</c:v>
                </c:pt>
                <c:pt idx="9">
                  <c:v>Vadītāja vietnieks un citi administrācijas darbinieki</c:v>
                </c:pt>
                <c:pt idx="10">
                  <c:v>Izglītības iestādes atbalsta personāla speciālists</c:v>
                </c:pt>
                <c:pt idx="11">
                  <c:v>Citā amatā</c:v>
                </c:pt>
              </c:strCache>
            </c:strRef>
          </c:cat>
          <c:val>
            <c:numRef>
              <c:f>demografiskie!$C$77:$C$88</c:f>
              <c:numCache>
                <c:formatCode>0.0%</c:formatCode>
                <c:ptCount val="12"/>
                <c:pt idx="0">
                  <c:v>0.17100000000000001</c:v>
                </c:pt>
                <c:pt idx="1">
                  <c:v>0.12000000000000002</c:v>
                </c:pt>
                <c:pt idx="2">
                  <c:v>0.21000000000000021</c:v>
                </c:pt>
                <c:pt idx="3">
                  <c:v>0.17200000000000001</c:v>
                </c:pt>
                <c:pt idx="4">
                  <c:v>4.0000000000000022E-2</c:v>
                </c:pt>
                <c:pt idx="5">
                  <c:v>4.3000000000000003E-2</c:v>
                </c:pt>
                <c:pt idx="6">
                  <c:v>7.6999999999999999E-2</c:v>
                </c:pt>
                <c:pt idx="7">
                  <c:v>1.2999999999999998E-2</c:v>
                </c:pt>
                <c:pt idx="8">
                  <c:v>3.2000000000000042E-2</c:v>
                </c:pt>
                <c:pt idx="9">
                  <c:v>6.9000000000000034E-2</c:v>
                </c:pt>
                <c:pt idx="10">
                  <c:v>3.2000000000000042E-2</c:v>
                </c:pt>
                <c:pt idx="11">
                  <c:v>2.1000000000000012E-2</c:v>
                </c:pt>
              </c:numCache>
            </c:numRef>
          </c:val>
          <c:extLst>
            <c:ext xmlns:c16="http://schemas.microsoft.com/office/drawing/2014/chart" uri="{C3380CC4-5D6E-409C-BE32-E72D297353CC}">
              <c16:uniqueId val="{00000015-E114-4BA1-809E-0123DB006B9F}"/>
            </c:ext>
          </c:extLst>
        </c:ser>
        <c:dLbls>
          <c:showLegendKey val="0"/>
          <c:showVal val="0"/>
          <c:showCatName val="0"/>
          <c:showSerName val="0"/>
          <c:showPercent val="0"/>
          <c:showBubbleSize val="0"/>
        </c:dLbls>
        <c:gapWidth val="150"/>
        <c:shape val="cylinder"/>
        <c:axId val="89239040"/>
        <c:axId val="101319232"/>
        <c:axId val="0"/>
      </c:bar3DChart>
      <c:catAx>
        <c:axId val="89239040"/>
        <c:scaling>
          <c:orientation val="minMax"/>
        </c:scaling>
        <c:delete val="0"/>
        <c:axPos val="l"/>
        <c:numFmt formatCode="General" sourceLinked="0"/>
        <c:majorTickMark val="out"/>
        <c:minorTickMark val="none"/>
        <c:tickLblPos val="nextTo"/>
        <c:txPr>
          <a:bodyPr/>
          <a:lstStyle/>
          <a:p>
            <a:pPr>
              <a:defRPr sz="1600" b="1"/>
            </a:pPr>
            <a:endParaRPr lang="lv-LV"/>
          </a:p>
        </c:txPr>
        <c:crossAx val="101319232"/>
        <c:crosses val="autoZero"/>
        <c:auto val="1"/>
        <c:lblAlgn val="ctr"/>
        <c:lblOffset val="100"/>
        <c:noMultiLvlLbl val="0"/>
      </c:catAx>
      <c:valAx>
        <c:axId val="101319232"/>
        <c:scaling>
          <c:orientation val="minMax"/>
        </c:scaling>
        <c:delete val="0"/>
        <c:axPos val="b"/>
        <c:majorGridlines/>
        <c:numFmt formatCode="General" sourceLinked="1"/>
        <c:majorTickMark val="out"/>
        <c:minorTickMark val="none"/>
        <c:tickLblPos val="nextTo"/>
        <c:crossAx val="89239040"/>
        <c:crosses val="autoZero"/>
        <c:crossBetween val="between"/>
      </c:valAx>
    </c:plotArea>
    <c:plotVisOnly val="1"/>
    <c:dispBlanksAs val="gap"/>
    <c:showDLblsOverMax val="0"/>
  </c:chart>
  <c:spPr>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legend>
      <c:legendPos val="b"/>
      <c:layout>
        <c:manualLayout>
          <c:xMode val="edge"/>
          <c:yMode val="edge"/>
          <c:x val="2.606058621923445E-2"/>
          <c:y val="0.77905137180645434"/>
          <c:w val="0.93608355205599303"/>
          <c:h val="0.19881472580535497"/>
        </c:manualLayout>
      </c:layout>
      <c:overlay val="0"/>
      <c:txPr>
        <a:bodyPr/>
        <a:lstStyle/>
        <a:p>
          <a:pPr>
            <a:defRPr sz="1200" b="1"/>
          </a:pPr>
          <a:endParaRPr lang="lv-LV"/>
        </a:p>
      </c:txPr>
    </c:legend>
    <c:plotVisOnly val="1"/>
    <c:dispBlanksAs val="zero"/>
    <c:showDLblsOverMax val="0"/>
  </c:chart>
  <c:spPr>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2576576353152707"/>
          <c:y val="0"/>
          <c:w val="0.81263860127720255"/>
          <c:h val="1"/>
        </c:manualLayout>
      </c:layout>
      <c:pie3DChart>
        <c:varyColors val="1"/>
        <c:dLbls>
          <c:showLegendKey val="0"/>
          <c:showVal val="0"/>
          <c:showCatName val="0"/>
          <c:showSerName val="0"/>
          <c:showPercent val="0"/>
          <c:showBubbleSize val="0"/>
          <c:showLeaderLines val="0"/>
        </c:dLbls>
      </c:pie3DChart>
    </c:plotArea>
    <c:legend>
      <c:legendPos val="b"/>
      <c:layout>
        <c:manualLayout>
          <c:xMode val="edge"/>
          <c:yMode val="edge"/>
          <c:x val="5.1354950709901412E-2"/>
          <c:y val="0.73015452604510556"/>
          <c:w val="0.91126641453282919"/>
          <c:h val="0.26984547395489439"/>
        </c:manualLayout>
      </c:layout>
      <c:overlay val="0"/>
      <c:txPr>
        <a:bodyPr/>
        <a:lstStyle/>
        <a:p>
          <a:pPr>
            <a:defRPr sz="1200" b="1"/>
          </a:pPr>
          <a:endParaRPr lang="lv-LV"/>
        </a:p>
      </c:txPr>
    </c:legend>
    <c:plotVisOnly val="1"/>
    <c:dispBlanksAs val="zero"/>
    <c:showDLblsOverMax val="0"/>
  </c:chart>
  <c:spPr>
    <a:ln>
      <a:noFill/>
    </a:ln>
  </c:sp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9943CB-179B-455E-BE5F-1A07BA6D34C7}" type="doc">
      <dgm:prSet loTypeId="urn:microsoft.com/office/officeart/2005/8/layout/chevron2" loCatId="list" qsTypeId="urn:microsoft.com/office/officeart/2005/8/quickstyle/simple4" qsCatId="simple" csTypeId="urn:microsoft.com/office/officeart/2005/8/colors/accent1_2" csCatId="accent1" phldr="1"/>
      <dgm:spPr/>
      <dgm:t>
        <a:bodyPr/>
        <a:lstStyle/>
        <a:p>
          <a:endParaRPr lang="lv-LV"/>
        </a:p>
      </dgm:t>
    </dgm:pt>
    <dgm:pt modelId="{8AFFCA59-B7D2-4677-B82B-7400974830FE}">
      <dgm:prSet phldrT="[Text]" custT="1"/>
      <dgm:spPr>
        <a:xfrm rot="5400000">
          <a:off x="-207015" y="3915716"/>
          <a:ext cx="1380101" cy="966071"/>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gm:spPr>
      <dgm:t>
        <a:bodyPr/>
        <a:lstStyle/>
        <a:p>
          <a:r>
            <a:rPr lang="lv-LV" sz="1600" b="1" dirty="0">
              <a:solidFill>
                <a:sysClr val="window" lastClr="FFFFFF"/>
              </a:solidFill>
              <a:latin typeface="Calibri"/>
              <a:ea typeface="+mn-ea"/>
              <a:cs typeface="+mn-cs"/>
            </a:rPr>
            <a:t>22.11.2017</a:t>
          </a:r>
        </a:p>
      </dgm:t>
    </dgm:pt>
    <dgm:pt modelId="{76D98ACD-8BD1-41D0-B494-63746A5D6B7C}" type="parTrans" cxnId="{18323F25-175C-4611-9ED9-D56EBABE3AC5}">
      <dgm:prSet/>
      <dgm:spPr/>
      <dgm:t>
        <a:bodyPr/>
        <a:lstStyle/>
        <a:p>
          <a:endParaRPr lang="lv-LV" sz="1200"/>
        </a:p>
      </dgm:t>
    </dgm:pt>
    <dgm:pt modelId="{B7092B3C-BD79-4678-A755-3D756A725210}" type="sibTrans" cxnId="{18323F25-175C-4611-9ED9-D56EBABE3AC5}">
      <dgm:prSet/>
      <dgm:spPr/>
      <dgm:t>
        <a:bodyPr/>
        <a:lstStyle/>
        <a:p>
          <a:endParaRPr lang="lv-LV" sz="1200"/>
        </a:p>
      </dgm:t>
    </dgm:pt>
    <dgm:pt modelId="{FD56F295-08F2-4598-9BD4-C7CBD87C4AA8}">
      <dgm:prSet phldrT="[Text]" custT="1"/>
      <dgm:spPr>
        <a:xfrm rot="5400000">
          <a:off x="4078658" y="596113"/>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b="1" dirty="0">
              <a:solidFill>
                <a:srgbClr val="002060"/>
              </a:solidFill>
              <a:latin typeface="Calibri"/>
              <a:ea typeface="+mn-ea"/>
              <a:cs typeface="+mn-cs"/>
            </a:rPr>
            <a:t>LIZDA konference </a:t>
          </a:r>
          <a:r>
            <a:rPr lang="lv-LV" sz="1600" b="1" i="0" dirty="0">
              <a:solidFill>
                <a:srgbClr val="002060"/>
              </a:solidFill>
              <a:latin typeface="Calibri"/>
              <a:ea typeface="+mn-ea"/>
              <a:cs typeface="+mn-cs"/>
            </a:rPr>
            <a:t>“Mācīšanas brīvība iedvesmo pedagogus”</a:t>
          </a:r>
          <a:endParaRPr lang="lv-LV" sz="1600" b="1" dirty="0">
            <a:solidFill>
              <a:srgbClr val="002060"/>
            </a:solidFill>
            <a:latin typeface="Calibri"/>
            <a:ea typeface="+mn-ea"/>
            <a:cs typeface="+mn-cs"/>
          </a:endParaRPr>
        </a:p>
      </dgm:t>
    </dgm:pt>
    <dgm:pt modelId="{6738D84B-0083-4F75-9A64-15C2300EB45C}" type="parTrans" cxnId="{4D9E136B-0A7B-40C8-939C-4E438CCAD0F3}">
      <dgm:prSet/>
      <dgm:spPr/>
      <dgm:t>
        <a:bodyPr/>
        <a:lstStyle/>
        <a:p>
          <a:endParaRPr lang="lv-LV" sz="1200"/>
        </a:p>
      </dgm:t>
    </dgm:pt>
    <dgm:pt modelId="{75B81229-D3B5-45D8-A295-95546340135F}" type="sibTrans" cxnId="{4D9E136B-0A7B-40C8-939C-4E438CCAD0F3}">
      <dgm:prSet/>
      <dgm:spPr/>
      <dgm:t>
        <a:bodyPr/>
        <a:lstStyle/>
        <a:p>
          <a:endParaRPr lang="lv-LV" sz="1200"/>
        </a:p>
      </dgm:t>
    </dgm:pt>
    <dgm:pt modelId="{9DD3E2CC-4BF5-4405-A281-3E6D31F5D7A8}">
      <dgm:prSet phldrT="[Text]" custT="1"/>
      <dgm:spPr>
        <a:xfrm rot="5400000">
          <a:off x="4078658" y="596113"/>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Pētījuma pārskata prezentācija</a:t>
          </a:r>
        </a:p>
      </dgm:t>
    </dgm:pt>
    <dgm:pt modelId="{8C49BF70-3FF4-4C73-8B97-1D62EE63BEFE}" type="parTrans" cxnId="{CF662FA6-7546-425F-8F4B-3605C046C46E}">
      <dgm:prSet/>
      <dgm:spPr/>
      <dgm:t>
        <a:bodyPr/>
        <a:lstStyle/>
        <a:p>
          <a:endParaRPr lang="lv-LV"/>
        </a:p>
      </dgm:t>
    </dgm:pt>
    <dgm:pt modelId="{486E7863-27F0-44B9-9DB0-A1BAC61ED9E6}" type="sibTrans" cxnId="{CF662FA6-7546-425F-8F4B-3605C046C46E}">
      <dgm:prSet/>
      <dgm:spPr/>
      <dgm:t>
        <a:bodyPr/>
        <a:lstStyle/>
        <a:p>
          <a:endParaRPr lang="lv-LV"/>
        </a:p>
      </dgm:t>
    </dgm:pt>
    <dgm:pt modelId="{93E28329-A983-4EE3-9016-0D44F82CA4BA}">
      <dgm:prSet phldrT="[Text]" custT="1"/>
      <dgm:spPr>
        <a:xfrm rot="5400000">
          <a:off x="4078658" y="596113"/>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P</a:t>
          </a:r>
          <a:r>
            <a:rPr lang="lv-LV" sz="1600" b="0" i="0" dirty="0">
              <a:solidFill>
                <a:sysClr val="windowText" lastClr="000000">
                  <a:hueOff val="0"/>
                  <a:satOff val="0"/>
                  <a:lumOff val="0"/>
                  <a:alphaOff val="0"/>
                </a:sysClr>
              </a:solidFill>
              <a:latin typeface="Calibri"/>
              <a:ea typeface="+mn-ea"/>
              <a:cs typeface="+mn-cs"/>
            </a:rPr>
            <a:t>aneļdiskusija par pedagogu darba tiesību aizstāvības pilnveidošanas iespējām</a:t>
          </a:r>
          <a:endParaRPr lang="lv-LV" sz="1600" dirty="0">
            <a:solidFill>
              <a:sysClr val="windowText" lastClr="000000">
                <a:hueOff val="0"/>
                <a:satOff val="0"/>
                <a:lumOff val="0"/>
                <a:alphaOff val="0"/>
              </a:sysClr>
            </a:solidFill>
            <a:latin typeface="Calibri"/>
            <a:ea typeface="+mn-ea"/>
            <a:cs typeface="+mn-cs"/>
          </a:endParaRPr>
        </a:p>
      </dgm:t>
    </dgm:pt>
    <dgm:pt modelId="{7343FE42-B39D-4438-8006-D2B67657FD18}" type="parTrans" cxnId="{0C56856F-6CCF-4F6C-9CD3-A12B3187F0E4}">
      <dgm:prSet/>
      <dgm:spPr/>
      <dgm:t>
        <a:bodyPr/>
        <a:lstStyle/>
        <a:p>
          <a:endParaRPr lang="lv-LV"/>
        </a:p>
      </dgm:t>
    </dgm:pt>
    <dgm:pt modelId="{443EE645-5103-4693-9185-7C64D4D765D7}" type="sibTrans" cxnId="{0C56856F-6CCF-4F6C-9CD3-A12B3187F0E4}">
      <dgm:prSet/>
      <dgm:spPr/>
      <dgm:t>
        <a:bodyPr/>
        <a:lstStyle/>
        <a:p>
          <a:endParaRPr lang="lv-LV"/>
        </a:p>
      </dgm:t>
    </dgm:pt>
    <dgm:pt modelId="{81827E0A-02EB-4957-B552-06B93C92D8D0}">
      <dgm:prSet phldrT="[Text]" custT="1"/>
      <dgm:spPr>
        <a:xfrm rot="5400000">
          <a:off x="-207015" y="210912"/>
          <a:ext cx="1380101" cy="966071"/>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gm:spPr>
      <dgm:t>
        <a:bodyPr/>
        <a:lstStyle/>
        <a:p>
          <a:r>
            <a:rPr lang="lv-LV" sz="1600" b="1" dirty="0">
              <a:solidFill>
                <a:sysClr val="window" lastClr="FFFFFF"/>
              </a:solidFill>
              <a:latin typeface="Calibri"/>
              <a:ea typeface="+mn-ea"/>
              <a:cs typeface="+mn-cs"/>
            </a:rPr>
            <a:t>17.08.2017</a:t>
          </a:r>
        </a:p>
      </dgm:t>
    </dgm:pt>
    <dgm:pt modelId="{7BA2B1C4-BA2C-4F41-BC83-AE4CC604E8CF}" type="sibTrans" cxnId="{B47084CE-8414-4B77-9B9D-2ED6ADBA27F9}">
      <dgm:prSet/>
      <dgm:spPr/>
      <dgm:t>
        <a:bodyPr/>
        <a:lstStyle/>
        <a:p>
          <a:endParaRPr lang="lv-LV" sz="1200"/>
        </a:p>
      </dgm:t>
    </dgm:pt>
    <dgm:pt modelId="{70696481-9421-427C-927E-422230AF92C6}" type="parTrans" cxnId="{B47084CE-8414-4B77-9B9D-2ED6ADBA27F9}">
      <dgm:prSet/>
      <dgm:spPr/>
      <dgm:t>
        <a:bodyPr/>
        <a:lstStyle/>
        <a:p>
          <a:endParaRPr lang="lv-LV" sz="1200"/>
        </a:p>
      </dgm:t>
    </dgm:pt>
    <dgm:pt modelId="{DF0F25DC-1BFA-4376-811B-895B3CA9EDA5}">
      <dgm:prSet phldrT="[Text]" custT="1"/>
      <dgm:spPr>
        <a:xfrm rot="5400000">
          <a:off x="4078658" y="-310869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b="0" dirty="0">
              <a:solidFill>
                <a:sysClr val="windowText" lastClr="000000">
                  <a:hueOff val="0"/>
                  <a:satOff val="0"/>
                  <a:lumOff val="0"/>
                  <a:alphaOff val="0"/>
                </a:sysClr>
              </a:solidFill>
              <a:latin typeface="Calibri"/>
              <a:ea typeface="+mn-ea"/>
              <a:cs typeface="+mn-cs"/>
            </a:rPr>
            <a:t>Eksperti - </a:t>
          </a:r>
          <a:r>
            <a:rPr lang="lv-LV" sz="1600" dirty="0">
              <a:solidFill>
                <a:sysClr val="windowText" lastClr="000000">
                  <a:hueOff val="0"/>
                  <a:satOff val="0"/>
                  <a:lumOff val="0"/>
                  <a:alphaOff val="0"/>
                </a:sysClr>
              </a:solidFill>
              <a:latin typeface="Calibri"/>
              <a:ea typeface="+mn-ea"/>
              <a:cs typeface="+mn-cs"/>
            </a:rPr>
            <a:t>IZM, LPS, LIVA, IKVD, Latvijas vecāku organizācija, “Izglītība un Kultūra”, LIZDA </a:t>
          </a:r>
        </a:p>
      </dgm:t>
    </dgm:pt>
    <dgm:pt modelId="{883BBBEA-10F0-429B-92E4-8CAE05901537}" type="sibTrans" cxnId="{CE65BCEF-A30A-4B75-8A8A-648994E7CD4D}">
      <dgm:prSet/>
      <dgm:spPr/>
      <dgm:t>
        <a:bodyPr/>
        <a:lstStyle/>
        <a:p>
          <a:endParaRPr lang="lv-LV"/>
        </a:p>
      </dgm:t>
    </dgm:pt>
    <dgm:pt modelId="{C0F83264-288D-420D-A9A0-B053FFEC9987}" type="parTrans" cxnId="{CE65BCEF-A30A-4B75-8A8A-648994E7CD4D}">
      <dgm:prSet/>
      <dgm:spPr/>
      <dgm:t>
        <a:bodyPr/>
        <a:lstStyle/>
        <a:p>
          <a:endParaRPr lang="lv-LV"/>
        </a:p>
      </dgm:t>
    </dgm:pt>
    <dgm:pt modelId="{73A30270-015B-4568-B1D7-0E00BD041AC0}">
      <dgm:prSet phldrT="[Text]" custT="1"/>
      <dgm:spPr>
        <a:xfrm rot="5400000">
          <a:off x="4078658" y="-310869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Mērķis - apkopot būtiskākos problēmjautājumus aptaujas instrumentārija izstrādei</a:t>
          </a:r>
        </a:p>
      </dgm:t>
    </dgm:pt>
    <dgm:pt modelId="{956F2F77-1ADD-4818-A7D2-C98E1979C88B}" type="sibTrans" cxnId="{709FA38A-E1DB-4BBB-BFB3-E587A579A71C}">
      <dgm:prSet/>
      <dgm:spPr/>
      <dgm:t>
        <a:bodyPr/>
        <a:lstStyle/>
        <a:p>
          <a:endParaRPr lang="lv-LV"/>
        </a:p>
      </dgm:t>
    </dgm:pt>
    <dgm:pt modelId="{CB584B5F-341B-4D7A-BE2A-C01C1D7787AA}" type="parTrans" cxnId="{709FA38A-E1DB-4BBB-BFB3-E587A579A71C}">
      <dgm:prSet/>
      <dgm:spPr/>
      <dgm:t>
        <a:bodyPr/>
        <a:lstStyle/>
        <a:p>
          <a:endParaRPr lang="lv-LV"/>
        </a:p>
      </dgm:t>
    </dgm:pt>
    <dgm:pt modelId="{5E40A630-CC5D-4032-B04B-0E85D399B782}">
      <dgm:prSet phldrT="[Text]" custT="1"/>
      <dgm:spPr>
        <a:xfrm rot="5400000">
          <a:off x="4078658" y="-310869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b="1" dirty="0">
              <a:solidFill>
                <a:srgbClr val="002060"/>
              </a:solidFill>
              <a:latin typeface="Calibri"/>
              <a:ea typeface="+mn-ea"/>
              <a:cs typeface="+mn-cs"/>
            </a:rPr>
            <a:t>Ekspertu </a:t>
          </a:r>
          <a:r>
            <a:rPr lang="lv-LV" sz="1600" b="1" dirty="0" err="1">
              <a:solidFill>
                <a:srgbClr val="002060"/>
              </a:solidFill>
              <a:latin typeface="Calibri"/>
              <a:ea typeface="+mn-ea"/>
              <a:cs typeface="+mn-cs"/>
            </a:rPr>
            <a:t>fokusgrupas</a:t>
          </a:r>
          <a:r>
            <a:rPr lang="lv-LV" sz="1600" b="1" dirty="0">
              <a:solidFill>
                <a:srgbClr val="002060"/>
              </a:solidFill>
              <a:latin typeface="Calibri"/>
              <a:ea typeface="+mn-ea"/>
              <a:cs typeface="+mn-cs"/>
            </a:rPr>
            <a:t> diskusija</a:t>
          </a:r>
          <a:endParaRPr lang="lv-LV" sz="1600" dirty="0">
            <a:solidFill>
              <a:srgbClr val="002060"/>
            </a:solidFill>
            <a:latin typeface="Calibri"/>
            <a:ea typeface="+mn-ea"/>
            <a:cs typeface="+mn-cs"/>
          </a:endParaRPr>
        </a:p>
      </dgm:t>
    </dgm:pt>
    <dgm:pt modelId="{B8B1411F-6562-4254-9A07-CDF6F4668F0E}" type="sibTrans" cxnId="{0435FCA9-E83B-451C-96F1-74224B9CF36D}">
      <dgm:prSet/>
      <dgm:spPr/>
      <dgm:t>
        <a:bodyPr/>
        <a:lstStyle/>
        <a:p>
          <a:endParaRPr lang="lv-LV" sz="1200"/>
        </a:p>
      </dgm:t>
    </dgm:pt>
    <dgm:pt modelId="{3853676B-3F2B-467B-AD7B-13E2C0E287BC}" type="parTrans" cxnId="{0435FCA9-E83B-451C-96F1-74224B9CF36D}">
      <dgm:prSet/>
      <dgm:spPr/>
      <dgm:t>
        <a:bodyPr/>
        <a:lstStyle/>
        <a:p>
          <a:endParaRPr lang="lv-LV" sz="1200"/>
        </a:p>
      </dgm:t>
    </dgm:pt>
    <dgm:pt modelId="{3B114C8A-8A65-4079-9388-B4E1BD7A7BA7}">
      <dgm:prSet custT="1"/>
      <dgm:spPr>
        <a:xfrm rot="5400000">
          <a:off x="-207015" y="1445847"/>
          <a:ext cx="1380101" cy="966071"/>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gm:spPr>
      <dgm:t>
        <a:bodyPr/>
        <a:lstStyle/>
        <a:p>
          <a:r>
            <a:rPr lang="lv-LV" sz="1600" b="1" dirty="0">
              <a:solidFill>
                <a:sysClr val="window" lastClr="FFFFFF"/>
              </a:solidFill>
              <a:latin typeface="Calibri"/>
              <a:ea typeface="+mn-ea"/>
              <a:cs typeface="+mn-cs"/>
            </a:rPr>
            <a:t>27.09.201730.10.201</a:t>
          </a:r>
          <a:r>
            <a:rPr lang="lv-LV" sz="1400" b="1" dirty="0">
              <a:solidFill>
                <a:sysClr val="window" lastClr="FFFFFF"/>
              </a:solidFill>
              <a:latin typeface="Calibri"/>
              <a:ea typeface="+mn-ea"/>
              <a:cs typeface="+mn-cs"/>
            </a:rPr>
            <a:t>7</a:t>
          </a:r>
        </a:p>
      </dgm:t>
    </dgm:pt>
    <dgm:pt modelId="{F0095636-563E-45EE-AFB9-DBA776D961DF}" type="parTrans" cxnId="{F4C7C0F8-A65F-4D06-A523-7582C191FDB5}">
      <dgm:prSet/>
      <dgm:spPr/>
      <dgm:t>
        <a:bodyPr/>
        <a:lstStyle/>
        <a:p>
          <a:endParaRPr lang="lv-LV"/>
        </a:p>
      </dgm:t>
    </dgm:pt>
    <dgm:pt modelId="{0BCA7A6F-9860-40F0-AA0B-5CF8EA8A220B}" type="sibTrans" cxnId="{F4C7C0F8-A65F-4D06-A523-7582C191FDB5}">
      <dgm:prSet/>
      <dgm:spPr/>
      <dgm:t>
        <a:bodyPr/>
        <a:lstStyle/>
        <a:p>
          <a:endParaRPr lang="lv-LV"/>
        </a:p>
      </dgm:t>
    </dgm:pt>
    <dgm:pt modelId="{91DFD66C-404C-4736-9207-2824C7E9E0F7}">
      <dgm:prSet phldrT="[Text]" custT="1"/>
      <dgm:spPr>
        <a:xfrm rot="5400000">
          <a:off x="-207015" y="2680781"/>
          <a:ext cx="1380101" cy="966071"/>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gm:spPr>
      <dgm:t>
        <a:bodyPr/>
        <a:lstStyle/>
        <a:p>
          <a:r>
            <a:rPr lang="lv-LV" sz="1600" b="1" dirty="0">
              <a:solidFill>
                <a:sysClr val="window" lastClr="FFFFFF"/>
              </a:solidFill>
              <a:latin typeface="Calibri"/>
              <a:ea typeface="+mn-ea"/>
              <a:cs typeface="+mn-cs"/>
            </a:rPr>
            <a:t>01.11.201721.11.2017</a:t>
          </a:r>
        </a:p>
      </dgm:t>
    </dgm:pt>
    <dgm:pt modelId="{CA63E6DF-A364-48DC-8B22-C9C8B7043C87}" type="sibTrans" cxnId="{B30ACE49-DA3E-4A6D-B351-7E5E240D7871}">
      <dgm:prSet/>
      <dgm:spPr/>
      <dgm:t>
        <a:bodyPr/>
        <a:lstStyle/>
        <a:p>
          <a:endParaRPr lang="lv-LV" sz="1200"/>
        </a:p>
      </dgm:t>
    </dgm:pt>
    <dgm:pt modelId="{4F6396C8-40C8-4A39-ADDC-A89509316F42}" type="parTrans" cxnId="{B30ACE49-DA3E-4A6D-B351-7E5E240D7871}">
      <dgm:prSet/>
      <dgm:spPr/>
      <dgm:t>
        <a:bodyPr/>
        <a:lstStyle/>
        <a:p>
          <a:endParaRPr lang="lv-LV" sz="1200"/>
        </a:p>
      </dgm:t>
    </dgm:pt>
    <dgm:pt modelId="{10BD2BF9-C54E-4E54-97AA-2C9EAB2E58C4}">
      <dgm:prSet phldrT="[Text]" custT="1"/>
      <dgm:spPr>
        <a:xfrm rot="5400000">
          <a:off x="4078658" y="-63882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b="1" dirty="0">
              <a:solidFill>
                <a:srgbClr val="002060"/>
              </a:solidFill>
              <a:latin typeface="Calibri"/>
              <a:ea typeface="+mn-ea"/>
              <a:cs typeface="+mn-cs"/>
            </a:rPr>
            <a:t>Pētījuma pārskata sagatavošana un izdošana</a:t>
          </a:r>
        </a:p>
      </dgm:t>
    </dgm:pt>
    <dgm:pt modelId="{8B160B7D-3985-4468-8763-7A1B69543C6D}" type="parTrans" cxnId="{2194D3C0-8509-4F95-B187-EB5C3B478EE7}">
      <dgm:prSet/>
      <dgm:spPr/>
      <dgm:t>
        <a:bodyPr/>
        <a:lstStyle/>
        <a:p>
          <a:endParaRPr lang="lv-LV"/>
        </a:p>
      </dgm:t>
    </dgm:pt>
    <dgm:pt modelId="{2C96403F-09D6-4A1F-80C9-6D0F39882404}" type="sibTrans" cxnId="{2194D3C0-8509-4F95-B187-EB5C3B478EE7}">
      <dgm:prSet/>
      <dgm:spPr/>
      <dgm:t>
        <a:bodyPr/>
        <a:lstStyle/>
        <a:p>
          <a:endParaRPr lang="lv-LV"/>
        </a:p>
      </dgm:t>
    </dgm:pt>
    <dgm:pt modelId="{15381C8C-D712-4F91-904A-5B459BDC6001}">
      <dgm:prSet phldrT="[Text]" custT="1"/>
      <dgm:spPr>
        <a:xfrm rot="5400000">
          <a:off x="4078658" y="-63882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endParaRPr lang="lv-LV" sz="1400" b="1" dirty="0">
            <a:solidFill>
              <a:sysClr val="windowText" lastClr="000000">
                <a:hueOff val="0"/>
                <a:satOff val="0"/>
                <a:lumOff val="0"/>
                <a:alphaOff val="0"/>
              </a:sysClr>
            </a:solidFill>
            <a:latin typeface="Calibri"/>
            <a:ea typeface="+mn-ea"/>
            <a:cs typeface="+mn-cs"/>
          </a:endParaRPr>
        </a:p>
      </dgm:t>
    </dgm:pt>
    <dgm:pt modelId="{B1E7DF1A-CC0B-4BC7-9B56-D014AF2FE9AA}" type="parTrans" cxnId="{899F226C-6AAC-434B-B0C4-5C72EC1FA774}">
      <dgm:prSet/>
      <dgm:spPr/>
      <dgm:t>
        <a:bodyPr/>
        <a:lstStyle/>
        <a:p>
          <a:endParaRPr lang="lv-LV"/>
        </a:p>
      </dgm:t>
    </dgm:pt>
    <dgm:pt modelId="{6941F844-F608-4127-A4A5-1497B7BCC6E5}" type="sibTrans" cxnId="{899F226C-6AAC-434B-B0C4-5C72EC1FA774}">
      <dgm:prSet/>
      <dgm:spPr/>
      <dgm:t>
        <a:bodyPr/>
        <a:lstStyle/>
        <a:p>
          <a:endParaRPr lang="lv-LV"/>
        </a:p>
      </dgm:t>
    </dgm:pt>
    <dgm:pt modelId="{FC070758-B95D-40A8-84A4-FF43F7EF142C}">
      <dgm:prSet custT="1"/>
      <dgm:spPr>
        <a:xfrm rot="5400000">
          <a:off x="4078658" y="-1873755"/>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Mērķis - identificēt problēmas un to risinājumus pedagogu darba tiesību kontekstā</a:t>
          </a:r>
          <a:endParaRPr lang="lv-LV" sz="1600" b="1" dirty="0">
            <a:solidFill>
              <a:sysClr val="windowText" lastClr="000000">
                <a:hueOff val="0"/>
                <a:satOff val="0"/>
                <a:lumOff val="0"/>
                <a:alphaOff val="0"/>
              </a:sysClr>
            </a:solidFill>
            <a:latin typeface="Calibri"/>
            <a:ea typeface="+mn-ea"/>
            <a:cs typeface="+mn-cs"/>
          </a:endParaRPr>
        </a:p>
      </dgm:t>
    </dgm:pt>
    <dgm:pt modelId="{51B62A08-B9D9-436C-A5D2-43137DC204D9}" type="parTrans" cxnId="{255846CF-40CF-4297-A756-554513020F50}">
      <dgm:prSet/>
      <dgm:spPr/>
      <dgm:t>
        <a:bodyPr/>
        <a:lstStyle/>
        <a:p>
          <a:endParaRPr lang="lv-LV"/>
        </a:p>
      </dgm:t>
    </dgm:pt>
    <dgm:pt modelId="{BD997187-9442-4A91-BE9F-01C567FA5E0B}" type="sibTrans" cxnId="{255846CF-40CF-4297-A756-554513020F50}">
      <dgm:prSet/>
      <dgm:spPr/>
      <dgm:t>
        <a:bodyPr/>
        <a:lstStyle/>
        <a:p>
          <a:endParaRPr lang="lv-LV"/>
        </a:p>
      </dgm:t>
    </dgm:pt>
    <dgm:pt modelId="{69F25B78-56A7-4744-9C68-5CF5A3EB1AFA}">
      <dgm:prSet custT="1"/>
      <dgm:spPr>
        <a:xfrm rot="5400000">
          <a:off x="4078658" y="-1873755"/>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Izlase - 2055 respondenti</a:t>
          </a:r>
        </a:p>
      </dgm:t>
    </dgm:pt>
    <dgm:pt modelId="{D3A92A54-1CDA-4354-9330-D0A840EE8789}" type="parTrans" cxnId="{6E0CFCF5-CEF4-4408-B1F1-4489FBD6EDA5}">
      <dgm:prSet/>
      <dgm:spPr/>
      <dgm:t>
        <a:bodyPr/>
        <a:lstStyle/>
        <a:p>
          <a:endParaRPr lang="lv-LV"/>
        </a:p>
      </dgm:t>
    </dgm:pt>
    <dgm:pt modelId="{A1C8A4BB-A919-4BCF-B6B1-2E580423836F}" type="sibTrans" cxnId="{6E0CFCF5-CEF4-4408-B1F1-4489FBD6EDA5}">
      <dgm:prSet/>
      <dgm:spPr/>
      <dgm:t>
        <a:bodyPr/>
        <a:lstStyle/>
        <a:p>
          <a:endParaRPr lang="lv-LV"/>
        </a:p>
      </dgm:t>
    </dgm:pt>
    <dgm:pt modelId="{5F2C319A-E620-43D4-A76F-E04C567C4C34}">
      <dgm:prSet custT="1"/>
      <dgm:spPr>
        <a:xfrm rot="5400000">
          <a:off x="4078658" y="-1873755"/>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b="1" dirty="0">
              <a:solidFill>
                <a:srgbClr val="002060"/>
              </a:solidFill>
              <a:latin typeface="Calibri"/>
              <a:ea typeface="+mn-ea"/>
              <a:cs typeface="+mn-cs"/>
            </a:rPr>
            <a:t>Interneta aptauja ar anketēšanu</a:t>
          </a:r>
        </a:p>
      </dgm:t>
    </dgm:pt>
    <dgm:pt modelId="{C5F5D807-CBC5-4A89-9305-7D1467A18F89}" type="parTrans" cxnId="{CF03AB02-D4E8-40C5-8A1D-5E05275E4EE7}">
      <dgm:prSet/>
      <dgm:spPr/>
      <dgm:t>
        <a:bodyPr/>
        <a:lstStyle/>
        <a:p>
          <a:endParaRPr lang="lv-LV"/>
        </a:p>
      </dgm:t>
    </dgm:pt>
    <dgm:pt modelId="{2C5BB140-0B75-4D4E-ACA9-35649E63DD88}" type="sibTrans" cxnId="{CF03AB02-D4E8-40C5-8A1D-5E05275E4EE7}">
      <dgm:prSet/>
      <dgm:spPr/>
      <dgm:t>
        <a:bodyPr/>
        <a:lstStyle/>
        <a:p>
          <a:endParaRPr lang="lv-LV"/>
        </a:p>
      </dgm:t>
    </dgm:pt>
    <dgm:pt modelId="{B303F06B-DA42-4BAD-8530-CCB71A1AA23F}">
      <dgm:prSet custT="1"/>
      <dgm:spPr>
        <a:xfrm rot="5400000">
          <a:off x="4078658" y="-63882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Mērķis - apkopot informāciju un izstrādāt priekšlikumus</a:t>
          </a:r>
        </a:p>
      </dgm:t>
    </dgm:pt>
    <dgm:pt modelId="{732EEA0D-1967-4CBE-9382-80DF224A8568}" type="parTrans" cxnId="{FB29E7B4-C89C-4FB1-A31D-F78AAB26722C}">
      <dgm:prSet/>
      <dgm:spPr/>
      <dgm:t>
        <a:bodyPr/>
        <a:lstStyle/>
        <a:p>
          <a:endParaRPr lang="lv-LV"/>
        </a:p>
      </dgm:t>
    </dgm:pt>
    <dgm:pt modelId="{6E4ABA26-76AA-4AD5-9730-18541F8EBD67}" type="sibTrans" cxnId="{FB29E7B4-C89C-4FB1-A31D-F78AAB26722C}">
      <dgm:prSet/>
      <dgm:spPr/>
      <dgm:t>
        <a:bodyPr/>
        <a:lstStyle/>
        <a:p>
          <a:endParaRPr lang="lv-LV"/>
        </a:p>
      </dgm:t>
    </dgm:pt>
    <dgm:pt modelId="{33B3E879-748F-4B15-889A-35E3C6E94920}">
      <dgm:prSet custT="1"/>
      <dgm:spPr>
        <a:xfrm rot="5400000">
          <a:off x="4078658" y="-63882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lv-LV" sz="1600" dirty="0">
              <a:solidFill>
                <a:sysClr val="windowText" lastClr="000000">
                  <a:hueOff val="0"/>
                  <a:satOff val="0"/>
                  <a:lumOff val="0"/>
                  <a:alphaOff val="0"/>
                </a:sysClr>
              </a:solidFill>
              <a:latin typeface="Calibri"/>
              <a:ea typeface="+mn-ea"/>
              <a:cs typeface="+mn-cs"/>
            </a:rPr>
            <a:t>Pētījuma pārskata izdošana  </a:t>
          </a:r>
          <a:r>
            <a:rPr lang="lv-LV" sz="1600" b="0" dirty="0">
              <a:solidFill>
                <a:sysClr val="windowText" lastClr="000000"/>
              </a:solidFill>
              <a:latin typeface="Calibri"/>
              <a:ea typeface="+mn-ea"/>
              <a:cs typeface="+mn-cs"/>
            </a:rPr>
            <a:t>-  200 eksemplāri</a:t>
          </a:r>
        </a:p>
      </dgm:t>
    </dgm:pt>
    <dgm:pt modelId="{BECC04A1-ACF5-46C6-8C2A-B95F5D57BD32}" type="parTrans" cxnId="{E6BD9F0D-85A5-4F5B-A138-6AD193D4A6DB}">
      <dgm:prSet/>
      <dgm:spPr/>
      <dgm:t>
        <a:bodyPr/>
        <a:lstStyle/>
        <a:p>
          <a:endParaRPr lang="lv-LV"/>
        </a:p>
      </dgm:t>
    </dgm:pt>
    <dgm:pt modelId="{00A09EA7-5343-44E2-A228-8269B3E400AA}" type="sibTrans" cxnId="{E6BD9F0D-85A5-4F5B-A138-6AD193D4A6DB}">
      <dgm:prSet/>
      <dgm:spPr/>
      <dgm:t>
        <a:bodyPr/>
        <a:lstStyle/>
        <a:p>
          <a:endParaRPr lang="lv-LV"/>
        </a:p>
      </dgm:t>
    </dgm:pt>
    <dgm:pt modelId="{C4DBBEBA-4A72-49CC-9104-752117EEB033}">
      <dgm:prSet phldrT="[Text]" custT="1"/>
      <dgm:spPr>
        <a:xfrm rot="5400000">
          <a:off x="4078658" y="-638820"/>
          <a:ext cx="897066" cy="7122240"/>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endParaRPr lang="lv-LV" sz="1400" b="1" dirty="0">
            <a:solidFill>
              <a:sysClr val="windowText" lastClr="000000">
                <a:hueOff val="0"/>
                <a:satOff val="0"/>
                <a:lumOff val="0"/>
                <a:alphaOff val="0"/>
              </a:sysClr>
            </a:solidFill>
            <a:latin typeface="Calibri"/>
            <a:ea typeface="+mn-ea"/>
            <a:cs typeface="+mn-cs"/>
          </a:endParaRPr>
        </a:p>
      </dgm:t>
    </dgm:pt>
    <dgm:pt modelId="{84A60C9A-B9FB-4DC7-AC83-2A41B13E8BAD}" type="parTrans" cxnId="{A358FF2D-AF16-4825-BF53-3A8A00235EFC}">
      <dgm:prSet/>
      <dgm:spPr/>
      <dgm:t>
        <a:bodyPr/>
        <a:lstStyle/>
        <a:p>
          <a:endParaRPr lang="lv-LV"/>
        </a:p>
      </dgm:t>
    </dgm:pt>
    <dgm:pt modelId="{5E72DC6D-6501-4DA0-AE1E-2CA8EFFB899C}" type="sibTrans" cxnId="{A358FF2D-AF16-4825-BF53-3A8A00235EFC}">
      <dgm:prSet/>
      <dgm:spPr/>
      <dgm:t>
        <a:bodyPr/>
        <a:lstStyle/>
        <a:p>
          <a:endParaRPr lang="lv-LV"/>
        </a:p>
      </dgm:t>
    </dgm:pt>
    <dgm:pt modelId="{31ACC3B1-1985-41C0-B06A-7F8FCEB6D305}" type="pres">
      <dgm:prSet presAssocID="{389943CB-179B-455E-BE5F-1A07BA6D34C7}" presName="linearFlow" presStyleCnt="0">
        <dgm:presLayoutVars>
          <dgm:dir/>
          <dgm:animLvl val="lvl"/>
          <dgm:resizeHandles val="exact"/>
        </dgm:presLayoutVars>
      </dgm:prSet>
      <dgm:spPr/>
    </dgm:pt>
    <dgm:pt modelId="{19F42E2F-59CB-4A08-911A-2B444AF6DEB5}" type="pres">
      <dgm:prSet presAssocID="{81827E0A-02EB-4957-B552-06B93C92D8D0}" presName="composite" presStyleCnt="0"/>
      <dgm:spPr/>
    </dgm:pt>
    <dgm:pt modelId="{95215AD1-F7A9-4C62-9AD9-C58D9AD3314A}" type="pres">
      <dgm:prSet presAssocID="{81827E0A-02EB-4957-B552-06B93C92D8D0}" presName="parentText" presStyleLbl="alignNode1" presStyleIdx="0" presStyleCnt="4">
        <dgm:presLayoutVars>
          <dgm:chMax val="1"/>
          <dgm:bulletEnabled val="1"/>
        </dgm:presLayoutVars>
      </dgm:prSet>
      <dgm:spPr/>
    </dgm:pt>
    <dgm:pt modelId="{019554A8-504B-4F24-9FA0-8FC52CE0F097}" type="pres">
      <dgm:prSet presAssocID="{81827E0A-02EB-4957-B552-06B93C92D8D0}" presName="descendantText" presStyleLbl="alignAcc1" presStyleIdx="0" presStyleCnt="4">
        <dgm:presLayoutVars>
          <dgm:bulletEnabled val="1"/>
        </dgm:presLayoutVars>
      </dgm:prSet>
      <dgm:spPr/>
    </dgm:pt>
    <dgm:pt modelId="{0DBF7123-B49A-4C0F-B68D-280651C2ECC8}" type="pres">
      <dgm:prSet presAssocID="{7BA2B1C4-BA2C-4F41-BC83-AE4CC604E8CF}" presName="sp" presStyleCnt="0"/>
      <dgm:spPr/>
    </dgm:pt>
    <dgm:pt modelId="{21A87E8D-8007-42D2-87E5-D16DEA0EEFD9}" type="pres">
      <dgm:prSet presAssocID="{3B114C8A-8A65-4079-9388-B4E1BD7A7BA7}" presName="composite" presStyleCnt="0"/>
      <dgm:spPr/>
    </dgm:pt>
    <dgm:pt modelId="{24AB3E13-7F3F-4006-BB46-1B27599CB247}" type="pres">
      <dgm:prSet presAssocID="{3B114C8A-8A65-4079-9388-B4E1BD7A7BA7}" presName="parentText" presStyleLbl="alignNode1" presStyleIdx="1" presStyleCnt="4">
        <dgm:presLayoutVars>
          <dgm:chMax val="1"/>
          <dgm:bulletEnabled val="1"/>
        </dgm:presLayoutVars>
      </dgm:prSet>
      <dgm:spPr/>
    </dgm:pt>
    <dgm:pt modelId="{574E489F-7E09-4B3B-8067-467C61BBD8A0}" type="pres">
      <dgm:prSet presAssocID="{3B114C8A-8A65-4079-9388-B4E1BD7A7BA7}" presName="descendantText" presStyleLbl="alignAcc1" presStyleIdx="1" presStyleCnt="4">
        <dgm:presLayoutVars>
          <dgm:bulletEnabled val="1"/>
        </dgm:presLayoutVars>
      </dgm:prSet>
      <dgm:spPr/>
    </dgm:pt>
    <dgm:pt modelId="{748393C0-3751-48E5-945F-605EA9E0B522}" type="pres">
      <dgm:prSet presAssocID="{0BCA7A6F-9860-40F0-AA0B-5CF8EA8A220B}" presName="sp" presStyleCnt="0"/>
      <dgm:spPr/>
    </dgm:pt>
    <dgm:pt modelId="{C6FBA666-DA34-4131-8C8B-1CC8DDDA23FD}" type="pres">
      <dgm:prSet presAssocID="{91DFD66C-404C-4736-9207-2824C7E9E0F7}" presName="composite" presStyleCnt="0"/>
      <dgm:spPr/>
    </dgm:pt>
    <dgm:pt modelId="{5625EE79-0361-45AF-9397-F92401E60BF3}" type="pres">
      <dgm:prSet presAssocID="{91DFD66C-404C-4736-9207-2824C7E9E0F7}" presName="parentText" presStyleLbl="alignNode1" presStyleIdx="2" presStyleCnt="4">
        <dgm:presLayoutVars>
          <dgm:chMax val="1"/>
          <dgm:bulletEnabled val="1"/>
        </dgm:presLayoutVars>
      </dgm:prSet>
      <dgm:spPr/>
    </dgm:pt>
    <dgm:pt modelId="{3CF19CC8-7B4C-438B-A520-48788DE4207F}" type="pres">
      <dgm:prSet presAssocID="{91DFD66C-404C-4736-9207-2824C7E9E0F7}" presName="descendantText" presStyleLbl="alignAcc1" presStyleIdx="2" presStyleCnt="4">
        <dgm:presLayoutVars>
          <dgm:bulletEnabled val="1"/>
        </dgm:presLayoutVars>
      </dgm:prSet>
      <dgm:spPr/>
    </dgm:pt>
    <dgm:pt modelId="{CB21BDDC-DE12-41EE-B1A5-87084B90CB3B}" type="pres">
      <dgm:prSet presAssocID="{CA63E6DF-A364-48DC-8B22-C9C8B7043C87}" presName="sp" presStyleCnt="0"/>
      <dgm:spPr/>
    </dgm:pt>
    <dgm:pt modelId="{09DF54E4-FBF8-4837-9C0F-3B8831309537}" type="pres">
      <dgm:prSet presAssocID="{8AFFCA59-B7D2-4677-B82B-7400974830FE}" presName="composite" presStyleCnt="0"/>
      <dgm:spPr/>
    </dgm:pt>
    <dgm:pt modelId="{AB49F562-28DD-4D99-941C-BB6A8817C2DE}" type="pres">
      <dgm:prSet presAssocID="{8AFFCA59-B7D2-4677-B82B-7400974830FE}" presName="parentText" presStyleLbl="alignNode1" presStyleIdx="3" presStyleCnt="4">
        <dgm:presLayoutVars>
          <dgm:chMax val="1"/>
          <dgm:bulletEnabled val="1"/>
        </dgm:presLayoutVars>
      </dgm:prSet>
      <dgm:spPr/>
    </dgm:pt>
    <dgm:pt modelId="{98403585-E4B6-4CCF-8AFD-54FFFC3006C9}" type="pres">
      <dgm:prSet presAssocID="{8AFFCA59-B7D2-4677-B82B-7400974830FE}" presName="descendantText" presStyleLbl="alignAcc1" presStyleIdx="3" presStyleCnt="4">
        <dgm:presLayoutVars>
          <dgm:bulletEnabled val="1"/>
        </dgm:presLayoutVars>
      </dgm:prSet>
      <dgm:spPr/>
    </dgm:pt>
  </dgm:ptLst>
  <dgm:cxnLst>
    <dgm:cxn modelId="{CF03AB02-D4E8-40C5-8A1D-5E05275E4EE7}" srcId="{3B114C8A-8A65-4079-9388-B4E1BD7A7BA7}" destId="{5F2C319A-E620-43D4-A76F-E04C567C4C34}" srcOrd="0" destOrd="0" parTransId="{C5F5D807-CBC5-4A89-9305-7D1467A18F89}" sibTransId="{2C5BB140-0B75-4D4E-ACA9-35649E63DD88}"/>
    <dgm:cxn modelId="{E6BD9F0D-85A5-4F5B-A138-6AD193D4A6DB}" srcId="{91DFD66C-404C-4736-9207-2824C7E9E0F7}" destId="{33B3E879-748F-4B15-889A-35E3C6E94920}" srcOrd="3" destOrd="0" parTransId="{BECC04A1-ACF5-46C6-8C2A-B95F5D57BD32}" sibTransId="{00A09EA7-5343-44E2-A228-8269B3E400AA}"/>
    <dgm:cxn modelId="{18323F25-175C-4611-9ED9-D56EBABE3AC5}" srcId="{389943CB-179B-455E-BE5F-1A07BA6D34C7}" destId="{8AFFCA59-B7D2-4677-B82B-7400974830FE}" srcOrd="3" destOrd="0" parTransId="{76D98ACD-8BD1-41D0-B494-63746A5D6B7C}" sibTransId="{B7092B3C-BD79-4678-A755-3D756A725210}"/>
    <dgm:cxn modelId="{C5C5412C-60B2-4802-918A-28F7E86A3612}" type="presOf" srcId="{33B3E879-748F-4B15-889A-35E3C6E94920}" destId="{3CF19CC8-7B4C-438B-A520-48788DE4207F}" srcOrd="0" destOrd="3" presId="urn:microsoft.com/office/officeart/2005/8/layout/chevron2"/>
    <dgm:cxn modelId="{A358FF2D-AF16-4825-BF53-3A8A00235EFC}" srcId="{91DFD66C-404C-4736-9207-2824C7E9E0F7}" destId="{C4DBBEBA-4A72-49CC-9104-752117EEB033}" srcOrd="0" destOrd="0" parTransId="{84A60C9A-B9FB-4DC7-AC83-2A41B13E8BAD}" sibTransId="{5E72DC6D-6501-4DA0-AE1E-2CA8EFFB899C}"/>
    <dgm:cxn modelId="{85B95732-7EE9-4017-9FB0-2A08DB3644B9}" type="presOf" srcId="{69F25B78-56A7-4744-9C68-5CF5A3EB1AFA}" destId="{574E489F-7E09-4B3B-8067-467C61BBD8A0}" srcOrd="0" destOrd="2" presId="urn:microsoft.com/office/officeart/2005/8/layout/chevron2"/>
    <dgm:cxn modelId="{F531B53E-D921-43D8-91E5-2674BBDD0E03}" type="presOf" srcId="{DF0F25DC-1BFA-4376-811B-895B3CA9EDA5}" destId="{019554A8-504B-4F24-9FA0-8FC52CE0F097}" srcOrd="0" destOrd="2" presId="urn:microsoft.com/office/officeart/2005/8/layout/chevron2"/>
    <dgm:cxn modelId="{43DB2444-3B81-4C08-8E3D-0AD86947EA8F}" type="presOf" srcId="{9DD3E2CC-4BF5-4405-A281-3E6D31F5D7A8}" destId="{98403585-E4B6-4CCF-8AFD-54FFFC3006C9}" srcOrd="0" destOrd="1" presId="urn:microsoft.com/office/officeart/2005/8/layout/chevron2"/>
    <dgm:cxn modelId="{4EC10767-D3D6-4C09-9893-E3D522B09E5E}" type="presOf" srcId="{81827E0A-02EB-4957-B552-06B93C92D8D0}" destId="{95215AD1-F7A9-4C62-9AD9-C58D9AD3314A}" srcOrd="0" destOrd="0" presId="urn:microsoft.com/office/officeart/2005/8/layout/chevron2"/>
    <dgm:cxn modelId="{B30ACE49-DA3E-4A6D-B351-7E5E240D7871}" srcId="{389943CB-179B-455E-BE5F-1A07BA6D34C7}" destId="{91DFD66C-404C-4736-9207-2824C7E9E0F7}" srcOrd="2" destOrd="0" parTransId="{4F6396C8-40C8-4A39-ADDC-A89509316F42}" sibTransId="{CA63E6DF-A364-48DC-8B22-C9C8B7043C87}"/>
    <dgm:cxn modelId="{4D9E136B-0A7B-40C8-939C-4E438CCAD0F3}" srcId="{8AFFCA59-B7D2-4677-B82B-7400974830FE}" destId="{FD56F295-08F2-4598-9BD4-C7CBD87C4AA8}" srcOrd="0" destOrd="0" parTransId="{6738D84B-0083-4F75-9A64-15C2300EB45C}" sibTransId="{75B81229-D3B5-45D8-A295-95546340135F}"/>
    <dgm:cxn modelId="{899F226C-6AAC-434B-B0C4-5C72EC1FA774}" srcId="{91DFD66C-404C-4736-9207-2824C7E9E0F7}" destId="{15381C8C-D712-4F91-904A-5B459BDC6001}" srcOrd="4" destOrd="0" parTransId="{B1E7DF1A-CC0B-4BC7-9B56-D014AF2FE9AA}" sibTransId="{6941F844-F608-4127-A4A5-1497B7BCC6E5}"/>
    <dgm:cxn modelId="{0C56856F-6CCF-4F6C-9CD3-A12B3187F0E4}" srcId="{8AFFCA59-B7D2-4677-B82B-7400974830FE}" destId="{93E28329-A983-4EE3-9016-0D44F82CA4BA}" srcOrd="2" destOrd="0" parTransId="{7343FE42-B39D-4438-8006-D2B67657FD18}" sibTransId="{443EE645-5103-4693-9185-7C64D4D765D7}"/>
    <dgm:cxn modelId="{A4A05773-FB8E-4F2F-A9B8-07CDA57F2382}" type="presOf" srcId="{91DFD66C-404C-4736-9207-2824C7E9E0F7}" destId="{5625EE79-0361-45AF-9397-F92401E60BF3}" srcOrd="0" destOrd="0" presId="urn:microsoft.com/office/officeart/2005/8/layout/chevron2"/>
    <dgm:cxn modelId="{AC9ECB59-62CC-48EE-81F7-D3E5A2DAA80F}" type="presOf" srcId="{B303F06B-DA42-4BAD-8530-CCB71A1AA23F}" destId="{3CF19CC8-7B4C-438B-A520-48788DE4207F}" srcOrd="0" destOrd="2" presId="urn:microsoft.com/office/officeart/2005/8/layout/chevron2"/>
    <dgm:cxn modelId="{709FA38A-E1DB-4BBB-BFB3-E587A579A71C}" srcId="{81827E0A-02EB-4957-B552-06B93C92D8D0}" destId="{73A30270-015B-4568-B1D7-0E00BD041AC0}" srcOrd="1" destOrd="0" parTransId="{CB584B5F-341B-4D7A-BE2A-C01C1D7787AA}" sibTransId="{956F2F77-1ADD-4818-A7D2-C98E1979C88B}"/>
    <dgm:cxn modelId="{668C1A91-338C-47F5-A700-8A3BEB81FC68}" type="presOf" srcId="{5F2C319A-E620-43D4-A76F-E04C567C4C34}" destId="{574E489F-7E09-4B3B-8067-467C61BBD8A0}" srcOrd="0" destOrd="0" presId="urn:microsoft.com/office/officeart/2005/8/layout/chevron2"/>
    <dgm:cxn modelId="{CF662FA6-7546-425F-8F4B-3605C046C46E}" srcId="{8AFFCA59-B7D2-4677-B82B-7400974830FE}" destId="{9DD3E2CC-4BF5-4405-A281-3E6D31F5D7A8}" srcOrd="1" destOrd="0" parTransId="{8C49BF70-3FF4-4C73-8B97-1D62EE63BEFE}" sibTransId="{486E7863-27F0-44B9-9DB0-A1BAC61ED9E6}"/>
    <dgm:cxn modelId="{0435FCA9-E83B-451C-96F1-74224B9CF36D}" srcId="{81827E0A-02EB-4957-B552-06B93C92D8D0}" destId="{5E40A630-CC5D-4032-B04B-0E85D399B782}" srcOrd="0" destOrd="0" parTransId="{3853676B-3F2B-467B-AD7B-13E2C0E287BC}" sibTransId="{B8B1411F-6562-4254-9A07-CDF6F4668F0E}"/>
    <dgm:cxn modelId="{C4F0A5AF-F854-4C2C-809A-D49B8A3F8D27}" type="presOf" srcId="{FD56F295-08F2-4598-9BD4-C7CBD87C4AA8}" destId="{98403585-E4B6-4CCF-8AFD-54FFFC3006C9}" srcOrd="0" destOrd="0" presId="urn:microsoft.com/office/officeart/2005/8/layout/chevron2"/>
    <dgm:cxn modelId="{D5DD7BB4-778E-4888-A65B-3088ABFB61B6}" type="presOf" srcId="{C4DBBEBA-4A72-49CC-9104-752117EEB033}" destId="{3CF19CC8-7B4C-438B-A520-48788DE4207F}" srcOrd="0" destOrd="0" presId="urn:microsoft.com/office/officeart/2005/8/layout/chevron2"/>
    <dgm:cxn modelId="{FB29E7B4-C89C-4FB1-A31D-F78AAB26722C}" srcId="{91DFD66C-404C-4736-9207-2824C7E9E0F7}" destId="{B303F06B-DA42-4BAD-8530-CCB71A1AA23F}" srcOrd="2" destOrd="0" parTransId="{732EEA0D-1967-4CBE-9382-80DF224A8568}" sibTransId="{6E4ABA26-76AA-4AD5-9730-18541F8EBD67}"/>
    <dgm:cxn modelId="{040F63BA-BE1D-4CF4-9B0D-44856F170667}" type="presOf" srcId="{3B114C8A-8A65-4079-9388-B4E1BD7A7BA7}" destId="{24AB3E13-7F3F-4006-BB46-1B27599CB247}" srcOrd="0" destOrd="0" presId="urn:microsoft.com/office/officeart/2005/8/layout/chevron2"/>
    <dgm:cxn modelId="{26C9E8BF-04F3-41D1-BD79-FCC7856EA026}" type="presOf" srcId="{5E40A630-CC5D-4032-B04B-0E85D399B782}" destId="{019554A8-504B-4F24-9FA0-8FC52CE0F097}" srcOrd="0" destOrd="0" presId="urn:microsoft.com/office/officeart/2005/8/layout/chevron2"/>
    <dgm:cxn modelId="{2194D3C0-8509-4F95-B187-EB5C3B478EE7}" srcId="{91DFD66C-404C-4736-9207-2824C7E9E0F7}" destId="{10BD2BF9-C54E-4E54-97AA-2C9EAB2E58C4}" srcOrd="1" destOrd="0" parTransId="{8B160B7D-3985-4468-8763-7A1B69543C6D}" sibTransId="{2C96403F-09D6-4A1F-80C9-6D0F39882404}"/>
    <dgm:cxn modelId="{8AF9ABC7-E462-41CB-9801-53DFE54D8AE9}" type="presOf" srcId="{FC070758-B95D-40A8-84A4-FF43F7EF142C}" destId="{574E489F-7E09-4B3B-8067-467C61BBD8A0}" srcOrd="0" destOrd="1" presId="urn:microsoft.com/office/officeart/2005/8/layout/chevron2"/>
    <dgm:cxn modelId="{B47084CE-8414-4B77-9B9D-2ED6ADBA27F9}" srcId="{389943CB-179B-455E-BE5F-1A07BA6D34C7}" destId="{81827E0A-02EB-4957-B552-06B93C92D8D0}" srcOrd="0" destOrd="0" parTransId="{70696481-9421-427C-927E-422230AF92C6}" sibTransId="{7BA2B1C4-BA2C-4F41-BC83-AE4CC604E8CF}"/>
    <dgm:cxn modelId="{255846CF-40CF-4297-A756-554513020F50}" srcId="{3B114C8A-8A65-4079-9388-B4E1BD7A7BA7}" destId="{FC070758-B95D-40A8-84A4-FF43F7EF142C}" srcOrd="1" destOrd="0" parTransId="{51B62A08-B9D9-436C-A5D2-43137DC204D9}" sibTransId="{BD997187-9442-4A91-BE9F-01C567FA5E0B}"/>
    <dgm:cxn modelId="{D5B3EFCF-A594-416C-A072-4E54053AE98A}" type="presOf" srcId="{10BD2BF9-C54E-4E54-97AA-2C9EAB2E58C4}" destId="{3CF19CC8-7B4C-438B-A520-48788DE4207F}" srcOrd="0" destOrd="1" presId="urn:microsoft.com/office/officeart/2005/8/layout/chevron2"/>
    <dgm:cxn modelId="{276C1CD8-3849-4980-8BC3-779EF85EE6A3}" type="presOf" srcId="{15381C8C-D712-4F91-904A-5B459BDC6001}" destId="{3CF19CC8-7B4C-438B-A520-48788DE4207F}" srcOrd="0" destOrd="4" presId="urn:microsoft.com/office/officeart/2005/8/layout/chevron2"/>
    <dgm:cxn modelId="{1926C3EB-AA60-4347-BA6D-C48767AC255F}" type="presOf" srcId="{389943CB-179B-455E-BE5F-1A07BA6D34C7}" destId="{31ACC3B1-1985-41C0-B06A-7F8FCEB6D305}" srcOrd="0" destOrd="0" presId="urn:microsoft.com/office/officeart/2005/8/layout/chevron2"/>
    <dgm:cxn modelId="{CE65BCEF-A30A-4B75-8A8A-648994E7CD4D}" srcId="{81827E0A-02EB-4957-B552-06B93C92D8D0}" destId="{DF0F25DC-1BFA-4376-811B-895B3CA9EDA5}" srcOrd="2" destOrd="0" parTransId="{C0F83264-288D-420D-A9A0-B053FFEC9987}" sibTransId="{883BBBEA-10F0-429B-92E4-8CAE05901537}"/>
    <dgm:cxn modelId="{9A6B72F2-DE7C-4DD4-B316-FCBEF23B204F}" type="presOf" srcId="{93E28329-A983-4EE3-9016-0D44F82CA4BA}" destId="{98403585-E4B6-4CCF-8AFD-54FFFC3006C9}" srcOrd="0" destOrd="2" presId="urn:microsoft.com/office/officeart/2005/8/layout/chevron2"/>
    <dgm:cxn modelId="{025E53F5-1A89-4C57-92E1-9516E01B7CAA}" type="presOf" srcId="{73A30270-015B-4568-B1D7-0E00BD041AC0}" destId="{019554A8-504B-4F24-9FA0-8FC52CE0F097}" srcOrd="0" destOrd="1" presId="urn:microsoft.com/office/officeart/2005/8/layout/chevron2"/>
    <dgm:cxn modelId="{6E0CFCF5-CEF4-4408-B1F1-4489FBD6EDA5}" srcId="{3B114C8A-8A65-4079-9388-B4E1BD7A7BA7}" destId="{69F25B78-56A7-4744-9C68-5CF5A3EB1AFA}" srcOrd="2" destOrd="0" parTransId="{D3A92A54-1CDA-4354-9330-D0A840EE8789}" sibTransId="{A1C8A4BB-A919-4BCF-B6B1-2E580423836F}"/>
    <dgm:cxn modelId="{F4C7C0F8-A65F-4D06-A523-7582C191FDB5}" srcId="{389943CB-179B-455E-BE5F-1A07BA6D34C7}" destId="{3B114C8A-8A65-4079-9388-B4E1BD7A7BA7}" srcOrd="1" destOrd="0" parTransId="{F0095636-563E-45EE-AFB9-DBA776D961DF}" sibTransId="{0BCA7A6F-9860-40F0-AA0B-5CF8EA8A220B}"/>
    <dgm:cxn modelId="{AC55AFFC-B669-4FFD-9F67-5CE625E8925B}" type="presOf" srcId="{8AFFCA59-B7D2-4677-B82B-7400974830FE}" destId="{AB49F562-28DD-4D99-941C-BB6A8817C2DE}" srcOrd="0" destOrd="0" presId="urn:microsoft.com/office/officeart/2005/8/layout/chevron2"/>
    <dgm:cxn modelId="{2FB92500-BED3-429B-8843-D2B098021E1E}" type="presParOf" srcId="{31ACC3B1-1985-41C0-B06A-7F8FCEB6D305}" destId="{19F42E2F-59CB-4A08-911A-2B444AF6DEB5}" srcOrd="0" destOrd="0" presId="urn:microsoft.com/office/officeart/2005/8/layout/chevron2"/>
    <dgm:cxn modelId="{921ADD0D-7BD4-48C7-8CDE-5D676570BA6C}" type="presParOf" srcId="{19F42E2F-59CB-4A08-911A-2B444AF6DEB5}" destId="{95215AD1-F7A9-4C62-9AD9-C58D9AD3314A}" srcOrd="0" destOrd="0" presId="urn:microsoft.com/office/officeart/2005/8/layout/chevron2"/>
    <dgm:cxn modelId="{9050AB4B-2703-4BA7-A79A-FF128A0B85A3}" type="presParOf" srcId="{19F42E2F-59CB-4A08-911A-2B444AF6DEB5}" destId="{019554A8-504B-4F24-9FA0-8FC52CE0F097}" srcOrd="1" destOrd="0" presId="urn:microsoft.com/office/officeart/2005/8/layout/chevron2"/>
    <dgm:cxn modelId="{9532FF2A-3A01-407B-A445-054519359CEF}" type="presParOf" srcId="{31ACC3B1-1985-41C0-B06A-7F8FCEB6D305}" destId="{0DBF7123-B49A-4C0F-B68D-280651C2ECC8}" srcOrd="1" destOrd="0" presId="urn:microsoft.com/office/officeart/2005/8/layout/chevron2"/>
    <dgm:cxn modelId="{777D9019-DE74-4426-8986-78B384EA266C}" type="presParOf" srcId="{31ACC3B1-1985-41C0-B06A-7F8FCEB6D305}" destId="{21A87E8D-8007-42D2-87E5-D16DEA0EEFD9}" srcOrd="2" destOrd="0" presId="urn:microsoft.com/office/officeart/2005/8/layout/chevron2"/>
    <dgm:cxn modelId="{3BA5508B-B6C5-4164-9B0E-8839E34EC03E}" type="presParOf" srcId="{21A87E8D-8007-42D2-87E5-D16DEA0EEFD9}" destId="{24AB3E13-7F3F-4006-BB46-1B27599CB247}" srcOrd="0" destOrd="0" presId="urn:microsoft.com/office/officeart/2005/8/layout/chevron2"/>
    <dgm:cxn modelId="{C04FA331-1289-417E-9D60-29E06C1AF2E9}" type="presParOf" srcId="{21A87E8D-8007-42D2-87E5-D16DEA0EEFD9}" destId="{574E489F-7E09-4B3B-8067-467C61BBD8A0}" srcOrd="1" destOrd="0" presId="urn:microsoft.com/office/officeart/2005/8/layout/chevron2"/>
    <dgm:cxn modelId="{067AF09F-4D39-4818-980F-25B38BBDA425}" type="presParOf" srcId="{31ACC3B1-1985-41C0-B06A-7F8FCEB6D305}" destId="{748393C0-3751-48E5-945F-605EA9E0B522}" srcOrd="3" destOrd="0" presId="urn:microsoft.com/office/officeart/2005/8/layout/chevron2"/>
    <dgm:cxn modelId="{AC41A4DC-D9A3-4A55-AE46-7E8B63FD6922}" type="presParOf" srcId="{31ACC3B1-1985-41C0-B06A-7F8FCEB6D305}" destId="{C6FBA666-DA34-4131-8C8B-1CC8DDDA23FD}" srcOrd="4" destOrd="0" presId="urn:microsoft.com/office/officeart/2005/8/layout/chevron2"/>
    <dgm:cxn modelId="{95C0602C-43E1-47FC-99F9-4D5F746F1635}" type="presParOf" srcId="{C6FBA666-DA34-4131-8C8B-1CC8DDDA23FD}" destId="{5625EE79-0361-45AF-9397-F92401E60BF3}" srcOrd="0" destOrd="0" presId="urn:microsoft.com/office/officeart/2005/8/layout/chevron2"/>
    <dgm:cxn modelId="{0F0B0F97-FFB7-4571-8041-B857DAD24C36}" type="presParOf" srcId="{C6FBA666-DA34-4131-8C8B-1CC8DDDA23FD}" destId="{3CF19CC8-7B4C-438B-A520-48788DE4207F}" srcOrd="1" destOrd="0" presId="urn:microsoft.com/office/officeart/2005/8/layout/chevron2"/>
    <dgm:cxn modelId="{5908E071-BCFA-490F-AF5E-C3C8E733F2D0}" type="presParOf" srcId="{31ACC3B1-1985-41C0-B06A-7F8FCEB6D305}" destId="{CB21BDDC-DE12-41EE-B1A5-87084B90CB3B}" srcOrd="5" destOrd="0" presId="urn:microsoft.com/office/officeart/2005/8/layout/chevron2"/>
    <dgm:cxn modelId="{A94F14B8-60F0-4825-ADB6-4DE53C63C9BD}" type="presParOf" srcId="{31ACC3B1-1985-41C0-B06A-7F8FCEB6D305}" destId="{09DF54E4-FBF8-4837-9C0F-3B8831309537}" srcOrd="6" destOrd="0" presId="urn:microsoft.com/office/officeart/2005/8/layout/chevron2"/>
    <dgm:cxn modelId="{9665BBBD-25B1-48B2-BF88-640AF5BD90D9}" type="presParOf" srcId="{09DF54E4-FBF8-4837-9C0F-3B8831309537}" destId="{AB49F562-28DD-4D99-941C-BB6A8817C2DE}" srcOrd="0" destOrd="0" presId="urn:microsoft.com/office/officeart/2005/8/layout/chevron2"/>
    <dgm:cxn modelId="{D19B6265-D403-44D4-99F9-10BAEB20A6EA}" type="presParOf" srcId="{09DF54E4-FBF8-4837-9C0F-3B8831309537}" destId="{98403585-E4B6-4CCF-8AFD-54FFFC3006C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8D42D6-5CD5-4DD3-BF55-328C876767BD}" type="doc">
      <dgm:prSet loTypeId="urn:microsoft.com/office/officeart/2009/3/layout/HorizontalOrganizationChart" loCatId="hierarchy" qsTypeId="urn:microsoft.com/office/officeart/2005/8/quickstyle/3d1" qsCatId="3D" csTypeId="urn:microsoft.com/office/officeart/2005/8/colors/accent1_2" csCatId="accent1" phldr="1"/>
      <dgm:spPr/>
      <dgm:t>
        <a:bodyPr/>
        <a:lstStyle/>
        <a:p>
          <a:endParaRPr lang="lv-LV"/>
        </a:p>
      </dgm:t>
    </dgm:pt>
    <dgm:pt modelId="{8953F0E4-68C2-4445-A0C7-FC769762CB3E}">
      <dgm:prSet phldrT="[Text]" custT="1"/>
      <dgm:spPr/>
      <dgm:t>
        <a:bodyPr/>
        <a:lstStyle/>
        <a:p>
          <a:r>
            <a:rPr lang="lv-LV" sz="2400" b="1" dirty="0">
              <a:latin typeface="Calibri" panose="020F0502020204030204" pitchFamily="34" charset="0"/>
            </a:rPr>
            <a:t>Latvijas Republikas Satversme</a:t>
          </a:r>
        </a:p>
      </dgm:t>
    </dgm:pt>
    <dgm:pt modelId="{76EECB50-15DA-4CAD-AB5E-5C385A396FD2}" type="parTrans" cxnId="{773AEE40-63D9-42C5-81AD-1D3AE9BFD574}">
      <dgm:prSet/>
      <dgm:spPr/>
      <dgm:t>
        <a:bodyPr/>
        <a:lstStyle/>
        <a:p>
          <a:endParaRPr lang="lv-LV"/>
        </a:p>
      </dgm:t>
    </dgm:pt>
    <dgm:pt modelId="{04F6494E-F455-4DD5-BA9F-6D1AD2810B35}" type="sibTrans" cxnId="{773AEE40-63D9-42C5-81AD-1D3AE9BFD574}">
      <dgm:prSet/>
      <dgm:spPr/>
      <dgm:t>
        <a:bodyPr/>
        <a:lstStyle/>
        <a:p>
          <a:endParaRPr lang="lv-LV"/>
        </a:p>
      </dgm:t>
    </dgm:pt>
    <dgm:pt modelId="{6313B77C-01BB-4448-AED2-5221BA541871}">
      <dgm:prSet phldrT="[Text]" custT="1"/>
      <dgm:spPr/>
      <dgm:t>
        <a:bodyPr/>
        <a:lstStyle/>
        <a:p>
          <a:r>
            <a:rPr lang="lv-LV" sz="2400" b="1" dirty="0">
              <a:latin typeface="Calibri" panose="020F0502020204030204" pitchFamily="34" charset="0"/>
            </a:rPr>
            <a:t>Darba likums</a:t>
          </a:r>
        </a:p>
      </dgm:t>
    </dgm:pt>
    <dgm:pt modelId="{C7835E28-DF2A-4F9C-9020-5A9DA93D0EA6}" type="parTrans" cxnId="{7CF11ADB-D6B7-4D40-BB7E-9CA0063983FC}">
      <dgm:prSet/>
      <dgm:spPr/>
      <dgm:t>
        <a:bodyPr/>
        <a:lstStyle/>
        <a:p>
          <a:endParaRPr lang="lv-LV"/>
        </a:p>
      </dgm:t>
    </dgm:pt>
    <dgm:pt modelId="{32B11024-61C2-4CEE-9400-FBE7BFC59227}" type="sibTrans" cxnId="{7CF11ADB-D6B7-4D40-BB7E-9CA0063983FC}">
      <dgm:prSet/>
      <dgm:spPr/>
      <dgm:t>
        <a:bodyPr/>
        <a:lstStyle/>
        <a:p>
          <a:endParaRPr lang="lv-LV"/>
        </a:p>
      </dgm:t>
    </dgm:pt>
    <dgm:pt modelId="{F3621AAC-6579-423A-A1CF-F7C7005EA2C6}">
      <dgm:prSet phldrT="[Text]" custT="1"/>
      <dgm:spPr/>
      <dgm:t>
        <a:bodyPr/>
        <a:lstStyle/>
        <a:p>
          <a:r>
            <a:rPr lang="lv-LV" sz="2000" b="1" dirty="0">
              <a:latin typeface="Calibri" panose="020F0502020204030204" pitchFamily="34" charset="0"/>
            </a:rPr>
            <a:t>Iekšējās kārtības noteikumi</a:t>
          </a:r>
        </a:p>
      </dgm:t>
    </dgm:pt>
    <dgm:pt modelId="{FF6B112A-658B-4489-A180-A367BBB1017C}" type="parTrans" cxnId="{7B27C78E-30AB-4402-B725-D944BE2052ED}">
      <dgm:prSet/>
      <dgm:spPr/>
      <dgm:t>
        <a:bodyPr/>
        <a:lstStyle/>
        <a:p>
          <a:endParaRPr lang="lv-LV"/>
        </a:p>
      </dgm:t>
    </dgm:pt>
    <dgm:pt modelId="{A2710348-3911-4945-A383-FFFB9422307C}" type="sibTrans" cxnId="{7B27C78E-30AB-4402-B725-D944BE2052ED}">
      <dgm:prSet/>
      <dgm:spPr/>
      <dgm:t>
        <a:bodyPr/>
        <a:lstStyle/>
        <a:p>
          <a:endParaRPr lang="lv-LV"/>
        </a:p>
      </dgm:t>
    </dgm:pt>
    <dgm:pt modelId="{A99E66DE-6008-4EAF-B40D-DA8621B6E434}">
      <dgm:prSet phldrT="[Text]" custT="1"/>
      <dgm:spPr/>
      <dgm:t>
        <a:bodyPr/>
        <a:lstStyle/>
        <a:p>
          <a:r>
            <a:rPr lang="lv-LV" sz="2000" b="1" dirty="0">
              <a:latin typeface="Calibri" panose="020F0502020204030204" pitchFamily="34" charset="0"/>
            </a:rPr>
            <a:t>Darba kārtības noteikumi</a:t>
          </a:r>
        </a:p>
      </dgm:t>
    </dgm:pt>
    <dgm:pt modelId="{D47BE1B9-14CC-4F88-A5FF-8E7B5E3059C0}" type="parTrans" cxnId="{BEF117D2-1CBE-4107-8FD5-93400CEF1EC6}">
      <dgm:prSet/>
      <dgm:spPr/>
      <dgm:t>
        <a:bodyPr/>
        <a:lstStyle/>
        <a:p>
          <a:endParaRPr lang="lv-LV"/>
        </a:p>
      </dgm:t>
    </dgm:pt>
    <dgm:pt modelId="{1822B8D9-85E8-4BA1-AEFE-8A26D02EBD69}" type="sibTrans" cxnId="{BEF117D2-1CBE-4107-8FD5-93400CEF1EC6}">
      <dgm:prSet/>
      <dgm:spPr/>
      <dgm:t>
        <a:bodyPr/>
        <a:lstStyle/>
        <a:p>
          <a:endParaRPr lang="lv-LV"/>
        </a:p>
      </dgm:t>
    </dgm:pt>
    <dgm:pt modelId="{6996595A-CD71-4F5B-85BE-6EFE09E093E7}">
      <dgm:prSet phldrT="[Text]" custT="1"/>
      <dgm:spPr/>
      <dgm:t>
        <a:bodyPr/>
        <a:lstStyle/>
        <a:p>
          <a:pPr algn="ctr"/>
          <a:r>
            <a:rPr lang="lv-LV" sz="2000" b="1" dirty="0">
              <a:latin typeface="Calibri" panose="020F0502020204030204" pitchFamily="34" charset="0"/>
            </a:rPr>
            <a:t>Ārējie normatīvie akti (piem., VIL, MK not. 445 u.c.)</a:t>
          </a:r>
        </a:p>
      </dgm:t>
    </dgm:pt>
    <dgm:pt modelId="{DDE5A8FC-FB11-4488-95BB-CC56E03075FC}" type="parTrans" cxnId="{6FBB145C-EEAE-42CB-8F08-59D42981A63B}">
      <dgm:prSet/>
      <dgm:spPr/>
      <dgm:t>
        <a:bodyPr/>
        <a:lstStyle/>
        <a:p>
          <a:endParaRPr lang="lv-LV"/>
        </a:p>
      </dgm:t>
    </dgm:pt>
    <dgm:pt modelId="{19EEF254-01BF-4D49-ACCE-A331CB896C44}" type="sibTrans" cxnId="{6FBB145C-EEAE-42CB-8F08-59D42981A63B}">
      <dgm:prSet/>
      <dgm:spPr/>
      <dgm:t>
        <a:bodyPr/>
        <a:lstStyle/>
        <a:p>
          <a:endParaRPr lang="lv-LV"/>
        </a:p>
      </dgm:t>
    </dgm:pt>
    <dgm:pt modelId="{D02C5419-79D4-4DEC-AE4E-1A274D7DFE0E}">
      <dgm:prSet custT="1"/>
      <dgm:spPr/>
      <dgm:t>
        <a:bodyPr/>
        <a:lstStyle/>
        <a:p>
          <a:r>
            <a:rPr lang="lv-LV" sz="2000" b="1" dirty="0">
              <a:latin typeface="Calibri" panose="020F0502020204030204" pitchFamily="34" charset="0"/>
            </a:rPr>
            <a:t>Izglītības likums</a:t>
          </a:r>
        </a:p>
      </dgm:t>
    </dgm:pt>
    <dgm:pt modelId="{94B14512-34E9-471C-80A0-A044747C674E}" type="parTrans" cxnId="{3B41EE0E-96F4-44BF-ABC7-75F0F195B98E}">
      <dgm:prSet/>
      <dgm:spPr/>
      <dgm:t>
        <a:bodyPr/>
        <a:lstStyle/>
        <a:p>
          <a:endParaRPr lang="lv-LV"/>
        </a:p>
      </dgm:t>
    </dgm:pt>
    <dgm:pt modelId="{6C9D08BE-327F-4E54-BB89-8DCF47C61659}" type="sibTrans" cxnId="{3B41EE0E-96F4-44BF-ABC7-75F0F195B98E}">
      <dgm:prSet/>
      <dgm:spPr/>
      <dgm:t>
        <a:bodyPr/>
        <a:lstStyle/>
        <a:p>
          <a:endParaRPr lang="lv-LV"/>
        </a:p>
      </dgm:t>
    </dgm:pt>
    <dgm:pt modelId="{84DA1EB5-5A6A-4625-BEC2-A819AC94296F}">
      <dgm:prSet custT="1"/>
      <dgm:spPr/>
      <dgm:t>
        <a:bodyPr/>
        <a:lstStyle/>
        <a:p>
          <a:r>
            <a:rPr lang="lv-LV" sz="2000" b="1" dirty="0">
              <a:latin typeface="Calibri" panose="020F0502020204030204" pitchFamily="34" charset="0"/>
            </a:rPr>
            <a:t>Rīkojumi, Kārtības, Darba koplīgums u.c. </a:t>
          </a:r>
        </a:p>
      </dgm:t>
    </dgm:pt>
    <dgm:pt modelId="{E5BAB32C-42B8-4C5F-8CD6-A1A2904DD9AC}" type="parTrans" cxnId="{0F1C72E7-42B2-4EE1-AD87-BB7491210CA4}">
      <dgm:prSet/>
      <dgm:spPr/>
      <dgm:t>
        <a:bodyPr/>
        <a:lstStyle/>
        <a:p>
          <a:endParaRPr lang="lv-LV"/>
        </a:p>
      </dgm:t>
    </dgm:pt>
    <dgm:pt modelId="{6D7A6BD1-31C8-4E8C-8C91-6E57B158C607}" type="sibTrans" cxnId="{0F1C72E7-42B2-4EE1-AD87-BB7491210CA4}">
      <dgm:prSet/>
      <dgm:spPr/>
      <dgm:t>
        <a:bodyPr/>
        <a:lstStyle/>
        <a:p>
          <a:endParaRPr lang="lv-LV"/>
        </a:p>
      </dgm:t>
    </dgm:pt>
    <dgm:pt modelId="{B2E0E610-6B58-4198-AD22-16FB6FEA8C40}" type="asst">
      <dgm:prSet custT="1"/>
      <dgm:spPr/>
      <dgm:t>
        <a:bodyPr/>
        <a:lstStyle/>
        <a:p>
          <a:r>
            <a:rPr lang="lv-LV" sz="2400" b="1" dirty="0">
              <a:latin typeface="Calibri" panose="020F0502020204030204" pitchFamily="34" charset="0"/>
            </a:rPr>
            <a:t>Latvijai saistošās starptautisko tiesību normas </a:t>
          </a:r>
          <a:endParaRPr lang="lv-LV" sz="2400" dirty="0"/>
        </a:p>
      </dgm:t>
    </dgm:pt>
    <dgm:pt modelId="{1D5D622F-3DAC-4D23-BC8E-E71F83FDFF20}" type="parTrans" cxnId="{08C16EF6-6BFB-413D-BAD5-A351DAF906A4}">
      <dgm:prSet/>
      <dgm:spPr/>
      <dgm:t>
        <a:bodyPr/>
        <a:lstStyle/>
        <a:p>
          <a:endParaRPr lang="lv-LV"/>
        </a:p>
      </dgm:t>
    </dgm:pt>
    <dgm:pt modelId="{A9939CBA-EE34-46B6-AFC3-C7B9074F73D4}" type="sibTrans" cxnId="{08C16EF6-6BFB-413D-BAD5-A351DAF906A4}">
      <dgm:prSet/>
      <dgm:spPr/>
      <dgm:t>
        <a:bodyPr/>
        <a:lstStyle/>
        <a:p>
          <a:endParaRPr lang="lv-LV"/>
        </a:p>
      </dgm:t>
    </dgm:pt>
    <dgm:pt modelId="{9B6E615B-B7CF-4E73-AC56-9AB2BB720D48}" type="pres">
      <dgm:prSet presAssocID="{728D42D6-5CD5-4DD3-BF55-328C876767BD}" presName="hierChild1" presStyleCnt="0">
        <dgm:presLayoutVars>
          <dgm:orgChart val="1"/>
          <dgm:chPref val="1"/>
          <dgm:dir/>
          <dgm:animOne val="branch"/>
          <dgm:animLvl val="lvl"/>
          <dgm:resizeHandles/>
        </dgm:presLayoutVars>
      </dgm:prSet>
      <dgm:spPr/>
    </dgm:pt>
    <dgm:pt modelId="{74C99F2E-89D6-486F-BFFF-8CF9C57F99CC}" type="pres">
      <dgm:prSet presAssocID="{8953F0E4-68C2-4445-A0C7-FC769762CB3E}" presName="hierRoot1" presStyleCnt="0">
        <dgm:presLayoutVars>
          <dgm:hierBranch val="init"/>
        </dgm:presLayoutVars>
      </dgm:prSet>
      <dgm:spPr/>
    </dgm:pt>
    <dgm:pt modelId="{B3170520-A18A-4294-BA6C-55EB5DAFBDEC}" type="pres">
      <dgm:prSet presAssocID="{8953F0E4-68C2-4445-A0C7-FC769762CB3E}" presName="rootComposite1" presStyleCnt="0"/>
      <dgm:spPr/>
    </dgm:pt>
    <dgm:pt modelId="{474ACF21-A8C3-4C96-8F89-CFBE23AE3B6B}" type="pres">
      <dgm:prSet presAssocID="{8953F0E4-68C2-4445-A0C7-FC769762CB3E}" presName="rootText1" presStyleLbl="node0" presStyleIdx="0" presStyleCnt="1" custScaleY="470257" custLinFactNeighborX="-135" custLinFactNeighborY="-492">
        <dgm:presLayoutVars>
          <dgm:chPref val="3"/>
        </dgm:presLayoutVars>
      </dgm:prSet>
      <dgm:spPr/>
    </dgm:pt>
    <dgm:pt modelId="{3ED14B5A-5CD8-4D30-83E4-F78E3E07C45B}" type="pres">
      <dgm:prSet presAssocID="{8953F0E4-68C2-4445-A0C7-FC769762CB3E}" presName="rootConnector1" presStyleLbl="node1" presStyleIdx="0" presStyleCnt="0"/>
      <dgm:spPr/>
    </dgm:pt>
    <dgm:pt modelId="{F3F0A2A2-09E9-4633-949C-7D8CE9E361FA}" type="pres">
      <dgm:prSet presAssocID="{8953F0E4-68C2-4445-A0C7-FC769762CB3E}" presName="hierChild2" presStyleCnt="0"/>
      <dgm:spPr/>
    </dgm:pt>
    <dgm:pt modelId="{C6BC569F-BA97-42F9-B59A-70D0314BA9AD}" type="pres">
      <dgm:prSet presAssocID="{C7835E28-DF2A-4F9C-9020-5A9DA93D0EA6}" presName="Name64" presStyleLbl="parChTrans1D2" presStyleIdx="0" presStyleCnt="4"/>
      <dgm:spPr/>
    </dgm:pt>
    <dgm:pt modelId="{8CD20E1A-A38B-410F-8AF4-0D7BD8C3167F}" type="pres">
      <dgm:prSet presAssocID="{6313B77C-01BB-4448-AED2-5221BA541871}" presName="hierRoot2" presStyleCnt="0">
        <dgm:presLayoutVars>
          <dgm:hierBranch val="init"/>
        </dgm:presLayoutVars>
      </dgm:prSet>
      <dgm:spPr/>
    </dgm:pt>
    <dgm:pt modelId="{CFFAF5DA-8E91-46A3-B80E-A8AE935EFD99}" type="pres">
      <dgm:prSet presAssocID="{6313B77C-01BB-4448-AED2-5221BA541871}" presName="rootComposite" presStyleCnt="0"/>
      <dgm:spPr/>
    </dgm:pt>
    <dgm:pt modelId="{D472A3C3-56A3-40E6-A951-295918B2D351}" type="pres">
      <dgm:prSet presAssocID="{6313B77C-01BB-4448-AED2-5221BA541871}" presName="rootText" presStyleLbl="node2" presStyleIdx="0" presStyleCnt="3" custScaleY="181377">
        <dgm:presLayoutVars>
          <dgm:chPref val="3"/>
        </dgm:presLayoutVars>
      </dgm:prSet>
      <dgm:spPr/>
    </dgm:pt>
    <dgm:pt modelId="{89CEF5DB-EDA1-4160-B8C3-4FB20C0DC586}" type="pres">
      <dgm:prSet presAssocID="{6313B77C-01BB-4448-AED2-5221BA541871}" presName="rootConnector" presStyleLbl="node2" presStyleIdx="0" presStyleCnt="3"/>
      <dgm:spPr/>
    </dgm:pt>
    <dgm:pt modelId="{9A45A57E-698B-4C65-A492-176F5E96A2B2}" type="pres">
      <dgm:prSet presAssocID="{6313B77C-01BB-4448-AED2-5221BA541871}" presName="hierChild4" presStyleCnt="0"/>
      <dgm:spPr/>
    </dgm:pt>
    <dgm:pt modelId="{5A568670-8360-495A-871E-0C10B8EF3544}" type="pres">
      <dgm:prSet presAssocID="{FF6B112A-658B-4489-A180-A367BBB1017C}" presName="Name64" presStyleLbl="parChTrans1D3" presStyleIdx="0" presStyleCnt="3"/>
      <dgm:spPr/>
    </dgm:pt>
    <dgm:pt modelId="{CE0E62B7-77B8-4313-B333-12ED0D9B7E9E}" type="pres">
      <dgm:prSet presAssocID="{F3621AAC-6579-423A-A1CF-F7C7005EA2C6}" presName="hierRoot2" presStyleCnt="0">
        <dgm:presLayoutVars>
          <dgm:hierBranch val="init"/>
        </dgm:presLayoutVars>
      </dgm:prSet>
      <dgm:spPr/>
    </dgm:pt>
    <dgm:pt modelId="{E0B6CFBA-01C1-426F-B011-A9298D72626E}" type="pres">
      <dgm:prSet presAssocID="{F3621AAC-6579-423A-A1CF-F7C7005EA2C6}" presName="rootComposite" presStyleCnt="0"/>
      <dgm:spPr/>
    </dgm:pt>
    <dgm:pt modelId="{2462254F-8C5B-4BB2-A7AE-5738F4D622F3}" type="pres">
      <dgm:prSet presAssocID="{F3621AAC-6579-423A-A1CF-F7C7005EA2C6}" presName="rootText" presStyleLbl="node3" presStyleIdx="0" presStyleCnt="3" custScaleY="138885">
        <dgm:presLayoutVars>
          <dgm:chPref val="3"/>
        </dgm:presLayoutVars>
      </dgm:prSet>
      <dgm:spPr/>
    </dgm:pt>
    <dgm:pt modelId="{CD63F48E-0853-40E6-AA1F-9FE35D64BADA}" type="pres">
      <dgm:prSet presAssocID="{F3621AAC-6579-423A-A1CF-F7C7005EA2C6}" presName="rootConnector" presStyleLbl="node3" presStyleIdx="0" presStyleCnt="3"/>
      <dgm:spPr/>
    </dgm:pt>
    <dgm:pt modelId="{1AF33204-E168-4887-A425-826F60CCAC3D}" type="pres">
      <dgm:prSet presAssocID="{F3621AAC-6579-423A-A1CF-F7C7005EA2C6}" presName="hierChild4" presStyleCnt="0"/>
      <dgm:spPr/>
    </dgm:pt>
    <dgm:pt modelId="{730B166F-7904-4240-973F-0CCFA95F6FF4}" type="pres">
      <dgm:prSet presAssocID="{F3621AAC-6579-423A-A1CF-F7C7005EA2C6}" presName="hierChild5" presStyleCnt="0"/>
      <dgm:spPr/>
    </dgm:pt>
    <dgm:pt modelId="{E0BE14E5-E20B-4F66-B8E8-761C0F742DDA}" type="pres">
      <dgm:prSet presAssocID="{D47BE1B9-14CC-4F88-A5FF-8E7B5E3059C0}" presName="Name64" presStyleLbl="parChTrans1D3" presStyleIdx="1" presStyleCnt="3"/>
      <dgm:spPr/>
    </dgm:pt>
    <dgm:pt modelId="{3F054C42-2481-4BF4-B223-6086D42CCB16}" type="pres">
      <dgm:prSet presAssocID="{A99E66DE-6008-4EAF-B40D-DA8621B6E434}" presName="hierRoot2" presStyleCnt="0">
        <dgm:presLayoutVars>
          <dgm:hierBranch val="init"/>
        </dgm:presLayoutVars>
      </dgm:prSet>
      <dgm:spPr/>
    </dgm:pt>
    <dgm:pt modelId="{5A5718E6-8FD6-4330-B8CF-D104DA69D8C2}" type="pres">
      <dgm:prSet presAssocID="{A99E66DE-6008-4EAF-B40D-DA8621B6E434}" presName="rootComposite" presStyleCnt="0"/>
      <dgm:spPr/>
    </dgm:pt>
    <dgm:pt modelId="{1313CD72-D221-4983-9EF6-0055EE62A187}" type="pres">
      <dgm:prSet presAssocID="{A99E66DE-6008-4EAF-B40D-DA8621B6E434}" presName="rootText" presStyleLbl="node3" presStyleIdx="1" presStyleCnt="3" custScaleY="122460">
        <dgm:presLayoutVars>
          <dgm:chPref val="3"/>
        </dgm:presLayoutVars>
      </dgm:prSet>
      <dgm:spPr/>
    </dgm:pt>
    <dgm:pt modelId="{BFA3025B-C0EE-4DDD-80F5-7A7B9ED28349}" type="pres">
      <dgm:prSet presAssocID="{A99E66DE-6008-4EAF-B40D-DA8621B6E434}" presName="rootConnector" presStyleLbl="node3" presStyleIdx="1" presStyleCnt="3"/>
      <dgm:spPr/>
    </dgm:pt>
    <dgm:pt modelId="{4A854E1E-7381-4B30-AB5E-1C26B06CE9BD}" type="pres">
      <dgm:prSet presAssocID="{A99E66DE-6008-4EAF-B40D-DA8621B6E434}" presName="hierChild4" presStyleCnt="0"/>
      <dgm:spPr/>
    </dgm:pt>
    <dgm:pt modelId="{D4142475-7FE1-4F5A-9BB5-8B1A4A751A0F}" type="pres">
      <dgm:prSet presAssocID="{A99E66DE-6008-4EAF-B40D-DA8621B6E434}" presName="hierChild5" presStyleCnt="0"/>
      <dgm:spPr/>
    </dgm:pt>
    <dgm:pt modelId="{942A8895-CAE5-437B-988A-1D2C8EF07705}" type="pres">
      <dgm:prSet presAssocID="{E5BAB32C-42B8-4C5F-8CD6-A1A2904DD9AC}" presName="Name64" presStyleLbl="parChTrans1D3" presStyleIdx="2" presStyleCnt="3"/>
      <dgm:spPr/>
    </dgm:pt>
    <dgm:pt modelId="{0230BAA0-B02C-4B9C-A27B-355061B0931B}" type="pres">
      <dgm:prSet presAssocID="{84DA1EB5-5A6A-4625-BEC2-A819AC94296F}" presName="hierRoot2" presStyleCnt="0">
        <dgm:presLayoutVars>
          <dgm:hierBranch val="init"/>
        </dgm:presLayoutVars>
      </dgm:prSet>
      <dgm:spPr/>
    </dgm:pt>
    <dgm:pt modelId="{56D34322-2169-4A1E-8C0D-378561DF4531}" type="pres">
      <dgm:prSet presAssocID="{84DA1EB5-5A6A-4625-BEC2-A819AC94296F}" presName="rootComposite" presStyleCnt="0"/>
      <dgm:spPr/>
    </dgm:pt>
    <dgm:pt modelId="{7D2BAD8D-9C3F-4A38-BEA5-C41B42370D63}" type="pres">
      <dgm:prSet presAssocID="{84DA1EB5-5A6A-4625-BEC2-A819AC94296F}" presName="rootText" presStyleLbl="node3" presStyleIdx="2" presStyleCnt="3" custScaleY="241640">
        <dgm:presLayoutVars>
          <dgm:chPref val="3"/>
        </dgm:presLayoutVars>
      </dgm:prSet>
      <dgm:spPr/>
    </dgm:pt>
    <dgm:pt modelId="{9499C267-B16A-464D-BE4F-B6D8334ECB14}" type="pres">
      <dgm:prSet presAssocID="{84DA1EB5-5A6A-4625-BEC2-A819AC94296F}" presName="rootConnector" presStyleLbl="node3" presStyleIdx="2" presStyleCnt="3"/>
      <dgm:spPr/>
    </dgm:pt>
    <dgm:pt modelId="{AE67C9FB-8180-47EC-95E8-FF5A3794ABA7}" type="pres">
      <dgm:prSet presAssocID="{84DA1EB5-5A6A-4625-BEC2-A819AC94296F}" presName="hierChild4" presStyleCnt="0"/>
      <dgm:spPr/>
    </dgm:pt>
    <dgm:pt modelId="{50EEE155-005E-47D5-B00D-A361ABC49825}" type="pres">
      <dgm:prSet presAssocID="{84DA1EB5-5A6A-4625-BEC2-A819AC94296F}" presName="hierChild5" presStyleCnt="0"/>
      <dgm:spPr/>
    </dgm:pt>
    <dgm:pt modelId="{3CA602D7-5A91-4456-87E4-D9B4C9BBAF39}" type="pres">
      <dgm:prSet presAssocID="{6313B77C-01BB-4448-AED2-5221BA541871}" presName="hierChild5" presStyleCnt="0"/>
      <dgm:spPr/>
    </dgm:pt>
    <dgm:pt modelId="{9590AAC0-9D2D-4363-8583-591551EFBF8A}" type="pres">
      <dgm:prSet presAssocID="{94B14512-34E9-471C-80A0-A044747C674E}" presName="Name64" presStyleLbl="parChTrans1D2" presStyleIdx="1" presStyleCnt="4"/>
      <dgm:spPr/>
    </dgm:pt>
    <dgm:pt modelId="{9D0DB744-5CFF-4279-AEA8-1CF08B392F60}" type="pres">
      <dgm:prSet presAssocID="{D02C5419-79D4-4DEC-AE4E-1A274D7DFE0E}" presName="hierRoot2" presStyleCnt="0">
        <dgm:presLayoutVars>
          <dgm:hierBranch val="init"/>
        </dgm:presLayoutVars>
      </dgm:prSet>
      <dgm:spPr/>
    </dgm:pt>
    <dgm:pt modelId="{23720467-2DFA-4908-A7E3-C4B95E1F78CE}" type="pres">
      <dgm:prSet presAssocID="{D02C5419-79D4-4DEC-AE4E-1A274D7DFE0E}" presName="rootComposite" presStyleCnt="0"/>
      <dgm:spPr/>
    </dgm:pt>
    <dgm:pt modelId="{16E12950-1354-4457-ADC5-B5CD2AAE01C7}" type="pres">
      <dgm:prSet presAssocID="{D02C5419-79D4-4DEC-AE4E-1A274D7DFE0E}" presName="rootText" presStyleLbl="node2" presStyleIdx="1" presStyleCnt="3" custScaleY="99144" custLinFactNeighborX="-11" custLinFactNeighborY="5256">
        <dgm:presLayoutVars>
          <dgm:chPref val="3"/>
        </dgm:presLayoutVars>
      </dgm:prSet>
      <dgm:spPr/>
    </dgm:pt>
    <dgm:pt modelId="{0CE29C39-7183-485C-B43B-08AE26D6B717}" type="pres">
      <dgm:prSet presAssocID="{D02C5419-79D4-4DEC-AE4E-1A274D7DFE0E}" presName="rootConnector" presStyleLbl="node2" presStyleIdx="1" presStyleCnt="3"/>
      <dgm:spPr/>
    </dgm:pt>
    <dgm:pt modelId="{E835245F-8EA0-4E53-8B90-E649D05A7470}" type="pres">
      <dgm:prSet presAssocID="{D02C5419-79D4-4DEC-AE4E-1A274D7DFE0E}" presName="hierChild4" presStyleCnt="0"/>
      <dgm:spPr/>
    </dgm:pt>
    <dgm:pt modelId="{4DD1A6BD-975D-499F-9DD6-257F7C9FDA14}" type="pres">
      <dgm:prSet presAssocID="{D02C5419-79D4-4DEC-AE4E-1A274D7DFE0E}" presName="hierChild5" presStyleCnt="0"/>
      <dgm:spPr/>
    </dgm:pt>
    <dgm:pt modelId="{402563F4-7B2E-488F-A3AB-FD9AEAE61F1A}" type="pres">
      <dgm:prSet presAssocID="{DDE5A8FC-FB11-4488-95BB-CC56E03075FC}" presName="Name64" presStyleLbl="parChTrans1D2" presStyleIdx="2" presStyleCnt="4"/>
      <dgm:spPr/>
    </dgm:pt>
    <dgm:pt modelId="{7918DB44-0D1C-4842-B76F-174F0EAE0027}" type="pres">
      <dgm:prSet presAssocID="{6996595A-CD71-4F5B-85BE-6EFE09E093E7}" presName="hierRoot2" presStyleCnt="0">
        <dgm:presLayoutVars>
          <dgm:hierBranch val="init"/>
        </dgm:presLayoutVars>
      </dgm:prSet>
      <dgm:spPr/>
    </dgm:pt>
    <dgm:pt modelId="{6E7B81CC-F19A-426C-AE5E-4B398ED69479}" type="pres">
      <dgm:prSet presAssocID="{6996595A-CD71-4F5B-85BE-6EFE09E093E7}" presName="rootComposite" presStyleCnt="0"/>
      <dgm:spPr/>
    </dgm:pt>
    <dgm:pt modelId="{710EF002-A0C2-4928-8E18-DB26416E9A1D}" type="pres">
      <dgm:prSet presAssocID="{6996595A-CD71-4F5B-85BE-6EFE09E093E7}" presName="rootText" presStyleLbl="node2" presStyleIdx="2" presStyleCnt="3" custScaleX="100408" custScaleY="202685">
        <dgm:presLayoutVars>
          <dgm:chPref val="3"/>
        </dgm:presLayoutVars>
      </dgm:prSet>
      <dgm:spPr/>
    </dgm:pt>
    <dgm:pt modelId="{47CE6598-F5DA-482B-B4E5-A1BEDAC56F3B}" type="pres">
      <dgm:prSet presAssocID="{6996595A-CD71-4F5B-85BE-6EFE09E093E7}" presName="rootConnector" presStyleLbl="node2" presStyleIdx="2" presStyleCnt="3"/>
      <dgm:spPr/>
    </dgm:pt>
    <dgm:pt modelId="{E176EEBC-1FF3-4756-9375-EF30F6B552CA}" type="pres">
      <dgm:prSet presAssocID="{6996595A-CD71-4F5B-85BE-6EFE09E093E7}" presName="hierChild4" presStyleCnt="0"/>
      <dgm:spPr/>
    </dgm:pt>
    <dgm:pt modelId="{9B782ECC-DC66-4381-9079-AEED45E84D0B}" type="pres">
      <dgm:prSet presAssocID="{6996595A-CD71-4F5B-85BE-6EFE09E093E7}" presName="hierChild5" presStyleCnt="0"/>
      <dgm:spPr/>
    </dgm:pt>
    <dgm:pt modelId="{E0019E30-2146-46A3-9E4E-82AC0B51C457}" type="pres">
      <dgm:prSet presAssocID="{8953F0E4-68C2-4445-A0C7-FC769762CB3E}" presName="hierChild3" presStyleCnt="0"/>
      <dgm:spPr/>
    </dgm:pt>
    <dgm:pt modelId="{8A6E46BB-CA29-4A97-9246-D634308040C9}" type="pres">
      <dgm:prSet presAssocID="{1D5D622F-3DAC-4D23-BC8E-E71F83FDFF20}" presName="Name115" presStyleLbl="parChTrans1D2" presStyleIdx="3" presStyleCnt="4"/>
      <dgm:spPr/>
    </dgm:pt>
    <dgm:pt modelId="{060EB2DE-5B9E-42D8-9654-A7DC0A06DFFC}" type="pres">
      <dgm:prSet presAssocID="{B2E0E610-6B58-4198-AD22-16FB6FEA8C40}" presName="hierRoot3" presStyleCnt="0">
        <dgm:presLayoutVars>
          <dgm:hierBranch val="init"/>
        </dgm:presLayoutVars>
      </dgm:prSet>
      <dgm:spPr/>
    </dgm:pt>
    <dgm:pt modelId="{7E3510A8-574A-464A-AC53-F0FBF7312E74}" type="pres">
      <dgm:prSet presAssocID="{B2E0E610-6B58-4198-AD22-16FB6FEA8C40}" presName="rootComposite3" presStyleCnt="0"/>
      <dgm:spPr/>
    </dgm:pt>
    <dgm:pt modelId="{24B82B57-B87D-4F16-93DB-016269C66958}" type="pres">
      <dgm:prSet presAssocID="{B2E0E610-6B58-4198-AD22-16FB6FEA8C40}" presName="rootText3" presStyleLbl="asst1" presStyleIdx="0" presStyleCnt="1" custScaleY="426652">
        <dgm:presLayoutVars>
          <dgm:chPref val="3"/>
        </dgm:presLayoutVars>
      </dgm:prSet>
      <dgm:spPr/>
    </dgm:pt>
    <dgm:pt modelId="{8C615D22-446B-43EB-96E3-F355416CCD97}" type="pres">
      <dgm:prSet presAssocID="{B2E0E610-6B58-4198-AD22-16FB6FEA8C40}" presName="rootConnector3" presStyleLbl="asst1" presStyleIdx="0" presStyleCnt="1"/>
      <dgm:spPr/>
    </dgm:pt>
    <dgm:pt modelId="{A7CE874F-A0D2-4CE6-848B-A0224CE4D76F}" type="pres">
      <dgm:prSet presAssocID="{B2E0E610-6B58-4198-AD22-16FB6FEA8C40}" presName="hierChild6" presStyleCnt="0"/>
      <dgm:spPr/>
    </dgm:pt>
    <dgm:pt modelId="{25BE4CA1-4968-4AB4-B679-94001FD6ADDE}" type="pres">
      <dgm:prSet presAssocID="{B2E0E610-6B58-4198-AD22-16FB6FEA8C40}" presName="hierChild7" presStyleCnt="0"/>
      <dgm:spPr/>
    </dgm:pt>
  </dgm:ptLst>
  <dgm:cxnLst>
    <dgm:cxn modelId="{FEE85803-F3CF-499E-962C-5272466BA129}" type="presOf" srcId="{6313B77C-01BB-4448-AED2-5221BA541871}" destId="{89CEF5DB-EDA1-4160-B8C3-4FB20C0DC586}" srcOrd="1" destOrd="0" presId="urn:microsoft.com/office/officeart/2009/3/layout/HorizontalOrganizationChart"/>
    <dgm:cxn modelId="{E6E58504-EC47-440D-ACB9-BE8A1489C327}" type="presOf" srcId="{B2E0E610-6B58-4198-AD22-16FB6FEA8C40}" destId="{8C615D22-446B-43EB-96E3-F355416CCD97}" srcOrd="1" destOrd="0" presId="urn:microsoft.com/office/officeart/2009/3/layout/HorizontalOrganizationChart"/>
    <dgm:cxn modelId="{B7504D0E-91D3-4464-99EB-45A0805B6633}" type="presOf" srcId="{6996595A-CD71-4F5B-85BE-6EFE09E093E7}" destId="{47CE6598-F5DA-482B-B4E5-A1BEDAC56F3B}" srcOrd="1" destOrd="0" presId="urn:microsoft.com/office/officeart/2009/3/layout/HorizontalOrganizationChart"/>
    <dgm:cxn modelId="{3B41EE0E-96F4-44BF-ABC7-75F0F195B98E}" srcId="{8953F0E4-68C2-4445-A0C7-FC769762CB3E}" destId="{D02C5419-79D4-4DEC-AE4E-1A274D7DFE0E}" srcOrd="1" destOrd="0" parTransId="{94B14512-34E9-471C-80A0-A044747C674E}" sibTransId="{6C9D08BE-327F-4E54-BB89-8DCF47C61659}"/>
    <dgm:cxn modelId="{C5C4F525-368D-4450-AFBA-0D4C1C753625}" type="presOf" srcId="{F3621AAC-6579-423A-A1CF-F7C7005EA2C6}" destId="{CD63F48E-0853-40E6-AA1F-9FE35D64BADA}" srcOrd="1" destOrd="0" presId="urn:microsoft.com/office/officeart/2009/3/layout/HorizontalOrganizationChart"/>
    <dgm:cxn modelId="{47CECE27-5859-4368-BB97-D58EE7EB3590}" type="presOf" srcId="{F3621AAC-6579-423A-A1CF-F7C7005EA2C6}" destId="{2462254F-8C5B-4BB2-A7AE-5738F4D622F3}" srcOrd="0" destOrd="0" presId="urn:microsoft.com/office/officeart/2009/3/layout/HorizontalOrganizationChart"/>
    <dgm:cxn modelId="{5CC6A62B-B81C-4BA0-A25D-77DF847C30F1}" type="presOf" srcId="{A99E66DE-6008-4EAF-B40D-DA8621B6E434}" destId="{1313CD72-D221-4983-9EF6-0055EE62A187}" srcOrd="0" destOrd="0" presId="urn:microsoft.com/office/officeart/2009/3/layout/HorizontalOrganizationChart"/>
    <dgm:cxn modelId="{77C1F02C-003B-4AA7-9962-E9890238EC3F}" type="presOf" srcId="{8953F0E4-68C2-4445-A0C7-FC769762CB3E}" destId="{3ED14B5A-5CD8-4D30-83E4-F78E3E07C45B}" srcOrd="1" destOrd="0" presId="urn:microsoft.com/office/officeart/2009/3/layout/HorizontalOrganizationChart"/>
    <dgm:cxn modelId="{D0FDD13A-D48D-4A1B-9782-8D7C7BE4A2A0}" type="presOf" srcId="{8953F0E4-68C2-4445-A0C7-FC769762CB3E}" destId="{474ACF21-A8C3-4C96-8F89-CFBE23AE3B6B}" srcOrd="0" destOrd="0" presId="urn:microsoft.com/office/officeart/2009/3/layout/HorizontalOrganizationChart"/>
    <dgm:cxn modelId="{A551983D-A6D1-495C-9190-394E50841A7F}" type="presOf" srcId="{D47BE1B9-14CC-4F88-A5FF-8E7B5E3059C0}" destId="{E0BE14E5-E20B-4F66-B8E8-761C0F742DDA}" srcOrd="0" destOrd="0" presId="urn:microsoft.com/office/officeart/2009/3/layout/HorizontalOrganizationChart"/>
    <dgm:cxn modelId="{773AEE40-63D9-42C5-81AD-1D3AE9BFD574}" srcId="{728D42D6-5CD5-4DD3-BF55-328C876767BD}" destId="{8953F0E4-68C2-4445-A0C7-FC769762CB3E}" srcOrd="0" destOrd="0" parTransId="{76EECB50-15DA-4CAD-AB5E-5C385A396FD2}" sibTransId="{04F6494E-F455-4DD5-BA9F-6D1AD2810B35}"/>
    <dgm:cxn modelId="{6FBB145C-EEAE-42CB-8F08-59D42981A63B}" srcId="{8953F0E4-68C2-4445-A0C7-FC769762CB3E}" destId="{6996595A-CD71-4F5B-85BE-6EFE09E093E7}" srcOrd="2" destOrd="0" parTransId="{DDE5A8FC-FB11-4488-95BB-CC56E03075FC}" sibTransId="{19EEF254-01BF-4D49-ACCE-A331CB896C44}"/>
    <dgm:cxn modelId="{97701C5D-3691-4C4C-9450-E9823C7C1AC9}" type="presOf" srcId="{A99E66DE-6008-4EAF-B40D-DA8621B6E434}" destId="{BFA3025B-C0EE-4DDD-80F5-7A7B9ED28349}" srcOrd="1" destOrd="0" presId="urn:microsoft.com/office/officeart/2009/3/layout/HorizontalOrganizationChart"/>
    <dgm:cxn modelId="{BAE9615F-95C4-45BD-9A60-F924FB0B018E}" type="presOf" srcId="{DDE5A8FC-FB11-4488-95BB-CC56E03075FC}" destId="{402563F4-7B2E-488F-A3AB-FD9AEAE61F1A}" srcOrd="0" destOrd="0" presId="urn:microsoft.com/office/officeart/2009/3/layout/HorizontalOrganizationChart"/>
    <dgm:cxn modelId="{C6F77960-E05B-46FF-B877-3E4827FE657C}" type="presOf" srcId="{B2E0E610-6B58-4198-AD22-16FB6FEA8C40}" destId="{24B82B57-B87D-4F16-93DB-016269C66958}" srcOrd="0" destOrd="0" presId="urn:microsoft.com/office/officeart/2009/3/layout/HorizontalOrganizationChart"/>
    <dgm:cxn modelId="{C5722862-1365-4367-BDB8-6AFFDD517D22}" type="presOf" srcId="{6313B77C-01BB-4448-AED2-5221BA541871}" destId="{D472A3C3-56A3-40E6-A951-295918B2D351}" srcOrd="0" destOrd="0" presId="urn:microsoft.com/office/officeart/2009/3/layout/HorizontalOrganizationChart"/>
    <dgm:cxn modelId="{1760E14A-F0BF-4451-95D4-598D446B72D9}" type="presOf" srcId="{D02C5419-79D4-4DEC-AE4E-1A274D7DFE0E}" destId="{0CE29C39-7183-485C-B43B-08AE26D6B717}" srcOrd="1" destOrd="0" presId="urn:microsoft.com/office/officeart/2009/3/layout/HorizontalOrganizationChart"/>
    <dgm:cxn modelId="{F3451572-B9D9-4401-A43A-D8734E2858A2}" type="presOf" srcId="{84DA1EB5-5A6A-4625-BEC2-A819AC94296F}" destId="{7D2BAD8D-9C3F-4A38-BEA5-C41B42370D63}" srcOrd="0" destOrd="0" presId="urn:microsoft.com/office/officeart/2009/3/layout/HorizontalOrganizationChart"/>
    <dgm:cxn modelId="{54B1087A-11CF-4AAE-AD68-3813D4187300}" type="presOf" srcId="{C7835E28-DF2A-4F9C-9020-5A9DA93D0EA6}" destId="{C6BC569F-BA97-42F9-B59A-70D0314BA9AD}" srcOrd="0" destOrd="0" presId="urn:microsoft.com/office/officeart/2009/3/layout/HorizontalOrganizationChart"/>
    <dgm:cxn modelId="{9EB2A989-CF04-48EE-B37B-5EDDC65DB5BC}" type="presOf" srcId="{6996595A-CD71-4F5B-85BE-6EFE09E093E7}" destId="{710EF002-A0C2-4928-8E18-DB26416E9A1D}" srcOrd="0" destOrd="0" presId="urn:microsoft.com/office/officeart/2009/3/layout/HorizontalOrganizationChart"/>
    <dgm:cxn modelId="{7B27C78E-30AB-4402-B725-D944BE2052ED}" srcId="{6313B77C-01BB-4448-AED2-5221BA541871}" destId="{F3621AAC-6579-423A-A1CF-F7C7005EA2C6}" srcOrd="0" destOrd="0" parTransId="{FF6B112A-658B-4489-A180-A367BBB1017C}" sibTransId="{A2710348-3911-4945-A383-FFFB9422307C}"/>
    <dgm:cxn modelId="{A09119AF-8ECE-446C-9A64-9A224D560589}" type="presOf" srcId="{94B14512-34E9-471C-80A0-A044747C674E}" destId="{9590AAC0-9D2D-4363-8583-591551EFBF8A}" srcOrd="0" destOrd="0" presId="urn:microsoft.com/office/officeart/2009/3/layout/HorizontalOrganizationChart"/>
    <dgm:cxn modelId="{21C2E6C6-47D7-401B-B27A-DC0DE25B388F}" type="presOf" srcId="{E5BAB32C-42B8-4C5F-8CD6-A1A2904DD9AC}" destId="{942A8895-CAE5-437B-988A-1D2C8EF07705}" srcOrd="0" destOrd="0" presId="urn:microsoft.com/office/officeart/2009/3/layout/HorizontalOrganizationChart"/>
    <dgm:cxn modelId="{BEF117D2-1CBE-4107-8FD5-93400CEF1EC6}" srcId="{6313B77C-01BB-4448-AED2-5221BA541871}" destId="{A99E66DE-6008-4EAF-B40D-DA8621B6E434}" srcOrd="1" destOrd="0" parTransId="{D47BE1B9-14CC-4F88-A5FF-8E7B5E3059C0}" sibTransId="{1822B8D9-85E8-4BA1-AEFE-8A26D02EBD69}"/>
    <dgm:cxn modelId="{7CF11ADB-D6B7-4D40-BB7E-9CA0063983FC}" srcId="{8953F0E4-68C2-4445-A0C7-FC769762CB3E}" destId="{6313B77C-01BB-4448-AED2-5221BA541871}" srcOrd="0" destOrd="0" parTransId="{C7835E28-DF2A-4F9C-9020-5A9DA93D0EA6}" sibTransId="{32B11024-61C2-4CEE-9400-FBE7BFC59227}"/>
    <dgm:cxn modelId="{145274E2-4EEC-40F1-A6DF-494DC045B8D2}" type="presOf" srcId="{728D42D6-5CD5-4DD3-BF55-328C876767BD}" destId="{9B6E615B-B7CF-4E73-AC56-9AB2BB720D48}" srcOrd="0" destOrd="0" presId="urn:microsoft.com/office/officeart/2009/3/layout/HorizontalOrganizationChart"/>
    <dgm:cxn modelId="{E73232E6-28BB-4C37-B5F3-16812D9EB31A}" type="presOf" srcId="{84DA1EB5-5A6A-4625-BEC2-A819AC94296F}" destId="{9499C267-B16A-464D-BE4F-B6D8334ECB14}" srcOrd="1" destOrd="0" presId="urn:microsoft.com/office/officeart/2009/3/layout/HorizontalOrganizationChart"/>
    <dgm:cxn modelId="{0F1C72E7-42B2-4EE1-AD87-BB7491210CA4}" srcId="{6313B77C-01BB-4448-AED2-5221BA541871}" destId="{84DA1EB5-5A6A-4625-BEC2-A819AC94296F}" srcOrd="2" destOrd="0" parTransId="{E5BAB32C-42B8-4C5F-8CD6-A1A2904DD9AC}" sibTransId="{6D7A6BD1-31C8-4E8C-8C91-6E57B158C607}"/>
    <dgm:cxn modelId="{3E4FB0F3-A93C-46B3-8BE9-61300948480A}" type="presOf" srcId="{1D5D622F-3DAC-4D23-BC8E-E71F83FDFF20}" destId="{8A6E46BB-CA29-4A97-9246-D634308040C9}" srcOrd="0" destOrd="0" presId="urn:microsoft.com/office/officeart/2009/3/layout/HorizontalOrganizationChart"/>
    <dgm:cxn modelId="{08C16EF6-6BFB-413D-BAD5-A351DAF906A4}" srcId="{8953F0E4-68C2-4445-A0C7-FC769762CB3E}" destId="{B2E0E610-6B58-4198-AD22-16FB6FEA8C40}" srcOrd="3" destOrd="0" parTransId="{1D5D622F-3DAC-4D23-BC8E-E71F83FDFF20}" sibTransId="{A9939CBA-EE34-46B6-AFC3-C7B9074F73D4}"/>
    <dgm:cxn modelId="{D19D65FA-A5F1-4F85-8287-76F31EC476E0}" type="presOf" srcId="{FF6B112A-658B-4489-A180-A367BBB1017C}" destId="{5A568670-8360-495A-871E-0C10B8EF3544}" srcOrd="0" destOrd="0" presId="urn:microsoft.com/office/officeart/2009/3/layout/HorizontalOrganizationChart"/>
    <dgm:cxn modelId="{2F50B6FC-A1CD-4CBC-83D5-DC935678ED2F}" type="presOf" srcId="{D02C5419-79D4-4DEC-AE4E-1A274D7DFE0E}" destId="{16E12950-1354-4457-ADC5-B5CD2AAE01C7}" srcOrd="0" destOrd="0" presId="urn:microsoft.com/office/officeart/2009/3/layout/HorizontalOrganizationChart"/>
    <dgm:cxn modelId="{C3DFA6DF-A44E-42E3-9F0D-A59992287676}" type="presParOf" srcId="{9B6E615B-B7CF-4E73-AC56-9AB2BB720D48}" destId="{74C99F2E-89D6-486F-BFFF-8CF9C57F99CC}" srcOrd="0" destOrd="0" presId="urn:microsoft.com/office/officeart/2009/3/layout/HorizontalOrganizationChart"/>
    <dgm:cxn modelId="{69FD76C8-05D6-4079-A8AA-265E4DD473CA}" type="presParOf" srcId="{74C99F2E-89D6-486F-BFFF-8CF9C57F99CC}" destId="{B3170520-A18A-4294-BA6C-55EB5DAFBDEC}" srcOrd="0" destOrd="0" presId="urn:microsoft.com/office/officeart/2009/3/layout/HorizontalOrganizationChart"/>
    <dgm:cxn modelId="{8C657754-5225-4EC0-836F-9758FF9A3FBD}" type="presParOf" srcId="{B3170520-A18A-4294-BA6C-55EB5DAFBDEC}" destId="{474ACF21-A8C3-4C96-8F89-CFBE23AE3B6B}" srcOrd="0" destOrd="0" presId="urn:microsoft.com/office/officeart/2009/3/layout/HorizontalOrganizationChart"/>
    <dgm:cxn modelId="{F10DB7E4-9998-4254-AEA5-11020FDCE135}" type="presParOf" srcId="{B3170520-A18A-4294-BA6C-55EB5DAFBDEC}" destId="{3ED14B5A-5CD8-4D30-83E4-F78E3E07C45B}" srcOrd="1" destOrd="0" presId="urn:microsoft.com/office/officeart/2009/3/layout/HorizontalOrganizationChart"/>
    <dgm:cxn modelId="{3EE8F566-5DE5-43A2-8FB2-0860112EE066}" type="presParOf" srcId="{74C99F2E-89D6-486F-BFFF-8CF9C57F99CC}" destId="{F3F0A2A2-09E9-4633-949C-7D8CE9E361FA}" srcOrd="1" destOrd="0" presId="urn:microsoft.com/office/officeart/2009/3/layout/HorizontalOrganizationChart"/>
    <dgm:cxn modelId="{A98DE0A3-21F3-4BAD-A585-0624261FB1FC}" type="presParOf" srcId="{F3F0A2A2-09E9-4633-949C-7D8CE9E361FA}" destId="{C6BC569F-BA97-42F9-B59A-70D0314BA9AD}" srcOrd="0" destOrd="0" presId="urn:microsoft.com/office/officeart/2009/3/layout/HorizontalOrganizationChart"/>
    <dgm:cxn modelId="{8B975631-C408-47DE-BDA3-EEFA50B93785}" type="presParOf" srcId="{F3F0A2A2-09E9-4633-949C-7D8CE9E361FA}" destId="{8CD20E1A-A38B-410F-8AF4-0D7BD8C3167F}" srcOrd="1" destOrd="0" presId="urn:microsoft.com/office/officeart/2009/3/layout/HorizontalOrganizationChart"/>
    <dgm:cxn modelId="{1DF70FD9-3AA5-4C86-972C-60AE7B36E332}" type="presParOf" srcId="{8CD20E1A-A38B-410F-8AF4-0D7BD8C3167F}" destId="{CFFAF5DA-8E91-46A3-B80E-A8AE935EFD99}" srcOrd="0" destOrd="0" presId="urn:microsoft.com/office/officeart/2009/3/layout/HorizontalOrganizationChart"/>
    <dgm:cxn modelId="{AE311EF9-8C00-48E2-AEC8-32F415F462DB}" type="presParOf" srcId="{CFFAF5DA-8E91-46A3-B80E-A8AE935EFD99}" destId="{D472A3C3-56A3-40E6-A951-295918B2D351}" srcOrd="0" destOrd="0" presId="urn:microsoft.com/office/officeart/2009/3/layout/HorizontalOrganizationChart"/>
    <dgm:cxn modelId="{3AB45E98-C125-4A04-B76F-9D316EA19556}" type="presParOf" srcId="{CFFAF5DA-8E91-46A3-B80E-A8AE935EFD99}" destId="{89CEF5DB-EDA1-4160-B8C3-4FB20C0DC586}" srcOrd="1" destOrd="0" presId="urn:microsoft.com/office/officeart/2009/3/layout/HorizontalOrganizationChart"/>
    <dgm:cxn modelId="{F40B0FCA-088A-48AB-9FA9-B61DD7EC3FA3}" type="presParOf" srcId="{8CD20E1A-A38B-410F-8AF4-0D7BD8C3167F}" destId="{9A45A57E-698B-4C65-A492-176F5E96A2B2}" srcOrd="1" destOrd="0" presId="urn:microsoft.com/office/officeart/2009/3/layout/HorizontalOrganizationChart"/>
    <dgm:cxn modelId="{CF7ECBB5-0EEF-47BD-A30F-2CEBBB4DA635}" type="presParOf" srcId="{9A45A57E-698B-4C65-A492-176F5E96A2B2}" destId="{5A568670-8360-495A-871E-0C10B8EF3544}" srcOrd="0" destOrd="0" presId="urn:microsoft.com/office/officeart/2009/3/layout/HorizontalOrganizationChart"/>
    <dgm:cxn modelId="{1C59D772-CFF4-4C00-AF0B-547094616C65}" type="presParOf" srcId="{9A45A57E-698B-4C65-A492-176F5E96A2B2}" destId="{CE0E62B7-77B8-4313-B333-12ED0D9B7E9E}" srcOrd="1" destOrd="0" presId="urn:microsoft.com/office/officeart/2009/3/layout/HorizontalOrganizationChart"/>
    <dgm:cxn modelId="{3B1ACE34-4090-4B9C-B7A1-973F4D61674E}" type="presParOf" srcId="{CE0E62B7-77B8-4313-B333-12ED0D9B7E9E}" destId="{E0B6CFBA-01C1-426F-B011-A9298D72626E}" srcOrd="0" destOrd="0" presId="urn:microsoft.com/office/officeart/2009/3/layout/HorizontalOrganizationChart"/>
    <dgm:cxn modelId="{308A0F8D-5710-4BAE-ACFE-958D85035A0B}" type="presParOf" srcId="{E0B6CFBA-01C1-426F-B011-A9298D72626E}" destId="{2462254F-8C5B-4BB2-A7AE-5738F4D622F3}" srcOrd="0" destOrd="0" presId="urn:microsoft.com/office/officeart/2009/3/layout/HorizontalOrganizationChart"/>
    <dgm:cxn modelId="{41BCE2B7-D917-46F3-8583-8249CBF2F32B}" type="presParOf" srcId="{E0B6CFBA-01C1-426F-B011-A9298D72626E}" destId="{CD63F48E-0853-40E6-AA1F-9FE35D64BADA}" srcOrd="1" destOrd="0" presId="urn:microsoft.com/office/officeart/2009/3/layout/HorizontalOrganizationChart"/>
    <dgm:cxn modelId="{82D700A2-B55C-45E3-8691-8796EE95CB11}" type="presParOf" srcId="{CE0E62B7-77B8-4313-B333-12ED0D9B7E9E}" destId="{1AF33204-E168-4887-A425-826F60CCAC3D}" srcOrd="1" destOrd="0" presId="urn:microsoft.com/office/officeart/2009/3/layout/HorizontalOrganizationChart"/>
    <dgm:cxn modelId="{24A59DDE-F254-457D-BFA9-B6992D6B5638}" type="presParOf" srcId="{CE0E62B7-77B8-4313-B333-12ED0D9B7E9E}" destId="{730B166F-7904-4240-973F-0CCFA95F6FF4}" srcOrd="2" destOrd="0" presId="urn:microsoft.com/office/officeart/2009/3/layout/HorizontalOrganizationChart"/>
    <dgm:cxn modelId="{D33F8E95-29A2-42AD-9D4D-1A84487343C8}" type="presParOf" srcId="{9A45A57E-698B-4C65-A492-176F5E96A2B2}" destId="{E0BE14E5-E20B-4F66-B8E8-761C0F742DDA}" srcOrd="2" destOrd="0" presId="urn:microsoft.com/office/officeart/2009/3/layout/HorizontalOrganizationChart"/>
    <dgm:cxn modelId="{5C6F63B8-B0C5-4D10-895A-46051F63E85F}" type="presParOf" srcId="{9A45A57E-698B-4C65-A492-176F5E96A2B2}" destId="{3F054C42-2481-4BF4-B223-6086D42CCB16}" srcOrd="3" destOrd="0" presId="urn:microsoft.com/office/officeart/2009/3/layout/HorizontalOrganizationChart"/>
    <dgm:cxn modelId="{68562DD8-1EA0-40E0-AA4A-5681474929F0}" type="presParOf" srcId="{3F054C42-2481-4BF4-B223-6086D42CCB16}" destId="{5A5718E6-8FD6-4330-B8CF-D104DA69D8C2}" srcOrd="0" destOrd="0" presId="urn:microsoft.com/office/officeart/2009/3/layout/HorizontalOrganizationChart"/>
    <dgm:cxn modelId="{5680BC7F-1741-442E-BD96-9D01C1D74833}" type="presParOf" srcId="{5A5718E6-8FD6-4330-B8CF-D104DA69D8C2}" destId="{1313CD72-D221-4983-9EF6-0055EE62A187}" srcOrd="0" destOrd="0" presId="urn:microsoft.com/office/officeart/2009/3/layout/HorizontalOrganizationChart"/>
    <dgm:cxn modelId="{1FD309D8-0835-4783-B7E8-D41C3F94CDF2}" type="presParOf" srcId="{5A5718E6-8FD6-4330-B8CF-D104DA69D8C2}" destId="{BFA3025B-C0EE-4DDD-80F5-7A7B9ED28349}" srcOrd="1" destOrd="0" presId="urn:microsoft.com/office/officeart/2009/3/layout/HorizontalOrganizationChart"/>
    <dgm:cxn modelId="{9C4A3065-17C0-4BEB-A118-E2DDD2AB2538}" type="presParOf" srcId="{3F054C42-2481-4BF4-B223-6086D42CCB16}" destId="{4A854E1E-7381-4B30-AB5E-1C26B06CE9BD}" srcOrd="1" destOrd="0" presId="urn:microsoft.com/office/officeart/2009/3/layout/HorizontalOrganizationChart"/>
    <dgm:cxn modelId="{9C820611-A34F-45F2-855C-7955ACE65ACB}" type="presParOf" srcId="{3F054C42-2481-4BF4-B223-6086D42CCB16}" destId="{D4142475-7FE1-4F5A-9BB5-8B1A4A751A0F}" srcOrd="2" destOrd="0" presId="urn:microsoft.com/office/officeart/2009/3/layout/HorizontalOrganizationChart"/>
    <dgm:cxn modelId="{5C76F2B4-3E4D-4E1F-AED7-2546B616A1BF}" type="presParOf" srcId="{9A45A57E-698B-4C65-A492-176F5E96A2B2}" destId="{942A8895-CAE5-437B-988A-1D2C8EF07705}" srcOrd="4" destOrd="0" presId="urn:microsoft.com/office/officeart/2009/3/layout/HorizontalOrganizationChart"/>
    <dgm:cxn modelId="{882F878D-7F68-49C6-802E-23B04889C380}" type="presParOf" srcId="{9A45A57E-698B-4C65-A492-176F5E96A2B2}" destId="{0230BAA0-B02C-4B9C-A27B-355061B0931B}" srcOrd="5" destOrd="0" presId="urn:microsoft.com/office/officeart/2009/3/layout/HorizontalOrganizationChart"/>
    <dgm:cxn modelId="{68A9BF9E-04C3-4517-9421-912AA569109F}" type="presParOf" srcId="{0230BAA0-B02C-4B9C-A27B-355061B0931B}" destId="{56D34322-2169-4A1E-8C0D-378561DF4531}" srcOrd="0" destOrd="0" presId="urn:microsoft.com/office/officeart/2009/3/layout/HorizontalOrganizationChart"/>
    <dgm:cxn modelId="{77C72EDA-29E4-4AE9-8A0E-40FD18F0D87A}" type="presParOf" srcId="{56D34322-2169-4A1E-8C0D-378561DF4531}" destId="{7D2BAD8D-9C3F-4A38-BEA5-C41B42370D63}" srcOrd="0" destOrd="0" presId="urn:microsoft.com/office/officeart/2009/3/layout/HorizontalOrganizationChart"/>
    <dgm:cxn modelId="{E830B312-16EA-4DCD-A02F-8D3524F65B1B}" type="presParOf" srcId="{56D34322-2169-4A1E-8C0D-378561DF4531}" destId="{9499C267-B16A-464D-BE4F-B6D8334ECB14}" srcOrd="1" destOrd="0" presId="urn:microsoft.com/office/officeart/2009/3/layout/HorizontalOrganizationChart"/>
    <dgm:cxn modelId="{26B06D77-6CF7-472F-8ABA-E1A3252BF487}" type="presParOf" srcId="{0230BAA0-B02C-4B9C-A27B-355061B0931B}" destId="{AE67C9FB-8180-47EC-95E8-FF5A3794ABA7}" srcOrd="1" destOrd="0" presId="urn:microsoft.com/office/officeart/2009/3/layout/HorizontalOrganizationChart"/>
    <dgm:cxn modelId="{0F88A26D-8D61-46C3-A982-A77CC3DE3A8A}" type="presParOf" srcId="{0230BAA0-B02C-4B9C-A27B-355061B0931B}" destId="{50EEE155-005E-47D5-B00D-A361ABC49825}" srcOrd="2" destOrd="0" presId="urn:microsoft.com/office/officeart/2009/3/layout/HorizontalOrganizationChart"/>
    <dgm:cxn modelId="{D2B099AB-E1C7-4C44-B54D-943ADB47EE48}" type="presParOf" srcId="{8CD20E1A-A38B-410F-8AF4-0D7BD8C3167F}" destId="{3CA602D7-5A91-4456-87E4-D9B4C9BBAF39}" srcOrd="2" destOrd="0" presId="urn:microsoft.com/office/officeart/2009/3/layout/HorizontalOrganizationChart"/>
    <dgm:cxn modelId="{4892490A-2954-4ACE-AA5B-9BCAF71EA059}" type="presParOf" srcId="{F3F0A2A2-09E9-4633-949C-7D8CE9E361FA}" destId="{9590AAC0-9D2D-4363-8583-591551EFBF8A}" srcOrd="2" destOrd="0" presId="urn:microsoft.com/office/officeart/2009/3/layout/HorizontalOrganizationChart"/>
    <dgm:cxn modelId="{0F7B8C71-A70C-4790-ACE7-8E8D356A21DC}" type="presParOf" srcId="{F3F0A2A2-09E9-4633-949C-7D8CE9E361FA}" destId="{9D0DB744-5CFF-4279-AEA8-1CF08B392F60}" srcOrd="3" destOrd="0" presId="urn:microsoft.com/office/officeart/2009/3/layout/HorizontalOrganizationChart"/>
    <dgm:cxn modelId="{20486FAF-76A9-4210-82DD-F941FB05CBBE}" type="presParOf" srcId="{9D0DB744-5CFF-4279-AEA8-1CF08B392F60}" destId="{23720467-2DFA-4908-A7E3-C4B95E1F78CE}" srcOrd="0" destOrd="0" presId="urn:microsoft.com/office/officeart/2009/3/layout/HorizontalOrganizationChart"/>
    <dgm:cxn modelId="{9BEC46D3-AF69-42DC-9E91-9CA4BDEF0CEC}" type="presParOf" srcId="{23720467-2DFA-4908-A7E3-C4B95E1F78CE}" destId="{16E12950-1354-4457-ADC5-B5CD2AAE01C7}" srcOrd="0" destOrd="0" presId="urn:microsoft.com/office/officeart/2009/3/layout/HorizontalOrganizationChart"/>
    <dgm:cxn modelId="{F64A1220-5511-4C4B-8F2B-886153837C0C}" type="presParOf" srcId="{23720467-2DFA-4908-A7E3-C4B95E1F78CE}" destId="{0CE29C39-7183-485C-B43B-08AE26D6B717}" srcOrd="1" destOrd="0" presId="urn:microsoft.com/office/officeart/2009/3/layout/HorizontalOrganizationChart"/>
    <dgm:cxn modelId="{D546AAE5-6AFC-4F4F-B754-C045C00052FA}" type="presParOf" srcId="{9D0DB744-5CFF-4279-AEA8-1CF08B392F60}" destId="{E835245F-8EA0-4E53-8B90-E649D05A7470}" srcOrd="1" destOrd="0" presId="urn:microsoft.com/office/officeart/2009/3/layout/HorizontalOrganizationChart"/>
    <dgm:cxn modelId="{2FE32217-098D-4E0F-AD36-B6366DA18CFF}" type="presParOf" srcId="{9D0DB744-5CFF-4279-AEA8-1CF08B392F60}" destId="{4DD1A6BD-975D-499F-9DD6-257F7C9FDA14}" srcOrd="2" destOrd="0" presId="urn:microsoft.com/office/officeart/2009/3/layout/HorizontalOrganizationChart"/>
    <dgm:cxn modelId="{7D9B468A-4B6C-4527-99EC-13EBBF9CFD9A}" type="presParOf" srcId="{F3F0A2A2-09E9-4633-949C-7D8CE9E361FA}" destId="{402563F4-7B2E-488F-A3AB-FD9AEAE61F1A}" srcOrd="4" destOrd="0" presId="urn:microsoft.com/office/officeart/2009/3/layout/HorizontalOrganizationChart"/>
    <dgm:cxn modelId="{A81F8CDC-A78F-4E0C-A2A9-0021CDF349A9}" type="presParOf" srcId="{F3F0A2A2-09E9-4633-949C-7D8CE9E361FA}" destId="{7918DB44-0D1C-4842-B76F-174F0EAE0027}" srcOrd="5" destOrd="0" presId="urn:microsoft.com/office/officeart/2009/3/layout/HorizontalOrganizationChart"/>
    <dgm:cxn modelId="{7A4B807E-0897-49D0-96E0-548EAB08C7E2}" type="presParOf" srcId="{7918DB44-0D1C-4842-B76F-174F0EAE0027}" destId="{6E7B81CC-F19A-426C-AE5E-4B398ED69479}" srcOrd="0" destOrd="0" presId="urn:microsoft.com/office/officeart/2009/3/layout/HorizontalOrganizationChart"/>
    <dgm:cxn modelId="{B26BD68C-1DF0-44AB-BB12-3CB522782F11}" type="presParOf" srcId="{6E7B81CC-F19A-426C-AE5E-4B398ED69479}" destId="{710EF002-A0C2-4928-8E18-DB26416E9A1D}" srcOrd="0" destOrd="0" presId="urn:microsoft.com/office/officeart/2009/3/layout/HorizontalOrganizationChart"/>
    <dgm:cxn modelId="{16B06CE7-5483-4465-877E-84F8C21B989E}" type="presParOf" srcId="{6E7B81CC-F19A-426C-AE5E-4B398ED69479}" destId="{47CE6598-F5DA-482B-B4E5-A1BEDAC56F3B}" srcOrd="1" destOrd="0" presId="urn:microsoft.com/office/officeart/2009/3/layout/HorizontalOrganizationChart"/>
    <dgm:cxn modelId="{6254CC4A-B043-4331-8CAE-AA634EF80BB2}" type="presParOf" srcId="{7918DB44-0D1C-4842-B76F-174F0EAE0027}" destId="{E176EEBC-1FF3-4756-9375-EF30F6B552CA}" srcOrd="1" destOrd="0" presId="urn:microsoft.com/office/officeart/2009/3/layout/HorizontalOrganizationChart"/>
    <dgm:cxn modelId="{AE4C45E3-AFB7-409C-8B1B-8874C034166F}" type="presParOf" srcId="{7918DB44-0D1C-4842-B76F-174F0EAE0027}" destId="{9B782ECC-DC66-4381-9079-AEED45E84D0B}" srcOrd="2" destOrd="0" presId="urn:microsoft.com/office/officeart/2009/3/layout/HorizontalOrganizationChart"/>
    <dgm:cxn modelId="{11C124DE-8E11-438A-97E5-F307F15CB1B6}" type="presParOf" srcId="{74C99F2E-89D6-486F-BFFF-8CF9C57F99CC}" destId="{E0019E30-2146-46A3-9E4E-82AC0B51C457}" srcOrd="2" destOrd="0" presId="urn:microsoft.com/office/officeart/2009/3/layout/HorizontalOrganizationChart"/>
    <dgm:cxn modelId="{F721C320-98B1-494C-A564-AD97137C13D9}" type="presParOf" srcId="{E0019E30-2146-46A3-9E4E-82AC0B51C457}" destId="{8A6E46BB-CA29-4A97-9246-D634308040C9}" srcOrd="0" destOrd="0" presId="urn:microsoft.com/office/officeart/2009/3/layout/HorizontalOrganizationChart"/>
    <dgm:cxn modelId="{3EAE4239-CD90-4BE3-956D-5A532F3018FF}" type="presParOf" srcId="{E0019E30-2146-46A3-9E4E-82AC0B51C457}" destId="{060EB2DE-5B9E-42D8-9654-A7DC0A06DFFC}" srcOrd="1" destOrd="0" presId="urn:microsoft.com/office/officeart/2009/3/layout/HorizontalOrganizationChart"/>
    <dgm:cxn modelId="{FAB92E3A-B9BC-4687-ACEC-D402920D2A6F}" type="presParOf" srcId="{060EB2DE-5B9E-42D8-9654-A7DC0A06DFFC}" destId="{7E3510A8-574A-464A-AC53-F0FBF7312E74}" srcOrd="0" destOrd="0" presId="urn:microsoft.com/office/officeart/2009/3/layout/HorizontalOrganizationChart"/>
    <dgm:cxn modelId="{A71ECFD6-9548-4122-B1EE-A08421B2F15D}" type="presParOf" srcId="{7E3510A8-574A-464A-AC53-F0FBF7312E74}" destId="{24B82B57-B87D-4F16-93DB-016269C66958}" srcOrd="0" destOrd="0" presId="urn:microsoft.com/office/officeart/2009/3/layout/HorizontalOrganizationChart"/>
    <dgm:cxn modelId="{4CB2509F-CB1F-45C6-90CB-B032992584D9}" type="presParOf" srcId="{7E3510A8-574A-464A-AC53-F0FBF7312E74}" destId="{8C615D22-446B-43EB-96E3-F355416CCD97}" srcOrd="1" destOrd="0" presId="urn:microsoft.com/office/officeart/2009/3/layout/HorizontalOrganizationChart"/>
    <dgm:cxn modelId="{C3CE016F-9C4F-4F9E-B562-86B3608A705E}" type="presParOf" srcId="{060EB2DE-5B9E-42D8-9654-A7DC0A06DFFC}" destId="{A7CE874F-A0D2-4CE6-848B-A0224CE4D76F}" srcOrd="1" destOrd="0" presId="urn:microsoft.com/office/officeart/2009/3/layout/HorizontalOrganizationChart"/>
    <dgm:cxn modelId="{F42F7ECD-E036-4700-B375-FF3403924C29}" type="presParOf" srcId="{060EB2DE-5B9E-42D8-9654-A7DC0A06DFFC}" destId="{25BE4CA1-4968-4AB4-B679-94001FD6ADDE}"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215AD1-F7A9-4C62-9AD9-C58D9AD3314A}">
      <dsp:nvSpPr>
        <dsp:cNvPr id="0" name=""/>
        <dsp:cNvSpPr/>
      </dsp:nvSpPr>
      <dsp:spPr>
        <a:xfrm rot="5400000">
          <a:off x="-206856" y="213192"/>
          <a:ext cx="1379040" cy="965328"/>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ysClr val="window" lastClr="FFFFFF"/>
              </a:solidFill>
              <a:latin typeface="Calibri"/>
              <a:ea typeface="+mn-ea"/>
              <a:cs typeface="+mn-cs"/>
            </a:rPr>
            <a:t>17.08.2017</a:t>
          </a:r>
        </a:p>
      </dsp:txBody>
      <dsp:txXfrm rot="-5400000">
        <a:off x="0" y="489000"/>
        <a:ext cx="965328" cy="413712"/>
      </dsp:txXfrm>
    </dsp:sp>
    <dsp:sp modelId="{019554A8-504B-4F24-9FA0-8FC52CE0F097}">
      <dsp:nvSpPr>
        <dsp:cNvPr id="0" name=""/>
        <dsp:cNvSpPr/>
      </dsp:nvSpPr>
      <dsp:spPr>
        <a:xfrm rot="5400000">
          <a:off x="4474676" y="-3503011"/>
          <a:ext cx="896376" cy="7915071"/>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lv-LV" sz="1600" b="1" kern="1200" dirty="0">
              <a:solidFill>
                <a:srgbClr val="002060"/>
              </a:solidFill>
              <a:latin typeface="Calibri"/>
              <a:ea typeface="+mn-ea"/>
              <a:cs typeface="+mn-cs"/>
            </a:rPr>
            <a:t>Ekspertu </a:t>
          </a:r>
          <a:r>
            <a:rPr lang="lv-LV" sz="1600" b="1" kern="1200" dirty="0" err="1">
              <a:solidFill>
                <a:srgbClr val="002060"/>
              </a:solidFill>
              <a:latin typeface="Calibri"/>
              <a:ea typeface="+mn-ea"/>
              <a:cs typeface="+mn-cs"/>
            </a:rPr>
            <a:t>fokusgrupas</a:t>
          </a:r>
          <a:r>
            <a:rPr lang="lv-LV" sz="1600" b="1" kern="1200" dirty="0">
              <a:solidFill>
                <a:srgbClr val="002060"/>
              </a:solidFill>
              <a:latin typeface="Calibri"/>
              <a:ea typeface="+mn-ea"/>
              <a:cs typeface="+mn-cs"/>
            </a:rPr>
            <a:t> diskusija</a:t>
          </a:r>
          <a:endParaRPr lang="lv-LV" sz="1600" kern="1200" dirty="0">
            <a:solidFill>
              <a:srgbClr val="002060"/>
            </a:solidFill>
            <a:latin typeface="Calibri"/>
            <a:ea typeface="+mn-ea"/>
            <a:cs typeface="+mn-cs"/>
          </a:endParaRP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Mērķis - apkopot būtiskākos problēmjautājumus aptaujas instrumentārija izstrādei</a:t>
          </a:r>
        </a:p>
        <a:p>
          <a:pPr marL="171450" lvl="1" indent="-171450" algn="l" defTabSz="711200">
            <a:lnSpc>
              <a:spcPct val="90000"/>
            </a:lnSpc>
            <a:spcBef>
              <a:spcPct val="0"/>
            </a:spcBef>
            <a:spcAft>
              <a:spcPct val="15000"/>
            </a:spcAft>
            <a:buChar char="•"/>
          </a:pPr>
          <a:r>
            <a:rPr lang="lv-LV" sz="1600" b="0" kern="1200" dirty="0">
              <a:solidFill>
                <a:sysClr val="windowText" lastClr="000000">
                  <a:hueOff val="0"/>
                  <a:satOff val="0"/>
                  <a:lumOff val="0"/>
                  <a:alphaOff val="0"/>
                </a:sysClr>
              </a:solidFill>
              <a:latin typeface="Calibri"/>
              <a:ea typeface="+mn-ea"/>
              <a:cs typeface="+mn-cs"/>
            </a:rPr>
            <a:t>Eksperti - </a:t>
          </a:r>
          <a:r>
            <a:rPr lang="lv-LV" sz="1600" kern="1200" dirty="0">
              <a:solidFill>
                <a:sysClr val="windowText" lastClr="000000">
                  <a:hueOff val="0"/>
                  <a:satOff val="0"/>
                  <a:lumOff val="0"/>
                  <a:alphaOff val="0"/>
                </a:sysClr>
              </a:solidFill>
              <a:latin typeface="Calibri"/>
              <a:ea typeface="+mn-ea"/>
              <a:cs typeface="+mn-cs"/>
            </a:rPr>
            <a:t>IZM, LPS, LIVA, IKVD, Latvijas vecāku organizācija, “Izglītība un Kultūra”, LIZDA </a:t>
          </a:r>
        </a:p>
      </dsp:txBody>
      <dsp:txXfrm rot="-5400000">
        <a:off x="965329" y="50093"/>
        <a:ext cx="7871314" cy="808862"/>
      </dsp:txXfrm>
    </dsp:sp>
    <dsp:sp modelId="{24AB3E13-7F3F-4006-BB46-1B27599CB247}">
      <dsp:nvSpPr>
        <dsp:cNvPr id="0" name=""/>
        <dsp:cNvSpPr/>
      </dsp:nvSpPr>
      <dsp:spPr>
        <a:xfrm rot="5400000">
          <a:off x="-206856" y="1447207"/>
          <a:ext cx="1379040" cy="965328"/>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ysClr val="window" lastClr="FFFFFF"/>
              </a:solidFill>
              <a:latin typeface="Calibri"/>
              <a:ea typeface="+mn-ea"/>
              <a:cs typeface="+mn-cs"/>
            </a:rPr>
            <a:t>27.09.201730.10.201</a:t>
          </a:r>
          <a:r>
            <a:rPr lang="lv-LV" sz="1400" b="1" kern="1200" dirty="0">
              <a:solidFill>
                <a:sysClr val="window" lastClr="FFFFFF"/>
              </a:solidFill>
              <a:latin typeface="Calibri"/>
              <a:ea typeface="+mn-ea"/>
              <a:cs typeface="+mn-cs"/>
            </a:rPr>
            <a:t>7</a:t>
          </a:r>
        </a:p>
      </dsp:txBody>
      <dsp:txXfrm rot="-5400000">
        <a:off x="0" y="1723015"/>
        <a:ext cx="965328" cy="413712"/>
      </dsp:txXfrm>
    </dsp:sp>
    <dsp:sp modelId="{574E489F-7E09-4B3B-8067-467C61BBD8A0}">
      <dsp:nvSpPr>
        <dsp:cNvPr id="0" name=""/>
        <dsp:cNvSpPr/>
      </dsp:nvSpPr>
      <dsp:spPr>
        <a:xfrm rot="5400000">
          <a:off x="4474440" y="-2268760"/>
          <a:ext cx="896847" cy="7915071"/>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lv-LV" sz="1600" b="1" kern="1200" dirty="0">
              <a:solidFill>
                <a:srgbClr val="002060"/>
              </a:solidFill>
              <a:latin typeface="Calibri"/>
              <a:ea typeface="+mn-ea"/>
              <a:cs typeface="+mn-cs"/>
            </a:rPr>
            <a:t>Interneta aptauja ar anketēšanu</a:t>
          </a: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Mērķis - identificēt problēmas un to risinājumus pedagogu darba tiesību kontekstā</a:t>
          </a:r>
          <a:endParaRPr lang="lv-LV" sz="1600" b="1" kern="1200" dirty="0">
            <a:solidFill>
              <a:sysClr val="windowText" lastClr="000000">
                <a:hueOff val="0"/>
                <a:satOff val="0"/>
                <a:lumOff val="0"/>
                <a:alphaOff val="0"/>
              </a:sysClr>
            </a:solidFill>
            <a:latin typeface="Calibri"/>
            <a:ea typeface="+mn-ea"/>
            <a:cs typeface="+mn-cs"/>
          </a:endParaRP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Izlase - 2055 respondenti</a:t>
          </a:r>
        </a:p>
      </dsp:txBody>
      <dsp:txXfrm rot="-5400000">
        <a:off x="965328" y="1284132"/>
        <a:ext cx="7871291" cy="809287"/>
      </dsp:txXfrm>
    </dsp:sp>
    <dsp:sp modelId="{5625EE79-0361-45AF-9397-F92401E60BF3}">
      <dsp:nvSpPr>
        <dsp:cNvPr id="0" name=""/>
        <dsp:cNvSpPr/>
      </dsp:nvSpPr>
      <dsp:spPr>
        <a:xfrm rot="5400000">
          <a:off x="-206856" y="2681222"/>
          <a:ext cx="1379040" cy="965328"/>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ysClr val="window" lastClr="FFFFFF"/>
              </a:solidFill>
              <a:latin typeface="Calibri"/>
              <a:ea typeface="+mn-ea"/>
              <a:cs typeface="+mn-cs"/>
            </a:rPr>
            <a:t>01.11.201721.11.2017</a:t>
          </a:r>
        </a:p>
      </dsp:txBody>
      <dsp:txXfrm rot="-5400000">
        <a:off x="0" y="2957030"/>
        <a:ext cx="965328" cy="413712"/>
      </dsp:txXfrm>
    </dsp:sp>
    <dsp:sp modelId="{3CF19CC8-7B4C-438B-A520-48788DE4207F}">
      <dsp:nvSpPr>
        <dsp:cNvPr id="0" name=""/>
        <dsp:cNvSpPr/>
      </dsp:nvSpPr>
      <dsp:spPr>
        <a:xfrm rot="5400000">
          <a:off x="4474676" y="-1034981"/>
          <a:ext cx="896376" cy="7915071"/>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lv-LV" sz="1400" b="1" kern="1200" dirty="0">
            <a:solidFill>
              <a:sysClr val="windowText" lastClr="000000">
                <a:hueOff val="0"/>
                <a:satOff val="0"/>
                <a:lumOff val="0"/>
                <a:alphaOff val="0"/>
              </a:sysClr>
            </a:solidFill>
            <a:latin typeface="Calibri"/>
            <a:ea typeface="+mn-ea"/>
            <a:cs typeface="+mn-cs"/>
          </a:endParaRPr>
        </a:p>
        <a:p>
          <a:pPr marL="171450" lvl="1" indent="-171450" algn="l" defTabSz="711200">
            <a:lnSpc>
              <a:spcPct val="90000"/>
            </a:lnSpc>
            <a:spcBef>
              <a:spcPct val="0"/>
            </a:spcBef>
            <a:spcAft>
              <a:spcPct val="15000"/>
            </a:spcAft>
            <a:buChar char="•"/>
          </a:pPr>
          <a:r>
            <a:rPr lang="lv-LV" sz="1600" b="1" kern="1200" dirty="0">
              <a:solidFill>
                <a:srgbClr val="002060"/>
              </a:solidFill>
              <a:latin typeface="Calibri"/>
              <a:ea typeface="+mn-ea"/>
              <a:cs typeface="+mn-cs"/>
            </a:rPr>
            <a:t>Pētījuma pārskata sagatavošana un izdošana</a:t>
          </a: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Mērķis - apkopot informāciju un izstrādāt priekšlikumus</a:t>
          </a: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Pētījuma pārskata izdošana  </a:t>
          </a:r>
          <a:r>
            <a:rPr lang="lv-LV" sz="1600" b="0" kern="1200" dirty="0">
              <a:solidFill>
                <a:sysClr val="windowText" lastClr="000000"/>
              </a:solidFill>
              <a:latin typeface="Calibri"/>
              <a:ea typeface="+mn-ea"/>
              <a:cs typeface="+mn-cs"/>
            </a:rPr>
            <a:t>-  200 eksemplāri</a:t>
          </a:r>
        </a:p>
        <a:p>
          <a:pPr marL="114300" lvl="1" indent="-114300" algn="l" defTabSz="622300">
            <a:lnSpc>
              <a:spcPct val="90000"/>
            </a:lnSpc>
            <a:spcBef>
              <a:spcPct val="0"/>
            </a:spcBef>
            <a:spcAft>
              <a:spcPct val="15000"/>
            </a:spcAft>
            <a:buChar char="•"/>
          </a:pPr>
          <a:endParaRPr lang="lv-LV" sz="1400" b="1" kern="1200" dirty="0">
            <a:solidFill>
              <a:sysClr val="windowText" lastClr="000000">
                <a:hueOff val="0"/>
                <a:satOff val="0"/>
                <a:lumOff val="0"/>
                <a:alphaOff val="0"/>
              </a:sysClr>
            </a:solidFill>
            <a:latin typeface="Calibri"/>
            <a:ea typeface="+mn-ea"/>
            <a:cs typeface="+mn-cs"/>
          </a:endParaRPr>
        </a:p>
      </dsp:txBody>
      <dsp:txXfrm rot="-5400000">
        <a:off x="965329" y="2518123"/>
        <a:ext cx="7871314" cy="808862"/>
      </dsp:txXfrm>
    </dsp:sp>
    <dsp:sp modelId="{AB49F562-28DD-4D99-941C-BB6A8817C2DE}">
      <dsp:nvSpPr>
        <dsp:cNvPr id="0" name=""/>
        <dsp:cNvSpPr/>
      </dsp:nvSpPr>
      <dsp:spPr>
        <a:xfrm rot="5400000">
          <a:off x="-206856" y="3915237"/>
          <a:ext cx="1379040" cy="965328"/>
        </a:xfrm>
        <a:prstGeom prst="chevron">
          <a:avLst/>
        </a:prstGeom>
        <a:gradFill rotWithShape="0">
          <a:gsLst>
            <a:gs pos="0">
              <a:srgbClr val="1F497D">
                <a:lumMod val="75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w="9525" cap="flat" cmpd="sng" algn="ctr">
          <a:solidFill>
            <a:srgbClr val="4F81BD">
              <a:hueOff val="0"/>
              <a:satOff val="0"/>
              <a:lumOff val="0"/>
              <a:alphaOff val="0"/>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ysClr val="window" lastClr="FFFFFF"/>
              </a:solidFill>
              <a:latin typeface="Calibri"/>
              <a:ea typeface="+mn-ea"/>
              <a:cs typeface="+mn-cs"/>
            </a:rPr>
            <a:t>22.11.2017</a:t>
          </a:r>
        </a:p>
      </dsp:txBody>
      <dsp:txXfrm rot="-5400000">
        <a:off x="0" y="4191045"/>
        <a:ext cx="965328" cy="413712"/>
      </dsp:txXfrm>
    </dsp:sp>
    <dsp:sp modelId="{98403585-E4B6-4CCF-8AFD-54FFFC3006C9}">
      <dsp:nvSpPr>
        <dsp:cNvPr id="0" name=""/>
        <dsp:cNvSpPr/>
      </dsp:nvSpPr>
      <dsp:spPr>
        <a:xfrm rot="5400000">
          <a:off x="4474676" y="199033"/>
          <a:ext cx="896376" cy="7915071"/>
        </a:xfrm>
        <a:prstGeom prst="round2SameRect">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lv-LV" sz="1600" b="1" kern="1200" dirty="0">
              <a:solidFill>
                <a:srgbClr val="002060"/>
              </a:solidFill>
              <a:latin typeface="Calibri"/>
              <a:ea typeface="+mn-ea"/>
              <a:cs typeface="+mn-cs"/>
            </a:rPr>
            <a:t>LIZDA konference </a:t>
          </a:r>
          <a:r>
            <a:rPr lang="lv-LV" sz="1600" b="1" i="0" kern="1200" dirty="0">
              <a:solidFill>
                <a:srgbClr val="002060"/>
              </a:solidFill>
              <a:latin typeface="Calibri"/>
              <a:ea typeface="+mn-ea"/>
              <a:cs typeface="+mn-cs"/>
            </a:rPr>
            <a:t>“Mācīšanas brīvība iedvesmo pedagogus”</a:t>
          </a:r>
          <a:endParaRPr lang="lv-LV" sz="1600" b="1" kern="1200" dirty="0">
            <a:solidFill>
              <a:srgbClr val="002060"/>
            </a:solidFill>
            <a:latin typeface="Calibri"/>
            <a:ea typeface="+mn-ea"/>
            <a:cs typeface="+mn-cs"/>
          </a:endParaRP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Pētījuma pārskata prezentācija</a:t>
          </a:r>
        </a:p>
        <a:p>
          <a:pPr marL="171450" lvl="1" indent="-171450" algn="l" defTabSz="711200">
            <a:lnSpc>
              <a:spcPct val="90000"/>
            </a:lnSpc>
            <a:spcBef>
              <a:spcPct val="0"/>
            </a:spcBef>
            <a:spcAft>
              <a:spcPct val="15000"/>
            </a:spcAft>
            <a:buChar char="•"/>
          </a:pPr>
          <a:r>
            <a:rPr lang="lv-LV" sz="1600" kern="1200" dirty="0">
              <a:solidFill>
                <a:sysClr val="windowText" lastClr="000000">
                  <a:hueOff val="0"/>
                  <a:satOff val="0"/>
                  <a:lumOff val="0"/>
                  <a:alphaOff val="0"/>
                </a:sysClr>
              </a:solidFill>
              <a:latin typeface="Calibri"/>
              <a:ea typeface="+mn-ea"/>
              <a:cs typeface="+mn-cs"/>
            </a:rPr>
            <a:t>P</a:t>
          </a:r>
          <a:r>
            <a:rPr lang="lv-LV" sz="1600" b="0" i="0" kern="1200" dirty="0">
              <a:solidFill>
                <a:sysClr val="windowText" lastClr="000000">
                  <a:hueOff val="0"/>
                  <a:satOff val="0"/>
                  <a:lumOff val="0"/>
                  <a:alphaOff val="0"/>
                </a:sysClr>
              </a:solidFill>
              <a:latin typeface="Calibri"/>
              <a:ea typeface="+mn-ea"/>
              <a:cs typeface="+mn-cs"/>
            </a:rPr>
            <a:t>aneļdiskusija par pedagogu darba tiesību aizstāvības pilnveidošanas iespējām</a:t>
          </a:r>
          <a:endParaRPr lang="lv-LV" sz="1600" kern="1200" dirty="0">
            <a:solidFill>
              <a:sysClr val="windowText" lastClr="000000">
                <a:hueOff val="0"/>
                <a:satOff val="0"/>
                <a:lumOff val="0"/>
                <a:alphaOff val="0"/>
              </a:sysClr>
            </a:solidFill>
            <a:latin typeface="Calibri"/>
            <a:ea typeface="+mn-ea"/>
            <a:cs typeface="+mn-cs"/>
          </a:endParaRPr>
        </a:p>
      </dsp:txBody>
      <dsp:txXfrm rot="-5400000">
        <a:off x="965329" y="3752138"/>
        <a:ext cx="7871314" cy="808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E46BB-CA29-4A97-9246-D634308040C9}">
      <dsp:nvSpPr>
        <dsp:cNvPr id="0" name=""/>
        <dsp:cNvSpPr/>
      </dsp:nvSpPr>
      <dsp:spPr>
        <a:xfrm>
          <a:off x="1908844" y="2952374"/>
          <a:ext cx="1338336" cy="116438"/>
        </a:xfrm>
        <a:custGeom>
          <a:avLst/>
          <a:gdLst/>
          <a:ahLst/>
          <a:cxnLst/>
          <a:rect l="0" t="0" r="0" b="0"/>
          <a:pathLst>
            <a:path>
              <a:moveTo>
                <a:pt x="0" y="116438"/>
              </a:moveTo>
              <a:lnTo>
                <a:pt x="1338336" y="116438"/>
              </a:lnTo>
              <a:lnTo>
                <a:pt x="1338336" y="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02563F4-7B2E-488F-A3AB-FD9AEAE61F1A}">
      <dsp:nvSpPr>
        <dsp:cNvPr id="0" name=""/>
        <dsp:cNvSpPr/>
      </dsp:nvSpPr>
      <dsp:spPr>
        <a:xfrm>
          <a:off x="1908844" y="3068812"/>
          <a:ext cx="2674527" cy="1058063"/>
        </a:xfrm>
        <a:custGeom>
          <a:avLst/>
          <a:gdLst/>
          <a:ahLst/>
          <a:cxnLst/>
          <a:rect l="0" t="0" r="0" b="0"/>
          <a:pathLst>
            <a:path>
              <a:moveTo>
                <a:pt x="0" y="0"/>
              </a:moveTo>
              <a:lnTo>
                <a:pt x="2483643" y="0"/>
              </a:lnTo>
              <a:lnTo>
                <a:pt x="2483643" y="1058063"/>
              </a:lnTo>
              <a:lnTo>
                <a:pt x="2674527" y="105806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590AAC0-9D2D-4363-8583-591551EFBF8A}">
      <dsp:nvSpPr>
        <dsp:cNvPr id="0" name=""/>
        <dsp:cNvSpPr/>
      </dsp:nvSpPr>
      <dsp:spPr>
        <a:xfrm>
          <a:off x="1908844" y="2994530"/>
          <a:ext cx="2674317" cy="91440"/>
        </a:xfrm>
        <a:custGeom>
          <a:avLst/>
          <a:gdLst/>
          <a:ahLst/>
          <a:cxnLst/>
          <a:rect l="0" t="0" r="0" b="0"/>
          <a:pathLst>
            <a:path>
              <a:moveTo>
                <a:pt x="0" y="74282"/>
              </a:moveTo>
              <a:lnTo>
                <a:pt x="2483433" y="74282"/>
              </a:lnTo>
              <a:lnTo>
                <a:pt x="2483433" y="45720"/>
              </a:lnTo>
              <a:lnTo>
                <a:pt x="2674317" y="4572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42A8895-CAE5-437B-988A-1D2C8EF07705}">
      <dsp:nvSpPr>
        <dsp:cNvPr id="0" name=""/>
        <dsp:cNvSpPr/>
      </dsp:nvSpPr>
      <dsp:spPr>
        <a:xfrm>
          <a:off x="6492217" y="1954451"/>
          <a:ext cx="381768" cy="999377"/>
        </a:xfrm>
        <a:custGeom>
          <a:avLst/>
          <a:gdLst/>
          <a:ahLst/>
          <a:cxnLst/>
          <a:rect l="0" t="0" r="0" b="0"/>
          <a:pathLst>
            <a:path>
              <a:moveTo>
                <a:pt x="0" y="0"/>
              </a:moveTo>
              <a:lnTo>
                <a:pt x="190884" y="0"/>
              </a:lnTo>
              <a:lnTo>
                <a:pt x="190884" y="999377"/>
              </a:lnTo>
              <a:lnTo>
                <a:pt x="381768" y="999377"/>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0BE14E5-E20B-4F66-B8E8-761C0F742DDA}">
      <dsp:nvSpPr>
        <dsp:cNvPr id="0" name=""/>
        <dsp:cNvSpPr/>
      </dsp:nvSpPr>
      <dsp:spPr>
        <a:xfrm>
          <a:off x="6492217" y="1655332"/>
          <a:ext cx="381768" cy="299118"/>
        </a:xfrm>
        <a:custGeom>
          <a:avLst/>
          <a:gdLst/>
          <a:ahLst/>
          <a:cxnLst/>
          <a:rect l="0" t="0" r="0" b="0"/>
          <a:pathLst>
            <a:path>
              <a:moveTo>
                <a:pt x="0" y="299118"/>
              </a:moveTo>
              <a:lnTo>
                <a:pt x="190884" y="299118"/>
              </a:lnTo>
              <a:lnTo>
                <a:pt x="190884" y="0"/>
              </a:lnTo>
              <a:lnTo>
                <a:pt x="381768" y="0"/>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A568670-8360-495A-871E-0C10B8EF3544}">
      <dsp:nvSpPr>
        <dsp:cNvPr id="0" name=""/>
        <dsp:cNvSpPr/>
      </dsp:nvSpPr>
      <dsp:spPr>
        <a:xfrm>
          <a:off x="6492217" y="655954"/>
          <a:ext cx="381768" cy="1298496"/>
        </a:xfrm>
        <a:custGeom>
          <a:avLst/>
          <a:gdLst/>
          <a:ahLst/>
          <a:cxnLst/>
          <a:rect l="0" t="0" r="0" b="0"/>
          <a:pathLst>
            <a:path>
              <a:moveTo>
                <a:pt x="0" y="1298496"/>
              </a:moveTo>
              <a:lnTo>
                <a:pt x="190884" y="1298496"/>
              </a:lnTo>
              <a:lnTo>
                <a:pt x="190884" y="0"/>
              </a:lnTo>
              <a:lnTo>
                <a:pt x="381768" y="0"/>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6BC569F-BA97-42F9-B59A-70D0314BA9AD}">
      <dsp:nvSpPr>
        <dsp:cNvPr id="0" name=""/>
        <dsp:cNvSpPr/>
      </dsp:nvSpPr>
      <dsp:spPr>
        <a:xfrm>
          <a:off x="1908844" y="1954451"/>
          <a:ext cx="2674527" cy="1114361"/>
        </a:xfrm>
        <a:custGeom>
          <a:avLst/>
          <a:gdLst/>
          <a:ahLst/>
          <a:cxnLst/>
          <a:rect l="0" t="0" r="0" b="0"/>
          <a:pathLst>
            <a:path>
              <a:moveTo>
                <a:pt x="0" y="1114361"/>
              </a:moveTo>
              <a:lnTo>
                <a:pt x="2483643" y="1114361"/>
              </a:lnTo>
              <a:lnTo>
                <a:pt x="2483643" y="0"/>
              </a:lnTo>
              <a:lnTo>
                <a:pt x="2674527" y="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74ACF21-A8C3-4C96-8F89-CFBE23AE3B6B}">
      <dsp:nvSpPr>
        <dsp:cNvPr id="0" name=""/>
        <dsp:cNvSpPr/>
      </dsp:nvSpPr>
      <dsp:spPr>
        <a:xfrm>
          <a:off x="0" y="1699900"/>
          <a:ext cx="1908844" cy="273782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latin typeface="Calibri" panose="020F0502020204030204" pitchFamily="34" charset="0"/>
            </a:rPr>
            <a:t>Latvijas Republikas Satversme</a:t>
          </a:r>
        </a:p>
      </dsp:txBody>
      <dsp:txXfrm>
        <a:off x="0" y="1699900"/>
        <a:ext cx="1908844" cy="2737825"/>
      </dsp:txXfrm>
    </dsp:sp>
    <dsp:sp modelId="{D472A3C3-56A3-40E6-A951-295918B2D351}">
      <dsp:nvSpPr>
        <dsp:cNvPr id="0" name=""/>
        <dsp:cNvSpPr/>
      </dsp:nvSpPr>
      <dsp:spPr>
        <a:xfrm>
          <a:off x="4583372" y="1426464"/>
          <a:ext cx="1908844" cy="105597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latin typeface="Calibri" panose="020F0502020204030204" pitchFamily="34" charset="0"/>
            </a:rPr>
            <a:t>Darba likums</a:t>
          </a:r>
        </a:p>
      </dsp:txBody>
      <dsp:txXfrm>
        <a:off x="4583372" y="1426464"/>
        <a:ext cx="1908844" cy="1055972"/>
      </dsp:txXfrm>
    </dsp:sp>
    <dsp:sp modelId="{2462254F-8C5B-4BB2-A7AE-5738F4D622F3}">
      <dsp:nvSpPr>
        <dsp:cNvPr id="0" name=""/>
        <dsp:cNvSpPr/>
      </dsp:nvSpPr>
      <dsp:spPr>
        <a:xfrm>
          <a:off x="6873986" y="251661"/>
          <a:ext cx="1908844" cy="80858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Calibri" panose="020F0502020204030204" pitchFamily="34" charset="0"/>
            </a:rPr>
            <a:t>Iekšējās kārtības noteikumi</a:t>
          </a:r>
        </a:p>
      </dsp:txBody>
      <dsp:txXfrm>
        <a:off x="6873986" y="251661"/>
        <a:ext cx="1908844" cy="808585"/>
      </dsp:txXfrm>
    </dsp:sp>
    <dsp:sp modelId="{1313CD72-D221-4983-9EF6-0055EE62A187}">
      <dsp:nvSpPr>
        <dsp:cNvPr id="0" name=""/>
        <dsp:cNvSpPr/>
      </dsp:nvSpPr>
      <dsp:spPr>
        <a:xfrm>
          <a:off x="6873986" y="1298852"/>
          <a:ext cx="1908844" cy="71295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Calibri" panose="020F0502020204030204" pitchFamily="34" charset="0"/>
            </a:rPr>
            <a:t>Darba kārtības noteikumi</a:t>
          </a:r>
        </a:p>
      </dsp:txBody>
      <dsp:txXfrm>
        <a:off x="6873986" y="1298852"/>
        <a:ext cx="1908844" cy="712959"/>
      </dsp:txXfrm>
    </dsp:sp>
    <dsp:sp modelId="{7D2BAD8D-9C3F-4A38-BEA5-C41B42370D63}">
      <dsp:nvSpPr>
        <dsp:cNvPr id="0" name=""/>
        <dsp:cNvSpPr/>
      </dsp:nvSpPr>
      <dsp:spPr>
        <a:xfrm>
          <a:off x="6873986" y="2250417"/>
          <a:ext cx="1908844" cy="14068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Calibri" panose="020F0502020204030204" pitchFamily="34" charset="0"/>
            </a:rPr>
            <a:t>Rīkojumi, Kārtības, Darba koplīgums u.c. </a:t>
          </a:r>
        </a:p>
      </dsp:txBody>
      <dsp:txXfrm>
        <a:off x="6873986" y="2250417"/>
        <a:ext cx="1908844" cy="1406822"/>
      </dsp:txXfrm>
    </dsp:sp>
    <dsp:sp modelId="{16E12950-1354-4457-ADC5-B5CD2AAE01C7}">
      <dsp:nvSpPr>
        <dsp:cNvPr id="0" name=""/>
        <dsp:cNvSpPr/>
      </dsp:nvSpPr>
      <dsp:spPr>
        <a:xfrm>
          <a:off x="4583162" y="2751643"/>
          <a:ext cx="1908844" cy="5772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Calibri" panose="020F0502020204030204" pitchFamily="34" charset="0"/>
            </a:rPr>
            <a:t>Izglītības likums</a:t>
          </a:r>
        </a:p>
      </dsp:txBody>
      <dsp:txXfrm>
        <a:off x="4583162" y="2751643"/>
        <a:ext cx="1908844" cy="577214"/>
      </dsp:txXfrm>
    </dsp:sp>
    <dsp:sp modelId="{710EF002-A0C2-4928-8E18-DB26416E9A1D}">
      <dsp:nvSpPr>
        <dsp:cNvPr id="0" name=""/>
        <dsp:cNvSpPr/>
      </dsp:nvSpPr>
      <dsp:spPr>
        <a:xfrm>
          <a:off x="4583372" y="3536862"/>
          <a:ext cx="1916632" cy="118002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Calibri" panose="020F0502020204030204" pitchFamily="34" charset="0"/>
            </a:rPr>
            <a:t>Ārējie normatīvie akti (piem., VIL, MK not. 445 u.c.)</a:t>
          </a:r>
        </a:p>
      </dsp:txBody>
      <dsp:txXfrm>
        <a:off x="4583372" y="3536862"/>
        <a:ext cx="1916632" cy="1180027"/>
      </dsp:txXfrm>
    </dsp:sp>
    <dsp:sp modelId="{24B82B57-B87D-4F16-93DB-016269C66958}">
      <dsp:nvSpPr>
        <dsp:cNvPr id="0" name=""/>
        <dsp:cNvSpPr/>
      </dsp:nvSpPr>
      <dsp:spPr>
        <a:xfrm>
          <a:off x="2292758" y="468416"/>
          <a:ext cx="1908844" cy="248395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latin typeface="Calibri" panose="020F0502020204030204" pitchFamily="34" charset="0"/>
            </a:rPr>
            <a:t>Latvijai saistošās starptautisko tiesību normas </a:t>
          </a:r>
          <a:endParaRPr lang="lv-LV" sz="2400" kern="1200" dirty="0"/>
        </a:p>
      </dsp:txBody>
      <dsp:txXfrm>
        <a:off x="2292758" y="468416"/>
        <a:ext cx="1908844" cy="24839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0.69687</cdr:x>
      <cdr:y>0</cdr:y>
    </cdr:from>
    <cdr:to>
      <cdr:x>0.98037</cdr:x>
      <cdr:y>0.91478</cdr:y>
    </cdr:to>
    <cdr:sp macro="" textlink="">
      <cdr:nvSpPr>
        <cdr:cNvPr id="2" name="Oval 1"/>
        <cdr:cNvSpPr/>
      </cdr:nvSpPr>
      <cdr:spPr>
        <a:xfrm xmlns:a="http://schemas.openxmlformats.org/drawingml/2006/main">
          <a:off x="6372200" y="0"/>
          <a:ext cx="2592288" cy="4392959"/>
        </a:xfrm>
        <a:prstGeom xmlns:a="http://schemas.openxmlformats.org/drawingml/2006/main" prst="ellips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0.69291</cdr:x>
      <cdr:y>0.04545</cdr:y>
    </cdr:from>
    <cdr:to>
      <cdr:x>0.95276</cdr:x>
      <cdr:y>0.89394</cdr:y>
    </cdr:to>
    <cdr:sp macro="" textlink="">
      <cdr:nvSpPr>
        <cdr:cNvPr id="2" name="Oval 1"/>
        <cdr:cNvSpPr/>
      </cdr:nvSpPr>
      <cdr:spPr>
        <a:xfrm xmlns:a="http://schemas.openxmlformats.org/drawingml/2006/main">
          <a:off x="6336704" y="216024"/>
          <a:ext cx="2376264" cy="4032448"/>
        </a:xfrm>
        <a:prstGeom xmlns:a="http://schemas.openxmlformats.org/drawingml/2006/main" prst="ellips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A8C56B0-9D9B-47E9-BA22-A70A3A0DB88B}" type="datetimeFigureOut">
              <a:rPr lang="lv-LV" smtClean="0"/>
              <a:pPr/>
              <a:t>2018.01.13.</a:t>
            </a:fld>
            <a:endParaRPr lang="lv-LV"/>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BCB9A00-0543-4596-824F-C6CBD1F7CBF3}" type="slidenum">
              <a:rPr lang="lv-LV" smtClean="0"/>
              <a:pPr/>
              <a:t>‹#›</a:t>
            </a:fld>
            <a:endParaRPr lang="lv-LV"/>
          </a:p>
        </p:txBody>
      </p:sp>
    </p:spTree>
    <p:extLst>
      <p:ext uri="{BB962C8B-B14F-4D97-AF65-F5344CB8AC3E}">
        <p14:creationId xmlns:p14="http://schemas.microsoft.com/office/powerpoint/2010/main" val="959102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C16E421-B507-4A82-96AA-46E5BB94DDB2}" type="datetimeFigureOut">
              <a:rPr lang="lv-LV" smtClean="0"/>
              <a:pPr/>
              <a:t>2018.01.13.</a:t>
            </a:fld>
            <a:endParaRPr lang="lv-LV"/>
          </a:p>
        </p:txBody>
      </p:sp>
      <p:sp>
        <p:nvSpPr>
          <p:cNvPr id="4" name="Slide Image Placeholder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1CCAEF0-C0BC-414D-BAAC-4CDF0B9F677E}" type="slidenum">
              <a:rPr lang="lv-LV" smtClean="0"/>
              <a:pPr/>
              <a:t>‹#›</a:t>
            </a:fld>
            <a:endParaRPr lang="lv-LV"/>
          </a:p>
        </p:txBody>
      </p:sp>
    </p:spTree>
    <p:extLst>
      <p:ext uri="{BB962C8B-B14F-4D97-AF65-F5344CB8AC3E}">
        <p14:creationId xmlns:p14="http://schemas.microsoft.com/office/powerpoint/2010/main" val="171651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a:t>
            </a:fld>
            <a:endParaRPr lang="lv-LV"/>
          </a:p>
        </p:txBody>
      </p:sp>
    </p:spTree>
    <p:extLst>
      <p:ext uri="{BB962C8B-B14F-4D97-AF65-F5344CB8AC3E}">
        <p14:creationId xmlns:p14="http://schemas.microsoft.com/office/powerpoint/2010/main" val="1233010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31</a:t>
            </a:fld>
            <a:endParaRPr lang="lv-LV"/>
          </a:p>
        </p:txBody>
      </p:sp>
    </p:spTree>
    <p:extLst>
      <p:ext uri="{BB962C8B-B14F-4D97-AF65-F5344CB8AC3E}">
        <p14:creationId xmlns:p14="http://schemas.microsoft.com/office/powerpoint/2010/main" val="3446169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32</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33</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34</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35</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36</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37</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38</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39</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40</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9</a:t>
            </a:fld>
            <a:endParaRPr lang="lv-LV"/>
          </a:p>
        </p:txBody>
      </p:sp>
    </p:spTree>
    <p:extLst>
      <p:ext uri="{BB962C8B-B14F-4D97-AF65-F5344CB8AC3E}">
        <p14:creationId xmlns:p14="http://schemas.microsoft.com/office/powerpoint/2010/main" val="7486859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41</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42</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43</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44</a:t>
            </a:fld>
            <a:endParaRPr lang="lv-LV"/>
          </a:p>
        </p:txBody>
      </p:sp>
    </p:spTree>
    <p:extLst>
      <p:ext uri="{BB962C8B-B14F-4D97-AF65-F5344CB8AC3E}">
        <p14:creationId xmlns:p14="http://schemas.microsoft.com/office/powerpoint/2010/main" val="1023741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50</a:t>
            </a:fld>
            <a:endParaRPr lang="lv-LV"/>
          </a:p>
        </p:txBody>
      </p:sp>
    </p:spTree>
    <p:extLst>
      <p:ext uri="{BB962C8B-B14F-4D97-AF65-F5344CB8AC3E}">
        <p14:creationId xmlns:p14="http://schemas.microsoft.com/office/powerpoint/2010/main" val="279582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24</a:t>
            </a:fld>
            <a:endParaRPr lang="lv-LV"/>
          </a:p>
        </p:txBody>
      </p:sp>
    </p:spTree>
    <p:extLst>
      <p:ext uri="{BB962C8B-B14F-4D97-AF65-F5344CB8AC3E}">
        <p14:creationId xmlns:p14="http://schemas.microsoft.com/office/powerpoint/2010/main" val="1357781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25</a:t>
            </a:fld>
            <a:endParaRPr lang="lv-LV"/>
          </a:p>
        </p:txBody>
      </p:sp>
    </p:spTree>
    <p:extLst>
      <p:ext uri="{BB962C8B-B14F-4D97-AF65-F5344CB8AC3E}">
        <p14:creationId xmlns:p14="http://schemas.microsoft.com/office/powerpoint/2010/main" val="3958650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26</a:t>
            </a:fld>
            <a:endParaRPr lang="lv-LV"/>
          </a:p>
        </p:txBody>
      </p:sp>
    </p:spTree>
    <p:extLst>
      <p:ext uri="{BB962C8B-B14F-4D97-AF65-F5344CB8AC3E}">
        <p14:creationId xmlns:p14="http://schemas.microsoft.com/office/powerpoint/2010/main" val="1590800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27</a:t>
            </a:fld>
            <a:endParaRPr lang="lv-LV"/>
          </a:p>
        </p:txBody>
      </p:sp>
    </p:spTree>
    <p:extLst>
      <p:ext uri="{BB962C8B-B14F-4D97-AF65-F5344CB8AC3E}">
        <p14:creationId xmlns:p14="http://schemas.microsoft.com/office/powerpoint/2010/main" val="268591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28</a:t>
            </a:fld>
            <a:endParaRPr lang="lv-LV"/>
          </a:p>
        </p:txBody>
      </p:sp>
    </p:spTree>
    <p:extLst>
      <p:ext uri="{BB962C8B-B14F-4D97-AF65-F5344CB8AC3E}">
        <p14:creationId xmlns:p14="http://schemas.microsoft.com/office/powerpoint/2010/main" val="1029851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29</a:t>
            </a:fld>
            <a:endParaRPr lang="lv-LV"/>
          </a:p>
        </p:txBody>
      </p:sp>
    </p:spTree>
    <p:extLst>
      <p:ext uri="{BB962C8B-B14F-4D97-AF65-F5344CB8AC3E}">
        <p14:creationId xmlns:p14="http://schemas.microsoft.com/office/powerpoint/2010/main" val="608510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CCAEF0-C0BC-414D-BAAC-4CDF0B9F677E}" type="slidenum">
              <a:rPr lang="lv-LV" smtClean="0"/>
              <a:pPr/>
              <a:t>30</a:t>
            </a:fld>
            <a:endParaRPr lang="lv-LV"/>
          </a:p>
        </p:txBody>
      </p:sp>
    </p:spTree>
    <p:extLst>
      <p:ext uri="{BB962C8B-B14F-4D97-AF65-F5344CB8AC3E}">
        <p14:creationId xmlns:p14="http://schemas.microsoft.com/office/powerpoint/2010/main" val="176770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5715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58130"/>
            <a:ext cx="9013372" cy="557683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2667000"/>
            <a:ext cx="6400800" cy="13335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17" name="Footer Placeholder 16"/>
          <p:cNvSpPr>
            <a:spLocks noGrp="1"/>
          </p:cNvSpPr>
          <p:nvPr>
            <p:ph type="ftr" sz="quarter" idx="11"/>
          </p:nvPr>
        </p:nvSpPr>
        <p:spPr/>
        <p:txBody>
          <a:bodyPr/>
          <a:lstStyle/>
          <a:p>
            <a:endParaRPr lang="lv-LV"/>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CD629F1-986F-47AA-94F2-D0F0D0C520C4}" type="slidenum">
              <a:rPr lang="lv-LV" smtClean="0"/>
              <a:pPr/>
              <a:t>‹#›</a:t>
            </a:fld>
            <a:endParaRPr lang="lv-LV"/>
          </a:p>
        </p:txBody>
      </p:sp>
      <p:sp>
        <p:nvSpPr>
          <p:cNvPr id="7" name="Rectangle 6"/>
          <p:cNvSpPr/>
          <p:nvPr/>
        </p:nvSpPr>
        <p:spPr>
          <a:xfrm>
            <a:off x="62932" y="1207753"/>
            <a:ext cx="9021537" cy="1272791"/>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2" y="1163934"/>
            <a:ext cx="9021537" cy="10048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2" y="2480541"/>
            <a:ext cx="9021537" cy="9211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254942"/>
            <a:ext cx="8229600" cy="1225021"/>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CD629F1-986F-47AA-94F2-D0F0D0C520C4}"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8"/>
            <a:ext cx="2011680" cy="487627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28867"/>
            <a:ext cx="5562600" cy="48762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CD629F1-986F-47AA-94F2-D0F0D0C520C4}"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CD629F1-986F-47AA-94F2-D0F0D0C520C4}" type="slidenum">
              <a:rPr lang="lv-LV" smtClean="0"/>
              <a:pPr/>
              <a:t>‹#›</a:t>
            </a:fld>
            <a:endParaRPr lang="lv-LV"/>
          </a:p>
        </p:txBody>
      </p:sp>
      <p:sp>
        <p:nvSpPr>
          <p:cNvPr id="8" name="Content Placeholder 7"/>
          <p:cNvSpPr>
            <a:spLocks noGrp="1"/>
          </p:cNvSpPr>
          <p:nvPr>
            <p:ph sz="quarter" idx="1"/>
          </p:nvPr>
        </p:nvSpPr>
        <p:spPr>
          <a:xfrm>
            <a:off x="914400" y="1206500"/>
            <a:ext cx="7772400" cy="381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5715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58130"/>
            <a:ext cx="9013372" cy="557683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793750"/>
            <a:ext cx="7772400" cy="1135063"/>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123282"/>
            <a:ext cx="7772400" cy="1115218"/>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5" name="Footer Placeholder 4"/>
          <p:cNvSpPr>
            <a:spLocks noGrp="1"/>
          </p:cNvSpPr>
          <p:nvPr>
            <p:ph type="ftr" sz="quarter" idx="11"/>
          </p:nvPr>
        </p:nvSpPr>
        <p:spPr>
          <a:xfrm>
            <a:off x="800100" y="5143500"/>
            <a:ext cx="4000500" cy="381000"/>
          </a:xfrm>
        </p:spPr>
        <p:txBody>
          <a:bodyPr/>
          <a:lstStyle/>
          <a:p>
            <a:endParaRPr lang="lv-LV"/>
          </a:p>
        </p:txBody>
      </p:sp>
      <p:sp>
        <p:nvSpPr>
          <p:cNvPr id="7" name="Rectangle 6"/>
          <p:cNvSpPr/>
          <p:nvPr/>
        </p:nvSpPr>
        <p:spPr>
          <a:xfrm flipV="1">
            <a:off x="69413" y="1980692"/>
            <a:ext cx="9013515" cy="762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1951230"/>
            <a:ext cx="9013781" cy="3809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057400"/>
            <a:ext cx="9014621" cy="3810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5173980"/>
            <a:ext cx="457200" cy="381000"/>
          </a:xfrm>
        </p:spPr>
        <p:txBody>
          <a:bodyPr/>
          <a:lstStyle/>
          <a:p>
            <a:fld id="{5CD629F1-986F-47AA-94F2-D0F0D0C520C4}" type="slidenum">
              <a:rPr lang="lv-LV" smtClean="0"/>
              <a:pPr/>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CD629F1-986F-47AA-94F2-D0F0D0C520C4}" type="slidenum">
              <a:rPr lang="lv-LV" smtClean="0"/>
              <a:pPr/>
              <a:t>‹#›</a:t>
            </a:fld>
            <a:endParaRPr lang="lv-LV"/>
          </a:p>
        </p:txBody>
      </p:sp>
      <p:sp>
        <p:nvSpPr>
          <p:cNvPr id="9" name="Content Placeholder 8"/>
          <p:cNvSpPr>
            <a:spLocks noGrp="1"/>
          </p:cNvSpPr>
          <p:nvPr>
            <p:ph sz="quarter" idx="1"/>
          </p:nvPr>
        </p:nvSpPr>
        <p:spPr>
          <a:xfrm>
            <a:off x="914400" y="1206500"/>
            <a:ext cx="3749040" cy="381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206500"/>
            <a:ext cx="3749040" cy="381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27542"/>
            <a:ext cx="7772400" cy="9525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206500"/>
            <a:ext cx="3733800" cy="635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206500"/>
            <a:ext cx="3733800" cy="635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CD629F1-986F-47AA-94F2-D0F0D0C520C4}" type="slidenum">
              <a:rPr lang="lv-LV" smtClean="0"/>
              <a:pPr/>
              <a:t>‹#›</a:t>
            </a:fld>
            <a:endParaRPr lang="lv-LV"/>
          </a:p>
        </p:txBody>
      </p:sp>
      <p:sp>
        <p:nvSpPr>
          <p:cNvPr id="11" name="Content Placeholder 10"/>
          <p:cNvSpPr>
            <a:spLocks noGrp="1"/>
          </p:cNvSpPr>
          <p:nvPr>
            <p:ph sz="half" idx="2"/>
          </p:nvPr>
        </p:nvSpPr>
        <p:spPr>
          <a:xfrm>
            <a:off x="914400" y="1873250"/>
            <a:ext cx="3733800" cy="32385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1873250"/>
            <a:ext cx="3733800" cy="32385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CD629F1-986F-47AA-94F2-D0F0D0C520C4}"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5CD629F1-986F-47AA-94F2-D0F0D0C520C4}"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5715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58129"/>
            <a:ext cx="9013372" cy="557784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27542"/>
            <a:ext cx="7772400" cy="9525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333500"/>
            <a:ext cx="1905000" cy="37465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CD629F1-986F-47AA-94F2-D0F0D0C520C4}" type="slidenum">
              <a:rPr lang="lv-LV" smtClean="0"/>
              <a:pPr/>
              <a:t>‹#›</a:t>
            </a:fld>
            <a:endParaRPr lang="lv-LV"/>
          </a:p>
        </p:txBody>
      </p:sp>
      <p:sp>
        <p:nvSpPr>
          <p:cNvPr id="11" name="Content Placeholder 10"/>
          <p:cNvSpPr>
            <a:spLocks noGrp="1"/>
          </p:cNvSpPr>
          <p:nvPr>
            <p:ph sz="quarter" idx="1"/>
          </p:nvPr>
        </p:nvSpPr>
        <p:spPr>
          <a:xfrm>
            <a:off x="2971800" y="1333500"/>
            <a:ext cx="5715000" cy="37465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083792"/>
            <a:ext cx="7315200" cy="435240"/>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4538188"/>
            <a:ext cx="7315200" cy="5715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BE06751-A9E6-40FA-B2C7-3FAFB6155B9E}" type="datetimeFigureOut">
              <a:rPr lang="lv-LV" smtClean="0"/>
              <a:pPr/>
              <a:t>2018.01.13.</a:t>
            </a:fld>
            <a:endParaRPr lang="lv-LV"/>
          </a:p>
        </p:txBody>
      </p:sp>
      <p:sp>
        <p:nvSpPr>
          <p:cNvPr id="6" name="Footer Placeholder 5"/>
          <p:cNvSpPr>
            <a:spLocks noGrp="1"/>
          </p:cNvSpPr>
          <p:nvPr>
            <p:ph type="ftr" sz="quarter" idx="11"/>
          </p:nvPr>
        </p:nvSpPr>
        <p:spPr>
          <a:xfrm>
            <a:off x="914400" y="5143500"/>
            <a:ext cx="3886200" cy="381000"/>
          </a:xfrm>
        </p:spPr>
        <p:txBody>
          <a:bodyPr/>
          <a:lstStyle/>
          <a:p>
            <a:endParaRPr lang="lv-LV"/>
          </a:p>
        </p:txBody>
      </p:sp>
      <p:sp>
        <p:nvSpPr>
          <p:cNvPr id="7" name="Slide Number Placeholder 6"/>
          <p:cNvSpPr>
            <a:spLocks noGrp="1"/>
          </p:cNvSpPr>
          <p:nvPr>
            <p:ph type="sldNum" sz="quarter" idx="12"/>
          </p:nvPr>
        </p:nvSpPr>
        <p:spPr>
          <a:xfrm>
            <a:off x="146304" y="5173980"/>
            <a:ext cx="457200" cy="381000"/>
          </a:xfrm>
        </p:spPr>
        <p:txBody>
          <a:bodyPr/>
          <a:lstStyle/>
          <a:p>
            <a:fld id="{5CD629F1-986F-47AA-94F2-D0F0D0C520C4}" type="slidenum">
              <a:rPr lang="lv-LV" smtClean="0"/>
              <a:pPr/>
              <a:t>‹#›</a:t>
            </a:fld>
            <a:endParaRPr lang="lv-LV"/>
          </a:p>
        </p:txBody>
      </p:sp>
      <p:sp>
        <p:nvSpPr>
          <p:cNvPr id="11" name="Rectangle 10"/>
          <p:cNvSpPr/>
          <p:nvPr/>
        </p:nvSpPr>
        <p:spPr>
          <a:xfrm flipV="1">
            <a:off x="68307" y="3902963"/>
            <a:ext cx="9006840" cy="762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9" y="3875396"/>
            <a:ext cx="9006639" cy="3809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1" y="3977687"/>
            <a:ext cx="9006637" cy="40673"/>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9" y="55563"/>
            <a:ext cx="9001873" cy="3817938"/>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5715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58129"/>
            <a:ext cx="9013372" cy="557784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28865"/>
            <a:ext cx="7772400" cy="9525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206500"/>
            <a:ext cx="7772400" cy="3810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5159375"/>
            <a:ext cx="2476500" cy="396875"/>
          </a:xfrm>
          <a:prstGeom prst="rect">
            <a:avLst/>
          </a:prstGeom>
        </p:spPr>
        <p:txBody>
          <a:bodyPr anchor="ctr" anchorCtr="0"/>
          <a:lstStyle>
            <a:lvl1pPr algn="r" eaLnBrk="1" latinLnBrk="0" hangingPunct="1">
              <a:defRPr kumimoji="0" sz="1400">
                <a:solidFill>
                  <a:schemeClr val="tx2"/>
                </a:solidFill>
              </a:defRPr>
            </a:lvl1pPr>
          </a:lstStyle>
          <a:p>
            <a:fld id="{9BE06751-A9E6-40FA-B2C7-3FAFB6155B9E}" type="datetimeFigureOut">
              <a:rPr lang="lv-LV" smtClean="0"/>
              <a:pPr/>
              <a:t>2018.01.13.</a:t>
            </a:fld>
            <a:endParaRPr lang="lv-LV"/>
          </a:p>
        </p:txBody>
      </p:sp>
      <p:sp>
        <p:nvSpPr>
          <p:cNvPr id="3" name="Footer Placeholder 2"/>
          <p:cNvSpPr>
            <a:spLocks noGrp="1"/>
          </p:cNvSpPr>
          <p:nvPr>
            <p:ph type="ftr" sz="quarter" idx="3"/>
          </p:nvPr>
        </p:nvSpPr>
        <p:spPr>
          <a:xfrm>
            <a:off x="914400" y="5143500"/>
            <a:ext cx="3962400" cy="381000"/>
          </a:xfrm>
          <a:prstGeom prst="rect">
            <a:avLst/>
          </a:prstGeom>
        </p:spPr>
        <p:txBody>
          <a:bodyPr anchor="ctr" anchorCtr="0"/>
          <a:lstStyle>
            <a:lvl1pPr eaLnBrk="1" latinLnBrk="0" hangingPunct="1">
              <a:defRPr kumimoji="0" sz="1400">
                <a:solidFill>
                  <a:schemeClr val="tx2"/>
                </a:solidFill>
              </a:defRPr>
            </a:lvl1pPr>
          </a:lstStyle>
          <a:p>
            <a:endParaRPr lang="lv-LV"/>
          </a:p>
        </p:txBody>
      </p:sp>
      <p:sp>
        <p:nvSpPr>
          <p:cNvPr id="23" name="Slide Number Placeholder 22"/>
          <p:cNvSpPr>
            <a:spLocks noGrp="1"/>
          </p:cNvSpPr>
          <p:nvPr>
            <p:ph type="sldNum" sz="quarter" idx="4"/>
          </p:nvPr>
        </p:nvSpPr>
        <p:spPr>
          <a:xfrm>
            <a:off x="146304" y="5175250"/>
            <a:ext cx="457200" cy="3810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CD629F1-986F-47AA-94F2-D0F0D0C520C4}"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55000" sy="55000" flip="none" algn="tl"/>
        </a:blipFill>
        <a:effectLst/>
      </p:bgPr>
    </p:bg>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79512" y="2929508"/>
            <a:ext cx="8784976" cy="2642636"/>
          </a:xfrm>
        </p:spPr>
        <p:txBody>
          <a:bodyPr>
            <a:normAutofit fontScale="92500" lnSpcReduction="10000"/>
          </a:bodyPr>
          <a:lstStyle/>
          <a:p>
            <a:pPr algn="r"/>
            <a:r>
              <a:rPr lang="lv-LV" b="1" i="1" dirty="0">
                <a:solidFill>
                  <a:srgbClr val="000000"/>
                </a:solidFill>
                <a:latin typeface="Calibri"/>
                <a:ea typeface="Times New Roman"/>
                <a:cs typeface="Calibri"/>
              </a:rPr>
              <a:t>Mācīšanas brīvība iedvesmo pedagogus...</a:t>
            </a:r>
            <a:endParaRPr lang="lv-LV" b="1" i="1" dirty="0">
              <a:solidFill>
                <a:srgbClr val="002060"/>
              </a:solidFill>
              <a:latin typeface="Calibri" pitchFamily="34" charset="0"/>
            </a:endParaRPr>
          </a:p>
          <a:p>
            <a:endParaRPr lang="lv-LV" sz="3400" b="1" dirty="0">
              <a:solidFill>
                <a:srgbClr val="002060"/>
              </a:solidFill>
              <a:latin typeface="Calibri" pitchFamily="34" charset="0"/>
            </a:endParaRPr>
          </a:p>
          <a:p>
            <a:r>
              <a:rPr lang="lv-LV" sz="3400" b="1" dirty="0">
                <a:solidFill>
                  <a:srgbClr val="002060"/>
                </a:solidFill>
                <a:latin typeface="Calibri" pitchFamily="34" charset="0"/>
              </a:rPr>
              <a:t>Pārskats par LIZDA pētījuma  rezultātiem</a:t>
            </a:r>
          </a:p>
          <a:p>
            <a:pPr algn="l"/>
            <a:endParaRPr lang="lv-LV" sz="2400" b="1" dirty="0">
              <a:latin typeface="Calibri" pitchFamily="34" charset="0"/>
            </a:endParaRPr>
          </a:p>
          <a:p>
            <a:pPr algn="l"/>
            <a:r>
              <a:rPr lang="lv-LV" sz="2400" b="1" dirty="0">
                <a:latin typeface="Calibri" pitchFamily="34" charset="0"/>
              </a:rPr>
              <a:t>LIZDA konference</a:t>
            </a:r>
          </a:p>
          <a:p>
            <a:pPr algn="l"/>
            <a:r>
              <a:rPr lang="lv-LV" sz="2400" dirty="0">
                <a:latin typeface="Calibri" pitchFamily="34" charset="0"/>
              </a:rPr>
              <a:t>Rīga, 2017. gada 22.novembris</a:t>
            </a:r>
          </a:p>
        </p:txBody>
      </p:sp>
      <p:sp>
        <p:nvSpPr>
          <p:cNvPr id="2" name="Title 1"/>
          <p:cNvSpPr>
            <a:spLocks noGrp="1"/>
          </p:cNvSpPr>
          <p:nvPr>
            <p:ph type="ctrTitle"/>
          </p:nvPr>
        </p:nvSpPr>
        <p:spPr>
          <a:xfrm>
            <a:off x="611560" y="1047737"/>
            <a:ext cx="8229600" cy="1737755"/>
          </a:xfrm>
        </p:spPr>
        <p:txBody>
          <a:bodyPr>
            <a:noAutofit/>
          </a:bodyPr>
          <a:lstStyle/>
          <a:p>
            <a:r>
              <a:rPr lang="lv-LV" sz="4400" b="1" dirty="0">
                <a:solidFill>
                  <a:schemeClr val="bg1"/>
                </a:solidFill>
                <a:effectLst>
                  <a:outerShdw blurRad="38100" dist="38100" dir="2700000" algn="tl">
                    <a:srgbClr val="000000">
                      <a:alpha val="43137"/>
                    </a:srgbClr>
                  </a:outerShdw>
                </a:effectLst>
                <a:latin typeface="Calibri" pitchFamily="34" charset="0"/>
              </a:rPr>
              <a:t>Pedagogu darba tiesības </a:t>
            </a:r>
            <a:br>
              <a:rPr lang="lv-LV" sz="4400" b="1" dirty="0">
                <a:solidFill>
                  <a:schemeClr val="bg1"/>
                </a:solidFill>
                <a:effectLst>
                  <a:outerShdw blurRad="38100" dist="38100" dir="2700000" algn="tl">
                    <a:srgbClr val="000000">
                      <a:alpha val="43137"/>
                    </a:srgbClr>
                  </a:outerShdw>
                </a:effectLst>
                <a:latin typeface="Calibri" pitchFamily="34" charset="0"/>
              </a:rPr>
            </a:br>
            <a:r>
              <a:rPr lang="lv-LV" sz="4400" b="1" dirty="0">
                <a:solidFill>
                  <a:schemeClr val="bg1"/>
                </a:solidFill>
                <a:effectLst>
                  <a:outerShdw blurRad="38100" dist="38100" dir="2700000" algn="tl">
                    <a:srgbClr val="000000">
                      <a:alpha val="43137"/>
                    </a:srgbClr>
                  </a:outerShdw>
                </a:effectLst>
                <a:latin typeface="Calibri" pitchFamily="34" charset="0"/>
              </a:rPr>
              <a:t>izglītības iestādēs</a:t>
            </a:r>
            <a:endParaRPr lang="lv-LV" sz="4400" b="1" dirty="0">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pic>
        <p:nvPicPr>
          <p:cNvPr id="8" name="Picture 7" descr="Attēlu rezultāti vaicājumam “lizd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0496" y="214294"/>
            <a:ext cx="928694" cy="83344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54000"/>
            <a:ext cx="7772400" cy="952500"/>
          </a:xfrm>
        </p:spPr>
        <p:txBody>
          <a:bodyPr>
            <a:noAutofit/>
          </a:bodyPr>
          <a:lstStyle/>
          <a:p>
            <a:pPr fontAlgn="t">
              <a:spcAft>
                <a:spcPts val="0"/>
              </a:spcAft>
            </a:pP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Pedagoga profesijas prestižs ietekmē sabiedrības attieksmi pret pedagogu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tiesībām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19.)</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751564960"/>
              </p:ext>
            </p:extLst>
          </p:nvPr>
        </p:nvGraphicFramePr>
        <p:xfrm>
          <a:off x="395536" y="1206500"/>
          <a:ext cx="8291264" cy="4171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7496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7" y="121196"/>
            <a:ext cx="8640959" cy="864096"/>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iestādē, kurā es strādāju, tiek ievērotas pedagoga tiesības (%, n=2052, 23.)</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152180686"/>
              </p:ext>
            </p:extLst>
          </p:nvPr>
        </p:nvGraphicFramePr>
        <p:xfrm>
          <a:off x="251518" y="1129308"/>
          <a:ext cx="8712969" cy="4392488"/>
        </p:xfrm>
        <a:graphic>
          <a:graphicData uri="http://schemas.openxmlformats.org/drawingml/2006/table">
            <a:tbl>
              <a:tblPr firstRow="1" firstCol="1" bandRow="1"/>
              <a:tblGrid>
                <a:gridCol w="1615430">
                  <a:extLst>
                    <a:ext uri="{9D8B030D-6E8A-4147-A177-3AD203B41FA5}">
                      <a16:colId xmlns:a16="http://schemas.microsoft.com/office/drawing/2014/main" val="1672636270"/>
                    </a:ext>
                  </a:extLst>
                </a:gridCol>
                <a:gridCol w="1467350">
                  <a:extLst>
                    <a:ext uri="{9D8B030D-6E8A-4147-A177-3AD203B41FA5}">
                      <a16:colId xmlns:a16="http://schemas.microsoft.com/office/drawing/2014/main" val="4238056098"/>
                    </a:ext>
                  </a:extLst>
                </a:gridCol>
                <a:gridCol w="1321339">
                  <a:extLst>
                    <a:ext uri="{9D8B030D-6E8A-4147-A177-3AD203B41FA5}">
                      <a16:colId xmlns:a16="http://schemas.microsoft.com/office/drawing/2014/main" val="1737881193"/>
                    </a:ext>
                  </a:extLst>
                </a:gridCol>
                <a:gridCol w="1614395">
                  <a:extLst>
                    <a:ext uri="{9D8B030D-6E8A-4147-A177-3AD203B41FA5}">
                      <a16:colId xmlns:a16="http://schemas.microsoft.com/office/drawing/2014/main" val="904507120"/>
                    </a:ext>
                  </a:extLst>
                </a:gridCol>
                <a:gridCol w="1321339">
                  <a:extLst>
                    <a:ext uri="{9D8B030D-6E8A-4147-A177-3AD203B41FA5}">
                      <a16:colId xmlns:a16="http://schemas.microsoft.com/office/drawing/2014/main" val="455625726"/>
                    </a:ext>
                  </a:extLst>
                </a:gridCol>
                <a:gridCol w="1373116">
                  <a:extLst>
                    <a:ext uri="{9D8B030D-6E8A-4147-A177-3AD203B41FA5}">
                      <a16:colId xmlns:a16="http://schemas.microsoft.com/office/drawing/2014/main" val="50175556"/>
                    </a:ext>
                  </a:extLst>
                </a:gridCol>
              </a:tblGrid>
              <a:tr h="1098122">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Atbilžu varianti/</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jautājumi</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Pilnībā piekrītu</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dirty="0">
                          <a:effectLst/>
                          <a:latin typeface="Calibri" panose="020F0502020204030204" pitchFamily="34" charset="0"/>
                          <a:ea typeface="Times New Roman" panose="02020603050405020304" pitchFamily="18" charset="0"/>
                          <a:cs typeface="Times New Roman" panose="02020603050405020304" pitchFamily="18" charset="0"/>
                        </a:rPr>
                        <a:t>Drīzāk piekrītu</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a:effectLst/>
                          <a:latin typeface="Calibri" panose="020F0502020204030204" pitchFamily="34" charset="0"/>
                          <a:ea typeface="Times New Roman" panose="02020603050405020304" pitchFamily="18" charset="0"/>
                          <a:cs typeface="Times New Roman" panose="02020603050405020304" pitchFamily="18" charset="0"/>
                        </a:rPr>
                        <a:t>Ne piekrītu, ne nepiekrītu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a:effectLst/>
                          <a:latin typeface="Calibri" panose="020F0502020204030204" pitchFamily="34" charset="0"/>
                          <a:ea typeface="Times New Roman" panose="02020603050405020304" pitchFamily="18" charset="0"/>
                          <a:cs typeface="Times New Roman" panose="02020603050405020304" pitchFamily="18" charset="0"/>
                        </a:rPr>
                        <a:t>Drīzāk nepiekrītu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Pilnībā nepiekrītu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617525240"/>
                  </a:ext>
                </a:extLst>
              </a:tr>
              <a:tr h="1098122">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attiecībās ar darba devēju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38.7</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41.5</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10.6</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7.6</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1.6</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365195545"/>
                  </a:ext>
                </a:extLst>
              </a:tr>
              <a:tr h="1098122">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attiecībās ar izglītojamo</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36.6</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42.3</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11.9</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7.7</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1.4</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434206099"/>
                  </a:ext>
                </a:extLst>
              </a:tr>
              <a:tr h="1098122">
                <a:tc>
                  <a:txBody>
                    <a:bodyPr/>
                    <a:lstStyle/>
                    <a:p>
                      <a:pP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attiecībās ar izglītojamo vecākiem</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32.9</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42.4</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13.8</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9.3</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1.6</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324980067"/>
                  </a:ext>
                </a:extLst>
              </a:tr>
            </a:tbl>
          </a:graphicData>
        </a:graphic>
      </p:graphicFrame>
    </p:spTree>
    <p:extLst>
      <p:ext uri="{BB962C8B-B14F-4D97-AF65-F5344CB8AC3E}">
        <p14:creationId xmlns:p14="http://schemas.microsoft.com/office/powerpoint/2010/main" val="2510072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iestādē, kurā es strādāju, tiek ievērotas </a:t>
            </a: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izglītojamo un </a:t>
            </a:r>
            <a:br>
              <a:rPr lang="en-US"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viņu vecāku tiesības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n=2052, 24.)</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25170822"/>
              </p:ext>
            </p:extLst>
          </p:nvPr>
        </p:nvGraphicFramePr>
        <p:xfrm>
          <a:off x="395536" y="1057301"/>
          <a:ext cx="8208912" cy="4176462"/>
        </p:xfrm>
        <a:graphic>
          <a:graphicData uri="http://schemas.openxmlformats.org/drawingml/2006/table">
            <a:tbl>
              <a:tblPr firstRow="1" firstCol="1" bandRow="1"/>
              <a:tblGrid>
                <a:gridCol w="1367831">
                  <a:extLst>
                    <a:ext uri="{9D8B030D-6E8A-4147-A177-3AD203B41FA5}">
                      <a16:colId xmlns:a16="http://schemas.microsoft.com/office/drawing/2014/main" val="1793766317"/>
                    </a:ext>
                  </a:extLst>
                </a:gridCol>
                <a:gridCol w="1367831">
                  <a:extLst>
                    <a:ext uri="{9D8B030D-6E8A-4147-A177-3AD203B41FA5}">
                      <a16:colId xmlns:a16="http://schemas.microsoft.com/office/drawing/2014/main" val="1587921783"/>
                    </a:ext>
                  </a:extLst>
                </a:gridCol>
                <a:gridCol w="1367831">
                  <a:extLst>
                    <a:ext uri="{9D8B030D-6E8A-4147-A177-3AD203B41FA5}">
                      <a16:colId xmlns:a16="http://schemas.microsoft.com/office/drawing/2014/main" val="3477206564"/>
                    </a:ext>
                  </a:extLst>
                </a:gridCol>
                <a:gridCol w="1367831">
                  <a:extLst>
                    <a:ext uri="{9D8B030D-6E8A-4147-A177-3AD203B41FA5}">
                      <a16:colId xmlns:a16="http://schemas.microsoft.com/office/drawing/2014/main" val="2606273209"/>
                    </a:ext>
                  </a:extLst>
                </a:gridCol>
                <a:gridCol w="1368794">
                  <a:extLst>
                    <a:ext uri="{9D8B030D-6E8A-4147-A177-3AD203B41FA5}">
                      <a16:colId xmlns:a16="http://schemas.microsoft.com/office/drawing/2014/main" val="2986288634"/>
                    </a:ext>
                  </a:extLst>
                </a:gridCol>
                <a:gridCol w="1368794">
                  <a:extLst>
                    <a:ext uri="{9D8B030D-6E8A-4147-A177-3AD203B41FA5}">
                      <a16:colId xmlns:a16="http://schemas.microsoft.com/office/drawing/2014/main" val="3550305414"/>
                    </a:ext>
                  </a:extLst>
                </a:gridCol>
              </a:tblGrid>
              <a:tr h="1392154">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Atbilžu varianti/</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jautājumi</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Pilnībā 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a:effectLst/>
                          <a:latin typeface="Calibri" panose="020F0502020204030204" pitchFamily="34" charset="0"/>
                          <a:ea typeface="Times New Roman" panose="02020603050405020304" pitchFamily="18" charset="0"/>
                          <a:cs typeface="Times New Roman" panose="02020603050405020304" pitchFamily="18" charset="0"/>
                        </a:rPr>
                        <a:t>Drīzāk 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dirty="0">
                          <a:effectLst/>
                          <a:latin typeface="Calibri" panose="020F0502020204030204" pitchFamily="34" charset="0"/>
                          <a:ea typeface="Times New Roman" panose="02020603050405020304" pitchFamily="18" charset="0"/>
                          <a:cs typeface="Times New Roman" panose="02020603050405020304" pitchFamily="18" charset="0"/>
                        </a:rPr>
                        <a:t>Ne piekrītu, ne nepiekrītu</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a:effectLst/>
                          <a:latin typeface="Calibri" panose="020F0502020204030204" pitchFamily="34" charset="0"/>
                          <a:ea typeface="Times New Roman" panose="02020603050405020304" pitchFamily="18" charset="0"/>
                          <a:cs typeface="Times New Roman" panose="02020603050405020304" pitchFamily="18" charset="0"/>
                        </a:rPr>
                        <a:t>Drīzāk nepiekrītu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Pilnībā nepiekrītu</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2932149"/>
                  </a:ext>
                </a:extLst>
              </a:tr>
              <a:tr h="1392154">
                <a:tc>
                  <a:txBody>
                    <a:bodyPr/>
                    <a:lstStyle/>
                    <a:p>
                      <a:pPr fontAlgn="t">
                        <a:lnSpc>
                          <a:spcPct val="115000"/>
                        </a:lnSpc>
                        <a:spcAft>
                          <a:spcPts val="0"/>
                        </a:spcAft>
                      </a:pPr>
                      <a:r>
                        <a:rPr lang="lv-LV" sz="2000" b="1">
                          <a:effectLst/>
                          <a:latin typeface="Calibri" panose="020F0502020204030204" pitchFamily="34" charset="0"/>
                          <a:ea typeface="Times New Roman" panose="02020603050405020304" pitchFamily="18" charset="0"/>
                          <a:cs typeface="Arial" panose="020B0604020202020204" pitchFamily="34" charset="0"/>
                        </a:rPr>
                        <a:t>Izglītojamo tiesības</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p>
                      <a:pP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65.0</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31.5</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2.1</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1.0</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0.4</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661480826"/>
                  </a:ext>
                </a:extLst>
              </a:tr>
              <a:tr h="1392154">
                <a:tc>
                  <a:txBody>
                    <a:bodyPr/>
                    <a:lstStyle/>
                    <a:p>
                      <a:pPr fontAlgn="t">
                        <a:lnSpc>
                          <a:spcPct val="115000"/>
                        </a:lnSpc>
                        <a:spcAft>
                          <a:spcPts val="0"/>
                        </a:spcAft>
                      </a:pPr>
                      <a:r>
                        <a:rPr lang="lv-LV" sz="2000" b="1">
                          <a:effectLst/>
                          <a:latin typeface="Calibri" panose="020F0502020204030204" pitchFamily="34" charset="0"/>
                          <a:ea typeface="Times New Roman" panose="02020603050405020304" pitchFamily="18" charset="0"/>
                          <a:cs typeface="Arial" panose="020B0604020202020204" pitchFamily="34" charset="0"/>
                        </a:rPr>
                        <a:t>Izglītojamo vecāku tiesības</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64.0</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t">
                        <a:lnSpc>
                          <a:spcPct val="115000"/>
                        </a:lnSpc>
                        <a:spcAft>
                          <a:spcPts val="0"/>
                        </a:spcAft>
                      </a:pPr>
                      <a:r>
                        <a:rPr lang="lv-LV"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32.0</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2.7</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0.8</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t">
                        <a:lnSpc>
                          <a:spcPct val="115000"/>
                        </a:lnSpc>
                        <a:spcAft>
                          <a:spcPts val="0"/>
                        </a:spcAft>
                      </a:pPr>
                      <a:r>
                        <a:rPr lang="lv-LV" sz="2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0.4</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382278656"/>
                  </a:ext>
                </a:extLst>
              </a:tr>
            </a:tbl>
          </a:graphicData>
        </a:graphic>
      </p:graphicFrame>
    </p:spTree>
    <p:extLst>
      <p:ext uri="{BB962C8B-B14F-4D97-AF65-F5344CB8AC3E}">
        <p14:creationId xmlns:p14="http://schemas.microsoft.com/office/powerpoint/2010/main" val="2185146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iestādē, kurā es strādāju, tiek nodrošinātas sociālās garantijas pedagogiem, ko nosaka pašvaldība (%, n=2052, 25.)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34710500"/>
              </p:ext>
            </p:extLst>
          </p:nvPr>
        </p:nvGraphicFramePr>
        <p:xfrm>
          <a:off x="323850" y="1057275"/>
          <a:ext cx="8496300" cy="45365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627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Darba devējs pedagogu savlaicīgi iepazīstina ar dažādiem </a:t>
            </a:r>
            <a:br>
              <a:rPr lang="en-US"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izglītības iestādes iekšējiem normatīvajiem aktiem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n=2052, 27.)</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660636933"/>
              </p:ext>
            </p:extLst>
          </p:nvPr>
        </p:nvGraphicFramePr>
        <p:xfrm>
          <a:off x="250825" y="912813"/>
          <a:ext cx="8642350" cy="4537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2313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Darba devējs pedagogu savlaicīgi iepazīstina ar izmaiņām</a:t>
            </a:r>
            <a:br>
              <a:rPr lang="en-US"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valsts līmeņa normatīvajos aktos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n=2052, 28.)</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695026389"/>
              </p:ext>
            </p:extLst>
          </p:nvPr>
        </p:nvGraphicFramePr>
        <p:xfrm>
          <a:off x="179513" y="913284"/>
          <a:ext cx="878497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2261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Pedagogiem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ir iespēja rosināt izmaiņas izglītības iestādes iekšējās kārtības noteikumos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n=2052, 29.)</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964341128"/>
              </p:ext>
            </p:extLst>
          </p:nvPr>
        </p:nvGraphicFramePr>
        <p:xfrm>
          <a:off x="179513" y="913284"/>
          <a:ext cx="878497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5784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Zināšanu līmenis par darba tiesībām izglītības iestādē </a:t>
            </a:r>
            <a:br>
              <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pedagogu pašvērtējumā 10 </a:t>
            </a:r>
            <a:r>
              <a:rPr lang="lv-LV" sz="2400" b="1" dirty="0" err="1">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ballu</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skalā (%, n=2053, 30.)</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444622292"/>
              </p:ext>
            </p:extLst>
          </p:nvPr>
        </p:nvGraphicFramePr>
        <p:xfrm>
          <a:off x="179513" y="913284"/>
          <a:ext cx="8784973"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370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Zināšanu līmenis par darba tiesībām izglītības iestādē </a:t>
            </a:r>
            <a:br>
              <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pedagogu pašvērtējumā 10 </a:t>
            </a:r>
            <a:r>
              <a:rPr lang="lv-LV" sz="2400" b="1" dirty="0" err="1">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ballu</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skalā (%, n=2053, 31.)</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183323733"/>
              </p:ext>
            </p:extLst>
          </p:nvPr>
        </p:nvGraphicFramePr>
        <p:xfrm>
          <a:off x="179513" y="913284"/>
          <a:ext cx="878497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1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Zināšanu līmenis par darba tiesībām izglītības iestādē </a:t>
            </a:r>
            <a:br>
              <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pedagogu pašvērtējumā 10 </a:t>
            </a:r>
            <a:r>
              <a:rPr lang="lv-LV" sz="2400" b="1" dirty="0" err="1">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ballu</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skalā (%, n=2053, 32.)</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320702454"/>
              </p:ext>
            </p:extLst>
          </p:nvPr>
        </p:nvGraphicFramePr>
        <p:xfrm>
          <a:off x="0" y="841276"/>
          <a:ext cx="9144000"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592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57158" y="0"/>
            <a:ext cx="8568952" cy="571484"/>
          </a:xfrm>
        </p:spPr>
        <p:txBody>
          <a:bodyPr>
            <a:noAutofit/>
          </a:bodyPr>
          <a:lstStyle/>
          <a:p>
            <a:pPr algn="ct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r>
              <a:rPr lang="lv-LV" sz="3200" b="1" dirty="0">
                <a:effectLst>
                  <a:outerShdw blurRad="38100" dist="38100" dir="2700000" algn="tl">
                    <a:srgbClr val="000000">
                      <a:alpha val="43137"/>
                    </a:srgbClr>
                  </a:outerShdw>
                </a:effectLst>
                <a:latin typeface="Calibri" panose="020F0502020204030204" pitchFamily="34" charset="0"/>
              </a:rPr>
              <a:t>Pētījuma norises izstrādes posmi (8.)</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316914833"/>
              </p:ext>
            </p:extLst>
          </p:nvPr>
        </p:nvGraphicFramePr>
        <p:xfrm>
          <a:off x="107504" y="500046"/>
          <a:ext cx="8880400" cy="5093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7442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0"/>
            <a:ext cx="8784974"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Zināšanu līmenis par darba tiesībām izglītības iestādē </a:t>
            </a:r>
            <a:br>
              <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pedagogu pašvērtējumā 10 </a:t>
            </a:r>
            <a:r>
              <a:rPr lang="lv-LV" sz="2400" b="1" dirty="0" err="1">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ballu</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skalā (%, n=2053, 34.)</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173167677"/>
              </p:ext>
            </p:extLst>
          </p:nvPr>
        </p:nvGraphicFramePr>
        <p:xfrm>
          <a:off x="179513" y="913284"/>
          <a:ext cx="8784973"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2269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913284"/>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Ierobežojumi attiecībā uz tiesību īstenošanu izglītības iestādē pedagogu vērtējumā (%, n=2055, 37.)</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25" name="Content Placeholder 24"/>
          <p:cNvGraphicFramePr>
            <a:graphicFrameLocks noGrp="1"/>
          </p:cNvGraphicFramePr>
          <p:nvPr>
            <p:ph sz="quarter" idx="1"/>
            <p:extLst>
              <p:ext uri="{D42A27DB-BD31-4B8C-83A1-F6EECF244321}">
                <p14:modId xmlns:p14="http://schemas.microsoft.com/office/powerpoint/2010/main" val="3188430468"/>
              </p:ext>
            </p:extLst>
          </p:nvPr>
        </p:nvGraphicFramePr>
        <p:xfrm>
          <a:off x="0" y="912813"/>
          <a:ext cx="9143999" cy="4802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2436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913284"/>
          </a:xfrm>
        </p:spPr>
        <p:txBody>
          <a:bodyPr>
            <a:noAutofit/>
          </a:bodyPr>
          <a:lstStyle/>
          <a:p>
            <a:pPr algn="ctr" fontAlgn="t">
              <a:spcAft>
                <a:spcPts val="0"/>
              </a:spcAft>
            </a:pP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Vērtējums par riskiem pedagogu uzvedībā attiecībā uz savu tiesību aizstāvību izglītības iestādē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39.)</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020221317"/>
              </p:ext>
            </p:extLst>
          </p:nvPr>
        </p:nvGraphicFramePr>
        <p:xfrm>
          <a:off x="107504" y="913284"/>
          <a:ext cx="885698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2700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21197"/>
            <a:ext cx="9612560" cy="720079"/>
          </a:xfrm>
        </p:spPr>
        <p:txBody>
          <a:bodyPr>
            <a:noAutofit/>
          </a:bodyPr>
          <a:lstStyle/>
          <a:p>
            <a:pPr marL="457200" algn="ctr">
              <a:spcAft>
                <a:spcPts val="1000"/>
              </a:spcAft>
            </a:pPr>
            <a:r>
              <a:rPr lang="lv-LV" sz="20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Pedagogu informētība par darba slodzes </a:t>
            </a:r>
            <a:r>
              <a:rPr lang="lv-LV" sz="20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(t. sk. mācību stundas konkrētā priekšmetā </a:t>
            </a:r>
            <a:br>
              <a:rPr lang="lv-LV" sz="20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br>
            <a:r>
              <a:rPr lang="lv-LV" sz="20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u.c. darbi)</a:t>
            </a:r>
            <a:r>
              <a:rPr lang="lv-LV" sz="20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sadales kārtību </a:t>
            </a:r>
            <a:r>
              <a:rPr lang="lv-LV" sz="20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(principi, kritēriji) </a:t>
            </a:r>
            <a:r>
              <a:rPr lang="lv-LV" sz="20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iestādē</a:t>
            </a:r>
            <a:r>
              <a:rPr lang="lv-LV" sz="2000" dirty="0">
                <a:latin typeface="Calibri" panose="020F0502020204030204" pitchFamily="34" charset="0"/>
                <a:ea typeface="Times New Roman" panose="02020603050405020304" pitchFamily="18" charset="0"/>
                <a:cs typeface="Times New Roman" panose="02020603050405020304" pitchFamily="18" charset="0"/>
              </a:rPr>
              <a:t> </a:t>
            </a:r>
            <a:r>
              <a:rPr lang="lv-LV"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41.)</a:t>
            </a:r>
            <a:endPar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750315485"/>
              </p:ext>
            </p:extLst>
          </p:nvPr>
        </p:nvGraphicFramePr>
        <p:xfrm>
          <a:off x="179511" y="841276"/>
          <a:ext cx="8784976"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8129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21197"/>
            <a:ext cx="9612560" cy="720079"/>
          </a:xfrm>
        </p:spPr>
        <p:txBody>
          <a:bodyPr>
            <a:noAutofit/>
          </a:bodyPr>
          <a:lstStyle/>
          <a:p>
            <a:pPr marL="457200" algn="ctr">
              <a:spcAft>
                <a:spcPts val="100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Ieinteresēto pušu informētība par izglītības iestādes Iekšējās kārtības noteikumiem (%, n=2055, 44.)</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556323729"/>
              </p:ext>
            </p:extLst>
          </p:nvPr>
        </p:nvGraphicFramePr>
        <p:xfrm>
          <a:off x="251520" y="841276"/>
          <a:ext cx="9865096" cy="48737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8687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21197"/>
            <a:ext cx="9612560" cy="720079"/>
          </a:xfrm>
        </p:spPr>
        <p:txBody>
          <a:bodyPr>
            <a:noAutofit/>
          </a:bodyPr>
          <a:lstStyle/>
          <a:p>
            <a:pPr marL="457200" algn="ctr">
              <a:spcAft>
                <a:spcPts val="100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iestādes Iekšējās kārtības noteikumu aktualizācija mācību gada ietvaros (%, n=2055, 44.)</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07587825"/>
              </p:ext>
            </p:extLst>
          </p:nvPr>
        </p:nvGraphicFramePr>
        <p:xfrm>
          <a:off x="107504" y="841276"/>
          <a:ext cx="9721080" cy="4680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3637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21197"/>
            <a:ext cx="9612560" cy="720079"/>
          </a:xfrm>
        </p:spPr>
        <p:txBody>
          <a:bodyPr>
            <a:noAutofit/>
          </a:bodyPr>
          <a:lstStyle/>
          <a:p>
            <a:pPr marL="457200" algn="ctr">
              <a:spcAft>
                <a:spcPts val="100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iestādes Iekšējās kārtības noteikumu kvalitātes un ievērošanas novērtējums (%, n=2055, 45.)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628431926"/>
              </p:ext>
            </p:extLst>
          </p:nvPr>
        </p:nvGraphicFramePr>
        <p:xfrm>
          <a:off x="0" y="841276"/>
          <a:ext cx="9828584" cy="48737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3063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21197"/>
            <a:ext cx="9612560" cy="720079"/>
          </a:xfrm>
        </p:spPr>
        <p:txBody>
          <a:bodyPr>
            <a:noAutofit/>
          </a:bodyPr>
          <a:lstStyle/>
          <a:p>
            <a:pPr marL="457200" algn="ctr">
              <a:spcAft>
                <a:spcPts val="100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Apgalvojumu novērtējums par pozitīvo pieredzi konfliktu risināšanā izglītības iestādē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47.)</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641149892"/>
              </p:ext>
            </p:extLst>
          </p:nvPr>
        </p:nvGraphicFramePr>
        <p:xfrm>
          <a:off x="-108520" y="841276"/>
          <a:ext cx="9145016" cy="47525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4539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21197"/>
            <a:ext cx="9612560" cy="720079"/>
          </a:xfrm>
        </p:spPr>
        <p:txBody>
          <a:bodyPr>
            <a:noAutofit/>
          </a:bodyPr>
          <a:lstStyle/>
          <a:p>
            <a:pPr marL="457200" algn="ctr">
              <a:spcAft>
                <a:spcPts val="1000"/>
              </a:spcAft>
            </a:pP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Apgalvojumu novērtējums par konfliktu risināšanas rīcības shēmu un subordināciju šajā kontekstā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48.)</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2766116"/>
              </p:ext>
            </p:extLst>
          </p:nvPr>
        </p:nvGraphicFramePr>
        <p:xfrm>
          <a:off x="107504" y="841276"/>
          <a:ext cx="9649072" cy="48737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721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121197"/>
            <a:ext cx="9252520" cy="720079"/>
          </a:xfrm>
        </p:spPr>
        <p:txBody>
          <a:bodyPr>
            <a:noAutofit/>
          </a:bodyPr>
          <a:lstStyle/>
          <a:p>
            <a:pPr algn="ctr" fontAlgn="t">
              <a:spcAft>
                <a:spcPts val="0"/>
              </a:spcAft>
            </a:pP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Konflikta situāciju risināšanu negatīvi ietekmējošie faktori</a:t>
            </a:r>
            <a:b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 izglītības iestādēs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49.)</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147364010"/>
              </p:ext>
            </p:extLst>
          </p:nvPr>
        </p:nvGraphicFramePr>
        <p:xfrm>
          <a:off x="-108520" y="841276"/>
          <a:ext cx="9252520" cy="48737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9879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568952" cy="642922"/>
          </a:xfrm>
        </p:spPr>
        <p:txBody>
          <a:bodyPr>
            <a:noAutofit/>
          </a:bodyPr>
          <a:lstStyle/>
          <a:p>
            <a:pPr algn="ct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br>
              <a:rPr lang="lv-LV" sz="3200" b="1" dirty="0">
                <a:effectLst>
                  <a:outerShdw blurRad="38100" dist="38100" dir="2700000" algn="tl">
                    <a:srgbClr val="000000">
                      <a:alpha val="43137"/>
                    </a:srgbClr>
                  </a:outerShdw>
                </a:effectLst>
                <a:latin typeface="Calibri" panose="020F0502020204030204" pitchFamily="34" charset="0"/>
              </a:rPr>
            </a:br>
            <a:r>
              <a:rPr lang="lv-LV" sz="3200" b="1" dirty="0">
                <a:effectLst>
                  <a:outerShdw blurRad="38100" dist="38100" dir="2700000" algn="tl">
                    <a:srgbClr val="000000">
                      <a:alpha val="43137"/>
                    </a:srgbClr>
                  </a:outerShdw>
                </a:effectLst>
                <a:latin typeface="Calibri" panose="020F0502020204030204" pitchFamily="34" charset="0"/>
              </a:rPr>
              <a:t>Kā </a:t>
            </a:r>
            <a:r>
              <a:rPr lang="lv-LV" sz="3200" b="1" dirty="0">
                <a:solidFill>
                  <a:srgbClr val="1F497D"/>
                </a:solidFill>
                <a:effectLst>
                  <a:outerShdw blurRad="38100" dist="38100" dir="2700000" algn="tl">
                    <a:srgbClr val="000000">
                      <a:alpha val="43137"/>
                    </a:srgbClr>
                  </a:outerShdw>
                </a:effectLst>
                <a:latin typeface="Calibri" panose="020F0502020204030204" pitchFamily="34" charset="0"/>
              </a:rPr>
              <a:t>pētījumā </a:t>
            </a:r>
            <a:r>
              <a:rPr lang="lv-LV" sz="3200" b="1" dirty="0">
                <a:effectLst>
                  <a:outerShdw blurRad="38100" dist="38100" dir="2700000" algn="tl">
                    <a:srgbClr val="000000">
                      <a:alpha val="43137"/>
                    </a:srgbClr>
                  </a:outerShdw>
                </a:effectLst>
                <a:latin typeface="Calibri" panose="020F0502020204030204" pitchFamily="34" charset="0"/>
              </a:rPr>
              <a:t>definētas pedagogu darba tiesības?</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95086038"/>
              </p:ext>
            </p:extLst>
          </p:nvPr>
        </p:nvGraphicFramePr>
        <p:xfrm>
          <a:off x="179512" y="553244"/>
          <a:ext cx="8784976"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0017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121197"/>
            <a:ext cx="9252520" cy="720079"/>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Pirms jaunā mācību gada sākuma (1.septembra) tiek nodrošināta iespēja iepazīties ar prognozējamo darba algas likmi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55.)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73514109"/>
              </p:ext>
            </p:extLst>
          </p:nvPr>
        </p:nvGraphicFramePr>
        <p:xfrm>
          <a:off x="251520" y="985292"/>
          <a:ext cx="8784976"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284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121197"/>
            <a:ext cx="9252520" cy="720079"/>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Institūcijas, kurās pedagogi vēršas pēc palīdzības, </a:t>
            </a:r>
            <a:b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ja tiek aizskartas viņu darba tiesības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 n=2055, 59.)</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Chart 5"/>
          <p:cNvGraphicFramePr/>
          <p:nvPr>
            <p:extLst>
              <p:ext uri="{D42A27DB-BD31-4B8C-83A1-F6EECF244321}">
                <p14:modId xmlns:p14="http://schemas.microsoft.com/office/powerpoint/2010/main" val="3091524916"/>
              </p:ext>
            </p:extLst>
          </p:nvPr>
        </p:nvGraphicFramePr>
        <p:xfrm>
          <a:off x="125252" y="871544"/>
          <a:ext cx="8784976" cy="47525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1355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197"/>
            <a:ext cx="7772400" cy="792087"/>
          </a:xfrm>
        </p:spPr>
        <p:txBody>
          <a:bodyPr>
            <a:noAutofit/>
          </a:bodyPr>
          <a:lstStyle/>
          <a:p>
            <a:pPr algn="ctr" fontAlgn="t">
              <a:spcAft>
                <a:spcPts val="0"/>
              </a:spcAft>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Izglītības iestādē, kurā es strādāju, tiek ievērotas pedagoga - arodbiedrības biedra tiesības (%, n=2055, 60.)</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630137169"/>
              </p:ext>
            </p:extLst>
          </p:nvPr>
        </p:nvGraphicFramePr>
        <p:xfrm>
          <a:off x="251520" y="913284"/>
          <a:ext cx="8784977" cy="4536504"/>
        </p:xfrm>
        <a:graphic>
          <a:graphicData uri="http://schemas.openxmlformats.org/drawingml/2006/table">
            <a:tbl>
              <a:tblPr firstRow="1" firstCol="1" bandRow="1"/>
              <a:tblGrid>
                <a:gridCol w="1737723">
                  <a:extLst>
                    <a:ext uri="{9D8B030D-6E8A-4147-A177-3AD203B41FA5}">
                      <a16:colId xmlns:a16="http://schemas.microsoft.com/office/drawing/2014/main" val="3442264070"/>
                    </a:ext>
                  </a:extLst>
                </a:gridCol>
                <a:gridCol w="1794906">
                  <a:extLst>
                    <a:ext uri="{9D8B030D-6E8A-4147-A177-3AD203B41FA5}">
                      <a16:colId xmlns:a16="http://schemas.microsoft.com/office/drawing/2014/main" val="3827115603"/>
                    </a:ext>
                  </a:extLst>
                </a:gridCol>
                <a:gridCol w="1782198">
                  <a:extLst>
                    <a:ext uri="{9D8B030D-6E8A-4147-A177-3AD203B41FA5}">
                      <a16:colId xmlns:a16="http://schemas.microsoft.com/office/drawing/2014/main" val="1552650558"/>
                    </a:ext>
                  </a:extLst>
                </a:gridCol>
                <a:gridCol w="1708073">
                  <a:extLst>
                    <a:ext uri="{9D8B030D-6E8A-4147-A177-3AD203B41FA5}">
                      <a16:colId xmlns:a16="http://schemas.microsoft.com/office/drawing/2014/main" val="458630040"/>
                    </a:ext>
                  </a:extLst>
                </a:gridCol>
                <a:gridCol w="1762077">
                  <a:extLst>
                    <a:ext uri="{9D8B030D-6E8A-4147-A177-3AD203B41FA5}">
                      <a16:colId xmlns:a16="http://schemas.microsoft.com/office/drawing/2014/main" val="3085252817"/>
                    </a:ext>
                  </a:extLst>
                </a:gridCol>
              </a:tblGrid>
              <a:tr h="2384750">
                <a:tc>
                  <a:txBody>
                    <a:bodyPr/>
                    <a:lstStyle/>
                    <a:p>
                      <a:pPr algn="ctr" fontAlgn="t">
                        <a:lnSpc>
                          <a:spcPct val="115000"/>
                        </a:lnSpc>
                        <a:spcAft>
                          <a:spcPts val="0"/>
                        </a:spcAft>
                      </a:pPr>
                      <a:r>
                        <a:rPr lang="lv-LV" sz="1600" b="1" dirty="0">
                          <a:effectLst/>
                          <a:latin typeface="Calibri" panose="020F0502020204030204" pitchFamily="34" charset="0"/>
                          <a:ea typeface="Times New Roman" panose="02020603050405020304" pitchFamily="18" charset="0"/>
                          <a:cs typeface="Arial" panose="020B0604020202020204" pitchFamily="34" charset="0"/>
                        </a:rPr>
                        <a:t>Atbilžu varianti/</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Arial" panose="020B0604020202020204" pitchFamily="34" charset="0"/>
                        </a:rPr>
                        <a:t>jautājumi</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Es labi pārzinu tiesības, kuras reglamentētas pedagogam,  kā arodbiedrības biedram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lv-LV"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Izglītības iestādē, kurā strādāju, vienmēr tiek ievērotas tiesības, ko nosaka arodbiedrības statūti</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Izglītības iestādē, kurā strādāju, vienmēr savlaicīgi ir bijusi iespēja iepazīties ar izmaiņām koplīgumā</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(ja tāds pastāv)</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Man vai kolēģiem ir bijusi pieredze, ka arodbiedrība  ir  palīdzējusi nodrošināt darba tiesību aizstāvību</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4213966465"/>
                  </a:ext>
                </a:extLst>
              </a:tr>
              <a:tr h="456416">
                <a:tc>
                  <a:txBody>
                    <a:bodyPr/>
                    <a:lstStyle/>
                    <a:p>
                      <a:pPr algn="ctr">
                        <a:lnSpc>
                          <a:spcPct val="115000"/>
                        </a:lnSpc>
                        <a:spcAft>
                          <a:spcPts val="0"/>
                        </a:spcAft>
                      </a:pPr>
                      <a:r>
                        <a:rPr lang="lv-LV" sz="1600" b="1" dirty="0">
                          <a:effectLst/>
                          <a:latin typeface="Calibri" panose="020F0502020204030204" pitchFamily="34" charset="0"/>
                          <a:ea typeface="Times New Roman" panose="02020603050405020304" pitchFamily="18" charset="0"/>
                          <a:cs typeface="Times New Roman" panose="02020603050405020304" pitchFamily="18" charset="0"/>
                        </a:rPr>
                        <a:t>PIEKRĪTU</a:t>
                      </a: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69,8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lv-LV"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70,7</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lv-LV"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53,9</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162130639"/>
                  </a:ext>
                </a:extLst>
              </a:tr>
              <a:tr h="619461">
                <a:tc>
                  <a:txBody>
                    <a:bodyPr/>
                    <a:lstStyle/>
                    <a:p>
                      <a:pPr algn="ctr">
                        <a:lnSpc>
                          <a:spcPct val="115000"/>
                        </a:lnSpc>
                        <a:spcAft>
                          <a:spcPts val="0"/>
                        </a:spcAft>
                      </a:pPr>
                      <a:r>
                        <a:rPr lang="lv-LV" sz="1600" b="1">
                          <a:effectLst/>
                          <a:latin typeface="Calibri" panose="020F0502020204030204" pitchFamily="34" charset="0"/>
                          <a:ea typeface="Times New Roman" panose="02020603050405020304" pitchFamily="18" charset="0"/>
                          <a:cs typeface="Times New Roman" panose="02020603050405020304" pitchFamily="18" charset="0"/>
                        </a:rPr>
                        <a:t>Ne piekrītu,</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lv-LV" sz="1600" b="1">
                          <a:effectLst/>
                          <a:latin typeface="Calibri" panose="020F0502020204030204" pitchFamily="34" charset="0"/>
                          <a:ea typeface="Times New Roman" panose="02020603050405020304" pitchFamily="18" charset="0"/>
                          <a:cs typeface="Times New Roman" panose="02020603050405020304" pitchFamily="18" charset="0"/>
                        </a:rPr>
                        <a:t>ne nepiekrītu</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18,5</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41982476"/>
                  </a:ext>
                </a:extLst>
              </a:tr>
              <a:tr h="456416">
                <a:tc>
                  <a:txBody>
                    <a:bodyPr/>
                    <a:lstStyle/>
                    <a:p>
                      <a:pPr algn="ctr">
                        <a:lnSpc>
                          <a:spcPct val="115000"/>
                        </a:lnSpc>
                        <a:spcAft>
                          <a:spcPts val="0"/>
                        </a:spcAft>
                      </a:pPr>
                      <a:r>
                        <a:rPr lang="lv-LV"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NEPIEKRĪTU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0"/>
                        </a:spcAft>
                      </a:pPr>
                      <a:r>
                        <a:rPr lang="lv-LV"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10,1</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667762747"/>
                  </a:ext>
                </a:extLst>
              </a:tr>
              <a:tr h="619461">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Atbilde netiek sniegta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lv-LV"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17,5</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389" marR="653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299080426"/>
                  </a:ext>
                </a:extLst>
              </a:tr>
            </a:tbl>
          </a:graphicData>
        </a:graphic>
      </p:graphicFrame>
    </p:spTree>
    <p:extLst>
      <p:ext uri="{BB962C8B-B14F-4D97-AF65-F5344CB8AC3E}">
        <p14:creationId xmlns:p14="http://schemas.microsoft.com/office/powerpoint/2010/main" val="271035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3204"/>
            <a:ext cx="7772400" cy="648072"/>
          </a:xfrm>
        </p:spPr>
        <p:txBody>
          <a:bodyPr>
            <a:noAutofit/>
          </a:bodyPr>
          <a:lstStyle/>
          <a:p>
            <a:pPr algn="ctr">
              <a:spcBef>
                <a:spcPts val="0"/>
              </a:spcBef>
              <a:spcAft>
                <a:spcPts val="0"/>
              </a:spcAft>
            </a:pPr>
            <a:r>
              <a:rPr lang="lv-LV" sz="2400" b="1" kern="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Times New Roman"/>
              </a:rPr>
              <a:t>Pedagogu prakses gadījumi, kad ir konstatēti pedagoga darba tiesību pārkāpumi (</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Arial" panose="020B0604020202020204" pitchFamily="34" charset="0"/>
              </a:rPr>
              <a:t>n=400+</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79512" y="841276"/>
            <a:ext cx="8712968" cy="4752528"/>
          </a:xfrm>
        </p:spPr>
        <p:txBody>
          <a:bodyPr>
            <a:normAutofit lnSpcReduction="10000"/>
          </a:bodyPr>
          <a:lstStyle/>
          <a:p>
            <a:pPr marL="0" indent="0" algn="just">
              <a:lnSpc>
                <a:spcPct val="150000"/>
              </a:lnSpc>
              <a:spcAft>
                <a:spcPts val="0"/>
              </a:spcAft>
              <a:buNone/>
            </a:pPr>
            <a:r>
              <a:rPr lang="lv-LV" sz="2200" b="1" dirty="0">
                <a:solidFill>
                  <a:srgbClr val="002060"/>
                </a:solidFill>
                <a:effectLst>
                  <a:outerShdw blurRad="38100" dist="38100" dir="2700000" algn="tl">
                    <a:srgbClr val="000000">
                      <a:alpha val="43137"/>
                    </a:srgbClr>
                  </a:outerShdw>
                </a:effectLst>
                <a:latin typeface="Calibri"/>
                <a:ea typeface="Times New Roman"/>
                <a:cs typeface="Times New Roman"/>
              </a:rPr>
              <a:t>Pedagogu darba slodze un atalgojums </a:t>
            </a:r>
            <a:endParaRPr lang="lv-LV" sz="2200"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marL="270510" indent="186690" algn="just">
              <a:lnSpc>
                <a:spcPct val="120000"/>
              </a:lnSpc>
              <a:spcBef>
                <a:spcPts val="0"/>
              </a:spcBef>
              <a:spcAft>
                <a:spcPts val="0"/>
              </a:spcAft>
            </a:pPr>
            <a:r>
              <a:rPr lang="lv-LV" sz="2200" i="1" dirty="0">
                <a:latin typeface="Calibri"/>
                <a:ea typeface="Times New Roman"/>
                <a:cs typeface="Times New Roman"/>
              </a:rPr>
              <a:t>„Direktorei pašvaldība mēģināja aprēķināt algu atkarībā no kvadrātmetriem, kuri bija skolai.”</a:t>
            </a:r>
          </a:p>
          <a:p>
            <a:pPr marL="270510" indent="186690" algn="just">
              <a:lnSpc>
                <a:spcPct val="120000"/>
              </a:lnSpc>
              <a:spcBef>
                <a:spcPts val="0"/>
              </a:spcBef>
              <a:spcAft>
                <a:spcPts val="0"/>
              </a:spcAft>
            </a:pPr>
            <a:r>
              <a:rPr lang="lv-LV" sz="2200" i="1" dirty="0">
                <a:latin typeface="Calibri"/>
                <a:ea typeface="Times New Roman"/>
                <a:cs typeface="Times New Roman"/>
              </a:rPr>
              <a:t>„Tika samazināta darba slodze ar atpakaļejošu datumu.”</a:t>
            </a:r>
          </a:p>
          <a:p>
            <a:pPr marL="270510" indent="186690" algn="just">
              <a:lnSpc>
                <a:spcPct val="150000"/>
              </a:lnSpc>
              <a:spcAft>
                <a:spcPts val="0"/>
              </a:spcAft>
            </a:pPr>
            <a:r>
              <a:rPr lang="lv-LV" sz="2200" i="1" dirty="0">
                <a:latin typeface="Calibri"/>
                <a:ea typeface="Times New Roman"/>
                <a:cs typeface="Times New Roman"/>
              </a:rPr>
              <a:t>„Direktors neinformē par piemaksām, nepaskaidro, kāpēc vienam ir 15 eiro, citam - 100 eiro; neinformē, kā tiek piešķirtas konsultācijas u.c.”</a:t>
            </a:r>
            <a:endParaRPr lang="lv-LV" sz="2200" dirty="0">
              <a:latin typeface="Calibri"/>
              <a:ea typeface="Times New Roman"/>
              <a:cs typeface="Times New Roman"/>
            </a:endParaRPr>
          </a:p>
          <a:p>
            <a:pPr marL="270510" indent="186690" algn="just">
              <a:lnSpc>
                <a:spcPct val="120000"/>
              </a:lnSpc>
              <a:spcBef>
                <a:spcPts val="0"/>
              </a:spcBef>
              <a:spcAft>
                <a:spcPts val="0"/>
              </a:spcAft>
            </a:pPr>
            <a:r>
              <a:rPr lang="lv-LV" sz="2200" i="1" dirty="0">
                <a:latin typeface="Calibri"/>
                <a:ea typeface="Times New Roman"/>
                <a:cs typeface="Times New Roman"/>
              </a:rPr>
              <a:t>„Tiek uzlikti dažādi papildus darba pienākumi ārpus tiešajiem darba pienākumiem (bērnudārza teritorijas dekoru gatavošana, talkas iestādes palīgtelpu sakopšanai, organizēšana un piedalīšanās pasākumos ārpus iestādes). Netiek atrēķināts vai samaksāts par pārstrādātām darba stundām.”</a:t>
            </a:r>
            <a:endParaRPr lang="lv-LV" sz="2200" dirty="0">
              <a:latin typeface="Calibri"/>
              <a:ea typeface="Times New Roman"/>
              <a:cs typeface="Times New Roman"/>
            </a:endParaRPr>
          </a:p>
          <a:p>
            <a:pPr marL="270510" indent="186690" algn="just">
              <a:lnSpc>
                <a:spcPct val="150000"/>
              </a:lnSpc>
              <a:spcAft>
                <a:spcPts val="0"/>
              </a:spcAft>
            </a:pPr>
            <a:endParaRPr lang="lv-LV" sz="2400" dirty="0">
              <a:effectLst/>
              <a:latin typeface="Calibri"/>
              <a:ea typeface="Times New Roman"/>
              <a:cs typeface="Times New Roman"/>
            </a:endParaRPr>
          </a:p>
        </p:txBody>
      </p:sp>
    </p:spTree>
    <p:extLst>
      <p:ext uri="{BB962C8B-B14F-4D97-AF65-F5344CB8AC3E}">
        <p14:creationId xmlns:p14="http://schemas.microsoft.com/office/powerpoint/2010/main" val="19108873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360040"/>
          </a:xfrm>
        </p:spPr>
        <p:txBody>
          <a:bodyPr>
            <a:noAutofit/>
          </a:bodyPr>
          <a:lstStyle/>
          <a:p>
            <a:pPr algn="ctr">
              <a:spcBef>
                <a:spcPts val="0"/>
              </a:spcBef>
              <a:spcAft>
                <a:spcPts val="0"/>
              </a:spcAft>
            </a:pPr>
            <a:r>
              <a:rPr lang="lv-LV" sz="2000" b="1" kern="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Times New Roman"/>
              </a:rPr>
              <a:t>Pedagogu prakses gadījumi, kad ir konstatēti pedagoga darba tiesību pārkāpumi</a:t>
            </a:r>
            <a:endPar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481236"/>
            <a:ext cx="9001000" cy="5112568"/>
          </a:xfrm>
        </p:spPr>
        <p:txBody>
          <a:bodyPr>
            <a:noAutofit/>
          </a:bodyPr>
          <a:lstStyle/>
          <a:p>
            <a:pPr marL="0" indent="0">
              <a:lnSpc>
                <a:spcPct val="150000"/>
              </a:lnSpc>
              <a:spcAft>
                <a:spcPts val="0"/>
              </a:spcAft>
              <a:buNone/>
            </a:pPr>
            <a:r>
              <a:rPr lang="lv-LV" sz="1800" b="1" dirty="0">
                <a:solidFill>
                  <a:srgbClr val="002060"/>
                </a:solidFill>
                <a:effectLst>
                  <a:outerShdw blurRad="38100" dist="38100" dir="2700000" algn="tl">
                    <a:srgbClr val="000000">
                      <a:alpha val="43137"/>
                    </a:srgbClr>
                  </a:outerShdw>
                </a:effectLst>
                <a:latin typeface="Calibri"/>
                <a:ea typeface="Times New Roman"/>
                <a:cs typeface="Times New Roman"/>
              </a:rPr>
              <a:t>Attiecības ar izglītojamiem un viņu vecākiem</a:t>
            </a:r>
          </a:p>
          <a:p>
            <a:pPr marL="270510" indent="186690" algn="just">
              <a:lnSpc>
                <a:spcPct val="150000"/>
              </a:lnSpc>
              <a:spcBef>
                <a:spcPts val="0"/>
              </a:spcBef>
              <a:spcAft>
                <a:spcPts val="0"/>
              </a:spcAft>
            </a:pPr>
            <a:r>
              <a:rPr lang="lv-LV" sz="1800" i="1" dirty="0">
                <a:latin typeface="Calibri"/>
                <a:ea typeface="Times New Roman"/>
                <a:cs typeface="Times New Roman"/>
              </a:rPr>
              <a:t>„Ir bijuši gadījumi, kad izglītojamais smagi aizskar skolotāja godu un cieņu (uzspļauj, stundas laikā izģērbjas, veicot aizskarošas darbības). Skolas vadības attieksme pret to ir negatīva, bet vainīgais nekādu sodu nesaņēma, jo izglītības iestādes vadībai šādus gadījumus ir izdevīgāk noklusēt un nogludināt; par šādiem gadījumiem nav pieņemts runāt.”</a:t>
            </a:r>
            <a:endParaRPr lang="lv-LV" sz="1800" dirty="0">
              <a:latin typeface="Calibri"/>
              <a:ea typeface="Times New Roman"/>
              <a:cs typeface="Times New Roman"/>
            </a:endParaRPr>
          </a:p>
          <a:p>
            <a:pPr indent="457200" algn="just">
              <a:lnSpc>
                <a:spcPct val="150000"/>
              </a:lnSpc>
              <a:spcBef>
                <a:spcPts val="0"/>
              </a:spcBef>
              <a:spcAft>
                <a:spcPts val="0"/>
              </a:spcAft>
            </a:pPr>
            <a:r>
              <a:rPr lang="lv-LV" sz="1800" i="1" dirty="0">
                <a:latin typeface="Calibri"/>
                <a:ea typeface="Times New Roman"/>
                <a:cs typeface="Times New Roman"/>
              </a:rPr>
              <a:t>„Otro gadu viens skolnieks terorizē visu skolu, neļaujot bērniem mācīties un skolotājiem strādāt, izdemolē skolu, kavē stundas, morāli pazemo apkārtējus, bet administrācija "ir bezspēcīga", policija un Bāriņtiesa arī. Redzot to, huligānam piebiedrojas vēl viens tāds skolnieks. Skolotāju beztiesības dēļ mūsu skolā šī „epidēmija” paplašinās.”</a:t>
            </a:r>
            <a:endParaRPr lang="lv-LV" sz="1800" dirty="0">
              <a:latin typeface="Calibri"/>
              <a:ea typeface="Times New Roman"/>
              <a:cs typeface="Times New Roman"/>
            </a:endParaRPr>
          </a:p>
          <a:p>
            <a:pPr marL="270510" indent="186690" algn="just">
              <a:lnSpc>
                <a:spcPct val="150000"/>
              </a:lnSpc>
              <a:spcBef>
                <a:spcPts val="0"/>
              </a:spcBef>
              <a:spcAft>
                <a:spcPts val="0"/>
              </a:spcAft>
            </a:pPr>
            <a:r>
              <a:rPr lang="lv-LV" sz="1800" i="1" dirty="0">
                <a:latin typeface="Calibri"/>
                <a:ea typeface="Times New Roman"/>
                <a:cs typeface="Times New Roman"/>
              </a:rPr>
              <a:t>„Pēc vecāku nepamatotas sūdzības vērstas sankcijas pret pedagogu par pašu sūdzības faktu; vecāki atsakās palīdzēt mācībās savam bērnam, un direktors liek bez atlīdzības strādāt pēc stundām.”</a:t>
            </a:r>
            <a:endParaRPr lang="lv-LV" sz="1800" dirty="0">
              <a:latin typeface="Calibri"/>
              <a:ea typeface="Times New Roman"/>
              <a:cs typeface="Times New Roman"/>
            </a:endParaRPr>
          </a:p>
          <a:p>
            <a:pPr marL="0" indent="0" algn="just">
              <a:lnSpc>
                <a:spcPct val="150000"/>
              </a:lnSpc>
              <a:spcAft>
                <a:spcPts val="0"/>
              </a:spcAft>
              <a:buNone/>
            </a:pPr>
            <a:endParaRPr lang="lv-LV" sz="1800" b="1"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marL="0" indent="0" algn="just">
              <a:lnSpc>
                <a:spcPct val="150000"/>
              </a:lnSpc>
              <a:spcAft>
                <a:spcPts val="0"/>
              </a:spcAft>
              <a:buNone/>
            </a:pPr>
            <a:r>
              <a:rPr lang="lv-LV" sz="1800" b="1" dirty="0">
                <a:solidFill>
                  <a:srgbClr val="002060"/>
                </a:solidFill>
                <a:effectLst>
                  <a:outerShdw blurRad="38100" dist="38100" dir="2700000" algn="tl">
                    <a:srgbClr val="000000">
                      <a:alpha val="43137"/>
                    </a:srgbClr>
                  </a:outerShdw>
                </a:effectLst>
                <a:latin typeface="Calibri"/>
                <a:ea typeface="Times New Roman"/>
                <a:cs typeface="Times New Roman"/>
              </a:rPr>
              <a:t> </a:t>
            </a:r>
            <a:endParaRPr lang="lv-LV" sz="1800"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marL="270510" indent="186690" algn="just">
              <a:lnSpc>
                <a:spcPct val="150000"/>
              </a:lnSpc>
              <a:spcAft>
                <a:spcPts val="0"/>
              </a:spcAft>
            </a:pPr>
            <a:endParaRPr lang="lv-LV" sz="1800" dirty="0">
              <a:effectLst/>
              <a:latin typeface="Calibri"/>
              <a:ea typeface="Times New Roman"/>
              <a:cs typeface="Times New Roman"/>
            </a:endParaRPr>
          </a:p>
        </p:txBody>
      </p:sp>
    </p:spTree>
    <p:extLst>
      <p:ext uri="{BB962C8B-B14F-4D97-AF65-F5344CB8AC3E}">
        <p14:creationId xmlns:p14="http://schemas.microsoft.com/office/powerpoint/2010/main" val="3525544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360040"/>
          </a:xfrm>
        </p:spPr>
        <p:txBody>
          <a:bodyPr>
            <a:noAutofit/>
          </a:bodyPr>
          <a:lstStyle/>
          <a:p>
            <a:pPr algn="ctr">
              <a:spcBef>
                <a:spcPts val="0"/>
              </a:spcBef>
              <a:spcAft>
                <a:spcPts val="0"/>
              </a:spcAft>
            </a:pPr>
            <a:r>
              <a:rPr lang="lv-LV" sz="2000" b="1" kern="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Times New Roman"/>
              </a:rPr>
              <a:t>Pedagogu prakses gadījumi, kad ir konstatēti pedagoga darba tiesību pārkāpumi</a:t>
            </a:r>
            <a:endPar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481236"/>
            <a:ext cx="9001000" cy="5112568"/>
          </a:xfrm>
        </p:spPr>
        <p:txBody>
          <a:bodyPr>
            <a:noAutofit/>
          </a:bodyPr>
          <a:lstStyle/>
          <a:p>
            <a:pPr marL="0" indent="0" algn="just">
              <a:lnSpc>
                <a:spcPct val="150000"/>
              </a:lnSpc>
              <a:spcAft>
                <a:spcPts val="0"/>
              </a:spcAft>
              <a:buNone/>
            </a:pPr>
            <a:r>
              <a:rPr lang="lv-LV" sz="2000" b="1" dirty="0">
                <a:solidFill>
                  <a:srgbClr val="002060"/>
                </a:solidFill>
                <a:effectLst>
                  <a:outerShdw blurRad="38100" dist="38100" dir="2700000" algn="tl">
                    <a:srgbClr val="000000">
                      <a:alpha val="43137"/>
                    </a:srgbClr>
                  </a:outerShdw>
                </a:effectLst>
                <a:latin typeface="Calibri"/>
                <a:ea typeface="Times New Roman"/>
                <a:cs typeface="Times New Roman"/>
              </a:rPr>
              <a:t>Attiecības ar izglītības iestādes vadību un administrāciju</a:t>
            </a:r>
          </a:p>
          <a:p>
            <a:pPr marL="270510" indent="186690" algn="just">
              <a:lnSpc>
                <a:spcPct val="150000"/>
              </a:lnSpc>
              <a:spcBef>
                <a:spcPts val="0"/>
              </a:spcBef>
              <a:spcAft>
                <a:spcPts val="0"/>
              </a:spcAft>
            </a:pPr>
            <a:r>
              <a:rPr lang="lv-LV" sz="2000" i="1" dirty="0">
                <a:latin typeface="Calibri"/>
                <a:ea typeface="Times New Roman"/>
                <a:cs typeface="Times New Roman"/>
              </a:rPr>
              <a:t>„Mobings sapulču laikā. Kolēģu pazemošana, nekonstruktīva kritika. Sapulces tiek vadītas iebiedējot, nevis motivējoši ceļot.” </a:t>
            </a:r>
            <a:endParaRPr lang="lv-LV" sz="2000" dirty="0">
              <a:latin typeface="Calibri"/>
              <a:ea typeface="Times New Roman"/>
              <a:cs typeface="Times New Roman"/>
            </a:endParaRPr>
          </a:p>
          <a:p>
            <a:pPr marL="270510" indent="186690" algn="just">
              <a:lnSpc>
                <a:spcPct val="150000"/>
              </a:lnSpc>
              <a:spcBef>
                <a:spcPts val="0"/>
              </a:spcBef>
              <a:spcAft>
                <a:spcPts val="0"/>
              </a:spcAft>
            </a:pPr>
            <a:r>
              <a:rPr lang="lv-LV" sz="2000" i="1" dirty="0">
                <a:latin typeface="Calibri"/>
                <a:ea typeface="Times New Roman"/>
                <a:cs typeface="Times New Roman"/>
              </a:rPr>
              <a:t> „Pedagogam ir bijis jāpakļaujas direktora spiedienam attiecībā uz skolēnam labvēlīgu vērtējumu semestrī.”</a:t>
            </a:r>
            <a:endParaRPr lang="lv-LV" sz="2000" dirty="0">
              <a:latin typeface="Calibri"/>
              <a:ea typeface="Times New Roman"/>
              <a:cs typeface="Times New Roman"/>
            </a:endParaRPr>
          </a:p>
          <a:p>
            <a:pPr marL="270510" indent="186690" algn="just">
              <a:lnSpc>
                <a:spcPct val="150000"/>
              </a:lnSpc>
              <a:spcBef>
                <a:spcPts val="0"/>
              </a:spcBef>
              <a:spcAft>
                <a:spcPts val="0"/>
              </a:spcAft>
            </a:pPr>
            <a:r>
              <a:rPr lang="lv-LV" sz="2000" i="1" dirty="0">
                <a:latin typeface="Calibri"/>
                <a:ea typeface="Times New Roman"/>
                <a:cs typeface="Times New Roman"/>
              </a:rPr>
              <a:t> „Skolotāja netika brīdināta, ka ir mainīti noteikumi darba līgumā, bet lika to parakstīt, vienkārši noliekot uz galda, nebrīdinot, ka tur kaut kam jāpievērš uzmanība. Protams, ka viss, ko parakstām, ir jāizlasa, bet viņa to parakstīja, neizlasot. Tikai mājās izlasīja kopiju un bija šokā. Beidzās pozitīvi, jo piedraudēja ar arodbiedrību.”</a:t>
            </a:r>
            <a:endParaRPr lang="lv-LV" sz="2000" dirty="0">
              <a:latin typeface="Calibri"/>
              <a:ea typeface="Times New Roman"/>
              <a:cs typeface="Times New Roman"/>
            </a:endParaRPr>
          </a:p>
          <a:p>
            <a:pPr indent="457200" algn="just">
              <a:lnSpc>
                <a:spcPct val="150000"/>
              </a:lnSpc>
              <a:spcBef>
                <a:spcPts val="0"/>
              </a:spcBef>
              <a:spcAft>
                <a:spcPts val="0"/>
              </a:spcAft>
            </a:pPr>
            <a:r>
              <a:rPr lang="lv-LV" sz="2000" i="1" dirty="0">
                <a:latin typeface="Calibri"/>
                <a:ea typeface="Times New Roman"/>
                <a:cs typeface="Times New Roman"/>
              </a:rPr>
              <a:t>„Tiek obligātā kārtā likts veikt darbu, kas nav darba aprakstā.” </a:t>
            </a:r>
            <a:endParaRPr lang="lv-LV" sz="2000" dirty="0">
              <a:latin typeface="Calibri"/>
              <a:ea typeface="Times New Roman"/>
              <a:cs typeface="Times New Roman"/>
            </a:endParaRPr>
          </a:p>
          <a:p>
            <a:pPr marL="0" indent="0" algn="just">
              <a:lnSpc>
                <a:spcPct val="150000"/>
              </a:lnSpc>
              <a:spcBef>
                <a:spcPts val="0"/>
              </a:spcBef>
              <a:spcAft>
                <a:spcPts val="0"/>
              </a:spcAft>
              <a:buNone/>
            </a:pPr>
            <a:endParaRPr lang="lv-LV" sz="2000" b="1"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marL="0" indent="0" algn="just">
              <a:lnSpc>
                <a:spcPct val="150000"/>
              </a:lnSpc>
              <a:spcBef>
                <a:spcPts val="0"/>
              </a:spcBef>
              <a:spcAft>
                <a:spcPts val="0"/>
              </a:spcAft>
              <a:buNone/>
            </a:pPr>
            <a:r>
              <a:rPr lang="lv-LV" sz="2000" b="1" dirty="0">
                <a:solidFill>
                  <a:srgbClr val="002060"/>
                </a:solidFill>
                <a:effectLst>
                  <a:outerShdw blurRad="38100" dist="38100" dir="2700000" algn="tl">
                    <a:srgbClr val="000000">
                      <a:alpha val="43137"/>
                    </a:srgbClr>
                  </a:outerShdw>
                </a:effectLst>
                <a:latin typeface="Calibri"/>
                <a:ea typeface="Times New Roman"/>
                <a:cs typeface="Times New Roman"/>
              </a:rPr>
              <a:t> </a:t>
            </a:r>
            <a:endParaRPr lang="lv-LV" sz="2000"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marL="270510" indent="186690" algn="just">
              <a:lnSpc>
                <a:spcPct val="150000"/>
              </a:lnSpc>
              <a:spcBef>
                <a:spcPts val="0"/>
              </a:spcBef>
              <a:spcAft>
                <a:spcPts val="0"/>
              </a:spcAft>
            </a:pPr>
            <a:endParaRPr lang="lv-LV" sz="1800" dirty="0">
              <a:effectLst/>
              <a:latin typeface="Calibri"/>
              <a:ea typeface="Times New Roman"/>
              <a:cs typeface="Times New Roman"/>
            </a:endParaRPr>
          </a:p>
        </p:txBody>
      </p:sp>
    </p:spTree>
    <p:extLst>
      <p:ext uri="{BB962C8B-B14F-4D97-AF65-F5344CB8AC3E}">
        <p14:creationId xmlns:p14="http://schemas.microsoft.com/office/powerpoint/2010/main" val="880169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360040"/>
          </a:xfrm>
        </p:spPr>
        <p:txBody>
          <a:bodyPr>
            <a:noAutofit/>
          </a:bodyPr>
          <a:lstStyle/>
          <a:p>
            <a:pPr algn="ctr">
              <a:spcBef>
                <a:spcPts val="0"/>
              </a:spcBef>
              <a:spcAft>
                <a:spcPts val="0"/>
              </a:spcAft>
            </a:pPr>
            <a:r>
              <a:rPr lang="lv-LV" sz="2000" b="1" kern="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Times New Roman"/>
              </a:rPr>
              <a:t>Pedagogu prakses gadījumi, kad ir konstatēti pedagoga darba tiesību pārkāpumi</a:t>
            </a:r>
            <a:endPar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481236"/>
            <a:ext cx="9001000" cy="5112568"/>
          </a:xfrm>
        </p:spPr>
        <p:txBody>
          <a:bodyPr>
            <a:noAutofit/>
          </a:bodyPr>
          <a:lstStyle/>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Darba tiesiskās attiecības</a:t>
            </a:r>
          </a:p>
          <a:p>
            <a:pPr marL="270510" indent="186690" algn="just">
              <a:lnSpc>
                <a:spcPct val="150000"/>
              </a:lnSpc>
              <a:spcBef>
                <a:spcPts val="0"/>
              </a:spcBef>
              <a:spcAft>
                <a:spcPts val="0"/>
              </a:spcAft>
            </a:pPr>
            <a:r>
              <a:rPr lang="lv-LV" sz="2400" dirty="0">
                <a:latin typeface="Calibri"/>
                <a:ea typeface="Times New Roman"/>
                <a:cs typeface="Times New Roman"/>
              </a:rPr>
              <a:t>Darba devējs </a:t>
            </a:r>
            <a:r>
              <a:rPr lang="lv-LV" sz="2400" i="1" dirty="0">
                <a:latin typeface="Calibri"/>
                <a:ea typeface="Times New Roman"/>
                <a:cs typeface="Times New Roman"/>
              </a:rPr>
              <a:t>„nevēlējās</a:t>
            </a:r>
            <a:r>
              <a:rPr lang="lv-LV" sz="2400" dirty="0">
                <a:latin typeface="Calibri"/>
                <a:ea typeface="Times New Roman"/>
                <a:cs typeface="Times New Roman"/>
              </a:rPr>
              <a:t> [darbinieci] </a:t>
            </a:r>
            <a:r>
              <a:rPr lang="lv-LV" sz="2400" i="1" dirty="0">
                <a:latin typeface="Calibri"/>
                <a:ea typeface="Times New Roman"/>
                <a:cs typeface="Times New Roman"/>
              </a:rPr>
              <a:t>pēc dekrēta pieņemt darbā, piedāvāja neapmaksātu atvaļinājumu vasarā pēc pašas vēlēšanās.”</a:t>
            </a:r>
            <a:r>
              <a:rPr lang="lv-LV" sz="2400" dirty="0">
                <a:latin typeface="Calibri"/>
                <a:ea typeface="Times New Roman"/>
                <a:cs typeface="Times New Roman"/>
              </a:rPr>
              <a:t> </a:t>
            </a:r>
            <a:endParaRPr lang="lv-LV" sz="2400"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indent="457200" algn="just">
              <a:lnSpc>
                <a:spcPct val="150000"/>
              </a:lnSpc>
              <a:spcBef>
                <a:spcPts val="0"/>
              </a:spcBef>
              <a:spcAft>
                <a:spcPts val="0"/>
              </a:spcAft>
            </a:pPr>
            <a:r>
              <a:rPr lang="lv-LV" sz="2400" dirty="0">
                <a:latin typeface="Calibri"/>
                <a:ea typeface="Times New Roman"/>
                <a:cs typeface="Times New Roman"/>
              </a:rPr>
              <a:t> </a:t>
            </a:r>
            <a:r>
              <a:rPr lang="lv-LV" sz="2400" i="1" dirty="0">
                <a:latin typeface="Calibri"/>
                <a:ea typeface="Times New Roman"/>
                <a:cs typeface="Times New Roman"/>
              </a:rPr>
              <a:t>„Lai tiktu vaļā no skolotāja, samazina stundas un atsakās 6 stundas ielikt vienā dienā, bet pasaka, ka būs jāstrādā divas dienas. Trīs stundas dienā? Jāstrādā tikai ceļa naudai!”</a:t>
            </a:r>
            <a:endParaRPr lang="lv-LV" sz="2400" dirty="0">
              <a:latin typeface="Calibri"/>
              <a:ea typeface="Times New Roman"/>
              <a:cs typeface="Times New Roman"/>
            </a:endParaRPr>
          </a:p>
          <a:p>
            <a:pPr indent="457200" algn="just">
              <a:lnSpc>
                <a:spcPct val="150000"/>
              </a:lnSpc>
              <a:spcBef>
                <a:spcPts val="0"/>
              </a:spcBef>
              <a:spcAft>
                <a:spcPts val="0"/>
              </a:spcAft>
            </a:pPr>
            <a:r>
              <a:rPr lang="lv-LV" sz="2400" dirty="0">
                <a:latin typeface="Calibri"/>
                <a:ea typeface="Times New Roman"/>
                <a:cs typeface="Times New Roman"/>
              </a:rPr>
              <a:t>Pedagogi reizēm tiek šantažēti, piemēram, politisku iemeslu dēļ saistībā ar pašvaldību vēlēšanām: tiek draudēts, ja pedagogs iestāsies kādā partijā, viņu atlaidīs no darba.</a:t>
            </a:r>
          </a:p>
          <a:p>
            <a:pPr marL="270510" indent="186690" algn="just">
              <a:lnSpc>
                <a:spcPct val="150000"/>
              </a:lnSpc>
              <a:spcBef>
                <a:spcPts val="0"/>
              </a:spcBef>
              <a:spcAft>
                <a:spcPts val="0"/>
              </a:spcAft>
            </a:pPr>
            <a:endParaRPr lang="lv-LV" sz="2400" dirty="0">
              <a:effectLst/>
              <a:latin typeface="Calibri"/>
              <a:ea typeface="Times New Roman"/>
              <a:cs typeface="Times New Roman"/>
            </a:endParaRPr>
          </a:p>
        </p:txBody>
      </p:sp>
    </p:spTree>
    <p:extLst>
      <p:ext uri="{BB962C8B-B14F-4D97-AF65-F5344CB8AC3E}">
        <p14:creationId xmlns:p14="http://schemas.microsoft.com/office/powerpoint/2010/main" val="3085237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360040"/>
          </a:xfrm>
        </p:spPr>
        <p:txBody>
          <a:bodyPr>
            <a:noAutofit/>
          </a:bodyPr>
          <a:lstStyle/>
          <a:p>
            <a:pPr algn="ctr">
              <a:spcBef>
                <a:spcPts val="0"/>
              </a:spcBef>
              <a:spcAft>
                <a:spcPts val="0"/>
              </a:spcAft>
            </a:pPr>
            <a:r>
              <a:rPr lang="lv-LV" sz="2000" b="1" kern="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Times New Roman"/>
              </a:rPr>
              <a:t>Pedagogu prakses gadījumi, kad ir konstatēti pedagoga darba tiesību pārkāpumi</a:t>
            </a:r>
            <a:endPar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481236"/>
            <a:ext cx="9001000" cy="5112568"/>
          </a:xfrm>
        </p:spPr>
        <p:txBody>
          <a:bodyPr>
            <a:noAutofit/>
          </a:bodyPr>
          <a:lstStyle/>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Darba organizācija izglītības iestādē</a:t>
            </a:r>
          </a:p>
          <a:p>
            <a:pPr marL="270510" indent="186690" algn="just">
              <a:lnSpc>
                <a:spcPct val="150000"/>
              </a:lnSpc>
              <a:spcBef>
                <a:spcPts val="0"/>
              </a:spcBef>
              <a:spcAft>
                <a:spcPts val="0"/>
              </a:spcAft>
            </a:pPr>
            <a:r>
              <a:rPr lang="lv-LV" sz="2400" i="1" dirty="0">
                <a:latin typeface="Calibri"/>
                <a:ea typeface="Times New Roman"/>
                <a:cs typeface="Times New Roman"/>
              </a:rPr>
              <a:t> „12 stundu darba diena bez tiesībām uz pusdienas pārtraukumu. Nav tiesību uz īslaicīgu prombūtni, lai aizvestu bērnu pie ārsta, šo laiku neatstrādājot. 1. septembrī nav iespējams dabūt brīvdienu, lai pavadītu uz skolu pirmklasnieku.”</a:t>
            </a:r>
            <a:endParaRPr lang="lv-LV" sz="2400" dirty="0">
              <a:latin typeface="Calibri"/>
              <a:ea typeface="Times New Roman"/>
              <a:cs typeface="Times New Roman"/>
            </a:endParaRPr>
          </a:p>
          <a:p>
            <a:pPr marL="270510" indent="186690" algn="just">
              <a:lnSpc>
                <a:spcPct val="150000"/>
              </a:lnSpc>
              <a:spcBef>
                <a:spcPts val="0"/>
              </a:spcBef>
              <a:spcAft>
                <a:spcPts val="0"/>
              </a:spcAft>
            </a:pPr>
            <a:r>
              <a:rPr lang="lv-LV" sz="2400" i="1" dirty="0">
                <a:latin typeface="Calibri"/>
                <a:ea typeface="Times New Roman"/>
                <a:cs typeface="Times New Roman"/>
              </a:rPr>
              <a:t>„Tā kā atsāku strādāt agrāk, nekā bērnam palika gads, netiek dots brīvais laiks, lai varētu barot bērnu ar krūti.”</a:t>
            </a:r>
            <a:endParaRPr lang="lv-LV" sz="2400" dirty="0">
              <a:latin typeface="Calibri"/>
              <a:ea typeface="Times New Roman"/>
              <a:cs typeface="Times New Roman"/>
            </a:endParaRPr>
          </a:p>
          <a:p>
            <a:pPr indent="457200" algn="just">
              <a:lnSpc>
                <a:spcPct val="150000"/>
              </a:lnSpc>
              <a:spcBef>
                <a:spcPts val="0"/>
              </a:spcBef>
              <a:spcAft>
                <a:spcPts val="0"/>
              </a:spcAft>
            </a:pPr>
            <a:r>
              <a:rPr lang="lv-LV" sz="2400" dirty="0">
                <a:latin typeface="Calibri"/>
                <a:ea typeface="Times New Roman"/>
                <a:cs typeface="Times New Roman"/>
              </a:rPr>
              <a:t>Pedagogi ziemas brīvdienās strādā skolā, kurā pēc direktora rīkojuma tiek ekonomijas dēļ atslēgta apkure, </a:t>
            </a:r>
            <a:r>
              <a:rPr lang="lv-LV" sz="2400" i="1" dirty="0">
                <a:latin typeface="Calibri"/>
                <a:ea typeface="Times New Roman"/>
                <a:cs typeface="Times New Roman"/>
              </a:rPr>
              <a:t>„jo skolēnu taču nav”.</a:t>
            </a:r>
            <a:endParaRPr lang="lv-LV" sz="2400" dirty="0">
              <a:latin typeface="Calibri"/>
              <a:ea typeface="Times New Roman"/>
              <a:cs typeface="Times New Roman"/>
            </a:endParaRPr>
          </a:p>
          <a:p>
            <a:pPr marL="0" indent="0" algn="just">
              <a:lnSpc>
                <a:spcPct val="150000"/>
              </a:lnSpc>
              <a:spcAft>
                <a:spcPts val="0"/>
              </a:spcAft>
              <a:buNone/>
            </a:pPr>
            <a:endPar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23919281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360040"/>
          </a:xfrm>
        </p:spPr>
        <p:txBody>
          <a:bodyPr>
            <a:noAutofit/>
          </a:bodyPr>
          <a:lstStyle/>
          <a:p>
            <a:pPr algn="ctr">
              <a:spcBef>
                <a:spcPts val="0"/>
              </a:spcBef>
              <a:spcAft>
                <a:spcPts val="0"/>
              </a:spcAft>
            </a:pPr>
            <a:r>
              <a:rPr lang="lv-LV" sz="2000" b="1" kern="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a:cs typeface="Times New Roman"/>
              </a:rPr>
              <a:t>Pedagogu prakses gadījumi, kad ir konstatēti pedagoga darba tiesību pārkāpumi</a:t>
            </a:r>
            <a:endPar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481236"/>
            <a:ext cx="9001000" cy="5112568"/>
          </a:xfrm>
        </p:spPr>
        <p:txBody>
          <a:bodyPr>
            <a:noAutofit/>
          </a:bodyPr>
          <a:lstStyle/>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Citi tiesību pārkāpumi</a:t>
            </a:r>
          </a:p>
          <a:p>
            <a:pPr indent="457200" algn="just">
              <a:lnSpc>
                <a:spcPct val="150000"/>
              </a:lnSpc>
              <a:spcAft>
                <a:spcPts val="0"/>
              </a:spcAft>
            </a:pPr>
            <a:r>
              <a:rPr lang="lv-LV" sz="2400" i="1" dirty="0">
                <a:latin typeface="Calibri"/>
                <a:ea typeface="Times New Roman"/>
                <a:cs typeface="Times New Roman"/>
              </a:rPr>
              <a:t> </a:t>
            </a:r>
            <a:r>
              <a:rPr lang="lv-LV" sz="2200" i="1" dirty="0">
                <a:latin typeface="Calibri"/>
                <a:ea typeface="Times New Roman"/>
                <a:cs typeface="Times New Roman"/>
              </a:rPr>
              <a:t>„Saņemt izglītības programmas īstenošanai nepieciešamo informatīvo un materiālo nodrošinājumu, strādājot skolā bērniem ar dzirdes traucējumiem, nav iespējams, jo tā vienkārši NAV -- pamatā strādājam ar pašu veidotiem vai pielāgotiem mācību un izdales materiāliem, kuru gatavošanai jāizmanto skolotāja brīvais laiks. Nedzirdīgie bērni mācās zīmju valodā. Arī skolotājam obligāti jāpārvalda zīmju valoda, bet Latvijā šobrīd neviena augstskola negatavo skolotājus darbam ar nedzirdīgiem bērniem.”</a:t>
            </a:r>
            <a:endParaRPr lang="lv-LV" sz="2200" dirty="0">
              <a:latin typeface="Calibri"/>
              <a:ea typeface="Times New Roman"/>
              <a:cs typeface="Times New Roman"/>
            </a:endParaRPr>
          </a:p>
          <a:p>
            <a:pPr marL="270510" indent="186690" algn="just">
              <a:lnSpc>
                <a:spcPct val="150000"/>
              </a:lnSpc>
              <a:spcBef>
                <a:spcPts val="0"/>
              </a:spcBef>
              <a:spcAft>
                <a:spcPts val="0"/>
              </a:spcAft>
            </a:pPr>
            <a:endParaRPr lang="lv-LV" sz="2400" dirty="0">
              <a:latin typeface="Calibri"/>
              <a:ea typeface="Times New Roman"/>
              <a:cs typeface="Times New Roman"/>
            </a:endParaRPr>
          </a:p>
          <a:p>
            <a:pPr marL="0" indent="0" algn="just">
              <a:lnSpc>
                <a:spcPct val="150000"/>
              </a:lnSpc>
              <a:spcAft>
                <a:spcPts val="0"/>
              </a:spcAft>
              <a:buNone/>
            </a:pPr>
            <a:endPar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3527093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864096"/>
          </a:xfrm>
        </p:spPr>
        <p:txBody>
          <a:bodyPr>
            <a:noAutofit/>
          </a:bodyPr>
          <a:lstStyle/>
          <a:p>
            <a:pPr algn="ctr">
              <a:spcBef>
                <a:spcPts val="0"/>
              </a:spcBef>
              <a:spcAft>
                <a:spcPts val="0"/>
              </a:spcAft>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Pedagogu pieredze par labās prakses piemēriem </a:t>
            </a:r>
            <a:b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b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konfliktu risināšanā (n=275)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481236"/>
            <a:ext cx="9001000" cy="5112568"/>
          </a:xfrm>
        </p:spPr>
        <p:txBody>
          <a:bodyPr>
            <a:noAutofit/>
          </a:bodyPr>
          <a:lstStyle/>
          <a:p>
            <a:pPr marL="0" indent="0" algn="just">
              <a:lnSpc>
                <a:spcPct val="150000"/>
              </a:lnSpc>
              <a:spcAft>
                <a:spcPts val="0"/>
              </a:spcAft>
              <a:buNone/>
            </a:pPr>
            <a:endPar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Vispārējie principi un prakse konfliktu risināšanā</a:t>
            </a:r>
          </a:p>
          <a:p>
            <a:pPr indent="457200" algn="just">
              <a:spcBef>
                <a:spcPts val="0"/>
              </a:spcBef>
              <a:spcAft>
                <a:spcPts val="0"/>
              </a:spcAft>
            </a:pPr>
            <a:r>
              <a:rPr lang="lv-LV" sz="2000" i="1" dirty="0">
                <a:latin typeface="Calibri"/>
                <a:ea typeface="Times New Roman"/>
                <a:cs typeface="Times New Roman"/>
              </a:rPr>
              <a:t>„Visas iesaistītās puses sanāk pie viena galda un apspriež problēmsituāciju, izstrādā konflikta risināšanas plānu un pieņem lēmumu, ko katra no iesaistītajām pusēm darīs, lai atrisinātu problēmsituāciju un pievērsīs uzmanību ikdienā, lai nerastos jaunas situācijas.”</a:t>
            </a:r>
            <a:r>
              <a:rPr lang="lv-LV" sz="2000" dirty="0">
                <a:latin typeface="Calibri"/>
                <a:ea typeface="Times New Roman"/>
                <a:cs typeface="Times New Roman"/>
              </a:rPr>
              <a:t> </a:t>
            </a:r>
            <a:r>
              <a:rPr lang="lv-LV" sz="2000" i="1" dirty="0">
                <a:latin typeface="Calibri"/>
                <a:ea typeface="Times New Roman"/>
                <a:cs typeface="Times New Roman"/>
              </a:rPr>
              <a:t> </a:t>
            </a:r>
          </a:p>
          <a:p>
            <a:pPr indent="457200" algn="just">
              <a:spcBef>
                <a:spcPts val="0"/>
              </a:spcBef>
              <a:spcAft>
                <a:spcPts val="0"/>
              </a:spcAft>
            </a:pPr>
            <a:r>
              <a:rPr lang="lv-LV" sz="2000" dirty="0">
                <a:latin typeface="Calibri"/>
                <a:ea typeface="Times New Roman"/>
                <a:cs typeface="Times New Roman"/>
              </a:rPr>
              <a:t>Ir skolas, kurās ieviesta APU (atbalsts pozitīvai uzvedībai) sistēma: „[..] </a:t>
            </a:r>
            <a:r>
              <a:rPr lang="lv-LV" sz="2000" i="1" dirty="0">
                <a:latin typeface="Calibri"/>
                <a:ea typeface="Times New Roman"/>
                <a:cs typeface="Times New Roman"/>
              </a:rPr>
              <a:t>Līdz ar to skolēni zina sekas savai rīcībai - gan pozitīvai (žetons, uzslava e-klases dienasgrāmatā, pozitīvs uzvedības vērtējums), gan negatīvai (aizrādījums, rakstisks brīdinājums, saruna ar vecākiem). Esmu pateicīga šai programmai, jo pati spēju tagad konkrēti formulēt iemeslus dažādām situācijām un skolēni izprot pedagoga rīcības iemeslus. Saprast, ka pirmais jautājums sākumskolā pēc konflikta ir "Kas notika?" Bieži izrunājot šo jautājumu, ja konflikts bijis starp skolēniem, katrs izprot savu rīcību.” </a:t>
            </a:r>
            <a:endParaRPr lang="lv-LV" sz="2000" b="1"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203063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32"/>
            <a:ext cx="8415342" cy="342619"/>
          </a:xfrm>
        </p:spPr>
        <p:txBody>
          <a:bodyPr>
            <a:noAutofit/>
          </a:bodyPr>
          <a:lstStyle/>
          <a:p>
            <a:pPr algn="ctr"/>
            <a:r>
              <a:rPr lang="lv-LV" sz="3200" b="1" dirty="0">
                <a:effectLst>
                  <a:outerShdw blurRad="38100" dist="38100" dir="2700000" algn="tl">
                    <a:srgbClr val="000000">
                      <a:alpha val="43137"/>
                    </a:srgbClr>
                  </a:outerShdw>
                </a:effectLst>
                <a:latin typeface="Calibri" pitchFamily="34" charset="0"/>
              </a:rPr>
              <a:t>Pētījuma teorētiskais ietvars (7.)</a:t>
            </a:r>
          </a:p>
        </p:txBody>
      </p:sp>
      <p:graphicFrame>
        <p:nvGraphicFramePr>
          <p:cNvPr id="4" name="Content Placeholder 3"/>
          <p:cNvGraphicFramePr>
            <a:graphicFrameLocks noGrp="1"/>
          </p:cNvGraphicFramePr>
          <p:nvPr>
            <p:ph sz="quarter" idx="1"/>
          </p:nvPr>
        </p:nvGraphicFramePr>
        <p:xfrm>
          <a:off x="285720" y="785798"/>
          <a:ext cx="8572560" cy="4549910"/>
        </p:xfrm>
        <a:graphic>
          <a:graphicData uri="http://schemas.openxmlformats.org/drawingml/2006/table">
            <a:tbl>
              <a:tblPr firstRow="1" bandRow="1">
                <a:tableStyleId>{5C22544A-7EE6-4342-B048-85BDC9FD1C3A}</a:tableStyleId>
              </a:tblPr>
              <a:tblGrid>
                <a:gridCol w="2143140">
                  <a:extLst>
                    <a:ext uri="{9D8B030D-6E8A-4147-A177-3AD203B41FA5}">
                      <a16:colId xmlns:a16="http://schemas.microsoft.com/office/drawing/2014/main" val="20000"/>
                    </a:ext>
                  </a:extLst>
                </a:gridCol>
                <a:gridCol w="2143140">
                  <a:extLst>
                    <a:ext uri="{9D8B030D-6E8A-4147-A177-3AD203B41FA5}">
                      <a16:colId xmlns:a16="http://schemas.microsoft.com/office/drawing/2014/main" val="20001"/>
                    </a:ext>
                  </a:extLst>
                </a:gridCol>
                <a:gridCol w="2143140">
                  <a:extLst>
                    <a:ext uri="{9D8B030D-6E8A-4147-A177-3AD203B41FA5}">
                      <a16:colId xmlns:a16="http://schemas.microsoft.com/office/drawing/2014/main" val="20002"/>
                    </a:ext>
                  </a:extLst>
                </a:gridCol>
                <a:gridCol w="2143140">
                  <a:extLst>
                    <a:ext uri="{9D8B030D-6E8A-4147-A177-3AD203B41FA5}">
                      <a16:colId xmlns:a16="http://schemas.microsoft.com/office/drawing/2014/main" val="20003"/>
                    </a:ext>
                  </a:extLst>
                </a:gridCol>
              </a:tblGrid>
              <a:tr h="865085">
                <a:tc>
                  <a:txBody>
                    <a:bodyPr/>
                    <a:lstStyle/>
                    <a:p>
                      <a:pPr algn="r">
                        <a:lnSpc>
                          <a:spcPct val="100000"/>
                        </a:lnSpc>
                        <a:spcAft>
                          <a:spcPts val="0"/>
                        </a:spcAft>
                      </a:pPr>
                      <a:r>
                        <a:rPr lang="lv-LV" sz="2000" b="1" dirty="0">
                          <a:latin typeface="Calibri"/>
                          <a:ea typeface="Times New Roman"/>
                          <a:cs typeface="Calibri"/>
                        </a:rPr>
                        <a:t>Līmenis</a:t>
                      </a:r>
                      <a:endParaRPr lang="lv-LV" sz="2000" b="1" dirty="0">
                        <a:latin typeface="Calibri"/>
                        <a:ea typeface="Times New Roman"/>
                        <a:cs typeface="Times New Roman"/>
                      </a:endParaRPr>
                    </a:p>
                    <a:p>
                      <a:pPr algn="l">
                        <a:lnSpc>
                          <a:spcPct val="100000"/>
                        </a:lnSpc>
                        <a:spcAft>
                          <a:spcPts val="0"/>
                        </a:spcAft>
                      </a:pPr>
                      <a:r>
                        <a:rPr lang="lv-LV" sz="2000" b="1" dirty="0">
                          <a:latin typeface="Calibri"/>
                          <a:ea typeface="Times New Roman"/>
                          <a:cs typeface="Calibri"/>
                        </a:rPr>
                        <a:t>Attiecību konteksts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Valsts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Pašvaldību</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Izglītības iestādes</a:t>
                      </a:r>
                      <a:endParaRPr lang="lv-LV" sz="2000" b="1" dirty="0">
                        <a:latin typeface="Calibri"/>
                        <a:ea typeface="Times New Roman"/>
                        <a:cs typeface="Times New Roman"/>
                      </a:endParaRPr>
                    </a:p>
                  </a:txBody>
                  <a:tcPr marL="68580" marR="68580" marT="0" marB="0" anchor="ctr"/>
                </a:tc>
                <a:extLst>
                  <a:ext uri="{0D108BD9-81ED-4DB2-BD59-A6C34878D82A}">
                    <a16:rowId xmlns:a16="http://schemas.microsoft.com/office/drawing/2014/main" val="10000"/>
                  </a:ext>
                </a:extLst>
              </a:tr>
              <a:tr h="1016887">
                <a:tc>
                  <a:txBody>
                    <a:bodyPr/>
                    <a:lstStyle/>
                    <a:p>
                      <a:pPr algn="ctr">
                        <a:lnSpc>
                          <a:spcPct val="150000"/>
                        </a:lnSpc>
                        <a:spcAft>
                          <a:spcPts val="0"/>
                        </a:spcAft>
                      </a:pPr>
                      <a:r>
                        <a:rPr lang="lv-LV" sz="2000" b="1" dirty="0">
                          <a:latin typeface="Calibri"/>
                          <a:ea typeface="Times New Roman"/>
                          <a:cs typeface="Calibri"/>
                        </a:rPr>
                        <a:t>Pedagogs – </a:t>
                      </a:r>
                    </a:p>
                    <a:p>
                      <a:pPr algn="ctr">
                        <a:lnSpc>
                          <a:spcPct val="150000"/>
                        </a:lnSpc>
                        <a:spcAft>
                          <a:spcPts val="0"/>
                        </a:spcAft>
                      </a:pPr>
                      <a:r>
                        <a:rPr lang="lv-LV" sz="2000" b="1" dirty="0">
                          <a:latin typeface="Calibri"/>
                          <a:ea typeface="Times New Roman"/>
                          <a:cs typeface="Calibri"/>
                        </a:rPr>
                        <a:t>darba devējs </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extLst>
                  <a:ext uri="{0D108BD9-81ED-4DB2-BD59-A6C34878D82A}">
                    <a16:rowId xmlns:a16="http://schemas.microsoft.com/office/drawing/2014/main" val="10001"/>
                  </a:ext>
                </a:extLst>
              </a:tr>
              <a:tr h="1136396">
                <a:tc>
                  <a:txBody>
                    <a:bodyPr/>
                    <a:lstStyle/>
                    <a:p>
                      <a:pPr algn="ctr">
                        <a:lnSpc>
                          <a:spcPct val="150000"/>
                        </a:lnSpc>
                        <a:spcAft>
                          <a:spcPts val="0"/>
                        </a:spcAft>
                      </a:pPr>
                      <a:r>
                        <a:rPr lang="lv-LV" sz="2000" b="1">
                          <a:latin typeface="Calibri"/>
                          <a:ea typeface="Times New Roman"/>
                          <a:cs typeface="Calibri"/>
                        </a:rPr>
                        <a:t>Pedagogs – izglītojamais</a:t>
                      </a:r>
                      <a:endParaRPr lang="lv-LV" sz="2000" b="1">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a:latin typeface="Calibri"/>
                          <a:ea typeface="Times New Roman"/>
                          <a:cs typeface="Calibri"/>
                        </a:rPr>
                        <a:t>Problēma</a:t>
                      </a:r>
                      <a:endParaRPr lang="lv-LV" sz="2000" b="1">
                        <a:latin typeface="Calibri"/>
                        <a:ea typeface="Times New Roman"/>
                        <a:cs typeface="Times New Roman"/>
                      </a:endParaRPr>
                    </a:p>
                    <a:p>
                      <a:pPr algn="ctr">
                        <a:lnSpc>
                          <a:spcPct val="150000"/>
                        </a:lnSpc>
                        <a:spcAft>
                          <a:spcPts val="0"/>
                        </a:spcAft>
                      </a:pPr>
                      <a:r>
                        <a:rPr lang="lv-LV" sz="2000" b="1">
                          <a:latin typeface="Calibri"/>
                          <a:ea typeface="Times New Roman"/>
                          <a:cs typeface="Calibri"/>
                        </a:rPr>
                        <a:t>Risinājums</a:t>
                      </a:r>
                      <a:endParaRPr lang="lv-LV" sz="2000" b="1">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extLst>
                  <a:ext uri="{0D108BD9-81ED-4DB2-BD59-A6C34878D82A}">
                    <a16:rowId xmlns:a16="http://schemas.microsoft.com/office/drawing/2014/main" val="10002"/>
                  </a:ext>
                </a:extLst>
              </a:tr>
              <a:tr h="1482227">
                <a:tc>
                  <a:txBody>
                    <a:bodyPr/>
                    <a:lstStyle/>
                    <a:p>
                      <a:pPr algn="ctr">
                        <a:lnSpc>
                          <a:spcPct val="150000"/>
                        </a:lnSpc>
                        <a:spcAft>
                          <a:spcPts val="0"/>
                        </a:spcAft>
                      </a:pPr>
                      <a:r>
                        <a:rPr lang="lv-LV" sz="2000" b="1">
                          <a:latin typeface="Calibri"/>
                          <a:ea typeface="Times New Roman"/>
                          <a:cs typeface="Calibri"/>
                        </a:rPr>
                        <a:t>Pedagogs – izglītojamo vecāki</a:t>
                      </a:r>
                      <a:endParaRPr lang="lv-LV" sz="2000" b="1">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tc>
                  <a:txBody>
                    <a:bodyPr/>
                    <a:lstStyle/>
                    <a:p>
                      <a:pPr algn="ctr">
                        <a:lnSpc>
                          <a:spcPct val="150000"/>
                        </a:lnSpc>
                        <a:spcAft>
                          <a:spcPts val="0"/>
                        </a:spcAft>
                      </a:pPr>
                      <a:r>
                        <a:rPr lang="lv-LV" sz="2000" b="1" dirty="0">
                          <a:latin typeface="Calibri"/>
                          <a:ea typeface="Times New Roman"/>
                          <a:cs typeface="Calibri"/>
                        </a:rPr>
                        <a:t>Problēma</a:t>
                      </a:r>
                      <a:endParaRPr lang="lv-LV" sz="2000" b="1" dirty="0">
                        <a:latin typeface="Calibri"/>
                        <a:ea typeface="Times New Roman"/>
                        <a:cs typeface="Times New Roman"/>
                      </a:endParaRPr>
                    </a:p>
                    <a:p>
                      <a:pPr algn="ctr">
                        <a:lnSpc>
                          <a:spcPct val="150000"/>
                        </a:lnSpc>
                        <a:spcAft>
                          <a:spcPts val="0"/>
                        </a:spcAft>
                      </a:pPr>
                      <a:r>
                        <a:rPr lang="lv-LV" sz="2000" b="1" dirty="0">
                          <a:latin typeface="Calibri"/>
                          <a:ea typeface="Times New Roman"/>
                          <a:cs typeface="Calibri"/>
                        </a:rPr>
                        <a:t>Risinājums</a:t>
                      </a:r>
                      <a:endParaRPr lang="lv-LV" sz="2000" b="1" dirty="0">
                        <a:latin typeface="Calibri"/>
                        <a:ea typeface="Times New Roman"/>
                        <a:cs typeface="Times New Roman"/>
                      </a:endParaRPr>
                    </a:p>
                  </a:txBody>
                  <a:tcPr marL="68580" marR="68580" marT="0" marB="0" anchor="ctr"/>
                </a:tc>
                <a:extLst>
                  <a:ext uri="{0D108BD9-81ED-4DB2-BD59-A6C34878D82A}">
                    <a16:rowId xmlns:a16="http://schemas.microsoft.com/office/drawing/2014/main" val="10003"/>
                  </a:ext>
                </a:extLst>
              </a:tr>
            </a:tbl>
          </a:graphicData>
        </a:graphic>
      </p:graphicFrame>
      <p:cxnSp>
        <p:nvCxnSpPr>
          <p:cNvPr id="6" name="Straight Connector 5"/>
          <p:cNvCxnSpPr/>
          <p:nvPr/>
        </p:nvCxnSpPr>
        <p:spPr>
          <a:xfrm>
            <a:off x="214282" y="785798"/>
            <a:ext cx="2214578" cy="8572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864096"/>
          </a:xfrm>
        </p:spPr>
        <p:txBody>
          <a:bodyPr>
            <a:noAutofit/>
          </a:bodyPr>
          <a:lstStyle/>
          <a:p>
            <a:pPr algn="ctr">
              <a:spcBef>
                <a:spcPts val="0"/>
              </a:spcBef>
              <a:spcAft>
                <a:spcPts val="0"/>
              </a:spcAft>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Pedagogu pieredze par labās prakses piemēriem </a:t>
            </a:r>
            <a:b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b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konfliktu risināšanā (n=275)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913284"/>
            <a:ext cx="9001000" cy="4680520"/>
          </a:xfrm>
        </p:spPr>
        <p:txBody>
          <a:bodyPr>
            <a:noAutofit/>
          </a:bodyPr>
          <a:lstStyle/>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Konflikti izglītojamo vidū un starp izglītojamo vecākiem</a:t>
            </a:r>
          </a:p>
          <a:p>
            <a:pPr algn="just">
              <a:lnSpc>
                <a:spcPct val="150000"/>
              </a:lnSpc>
              <a:spcAft>
                <a:spcPts val="0"/>
              </a:spcAft>
              <a:buFont typeface="Arial" panose="020B0604020202020204" pitchFamily="34" charset="0"/>
              <a:buChar char="•"/>
            </a:pPr>
            <a:r>
              <a:rPr lang="lv-LV" sz="2000" i="1" dirty="0">
                <a:latin typeface="Calibri"/>
                <a:ea typeface="Times New Roman"/>
                <a:cs typeface="Times New Roman"/>
              </a:rPr>
              <a:t>„Saskarsmes problēmas diviem skolēniem. Pēc konflikta situācijas abi rakstiski apraksta notikumu. Kamēr raksta, skolēni jau nomierinās un pēc tam konstruktīvi var vienoties par tālāko rīcību. To viņi arī uzraksta un apsola ievērot. Skolotāja kontrole ir atgriezeniskā saite, vai solījums tiek pildīts.”</a:t>
            </a:r>
          </a:p>
          <a:p>
            <a:pPr algn="just">
              <a:lnSpc>
                <a:spcPct val="150000"/>
              </a:lnSpc>
              <a:spcAft>
                <a:spcPts val="0"/>
              </a:spcAft>
              <a:buFont typeface="Arial" panose="020B0604020202020204" pitchFamily="34" charset="0"/>
              <a:buChar char="•"/>
            </a:pPr>
            <a:r>
              <a:rPr lang="lv-LV" sz="2000" dirty="0">
                <a:latin typeface="Calibri"/>
                <a:ea typeface="Times New Roman"/>
                <a:cs typeface="Times New Roman"/>
              </a:rPr>
              <a:t>„</a:t>
            </a:r>
            <a:r>
              <a:rPr lang="lv-LV" sz="2000" i="1" dirty="0">
                <a:latin typeface="Calibri"/>
                <a:ea typeface="Times New Roman"/>
                <a:cs typeface="Times New Roman"/>
              </a:rPr>
              <a:t>Konfliktā viens skolēns otram iesitis, cietušā vecāki ļoti kareivīgi noskaņoti, pieprasa, ka vainīgais jāsoda; sarunas rezultātā, uzaicinot gan abus bērnus, gan viņu vecākus, viss tiek izrunāts, un abi skolēni paši atzīst savu daļu vainas, spēj lūgt piedošanu, vecāki ir nomierinājušies, jo saskata savu bērnu no citas puses arī.” </a:t>
            </a:r>
            <a:endParaRPr lang="lv-LV" sz="2000" dirty="0">
              <a:latin typeface="Calibri"/>
              <a:ea typeface="Times New Roman"/>
              <a:cs typeface="Times New Roman"/>
            </a:endParaRPr>
          </a:p>
          <a:p>
            <a:pPr algn="just">
              <a:lnSpc>
                <a:spcPct val="150000"/>
              </a:lnSpc>
              <a:spcAft>
                <a:spcPts val="0"/>
              </a:spcAft>
              <a:buFont typeface="Arial" panose="020B0604020202020204" pitchFamily="34" charset="0"/>
              <a:buChar char="•"/>
            </a:pPr>
            <a:endParaRPr lang="lv-LV" sz="2000"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16839120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864096"/>
          </a:xfrm>
        </p:spPr>
        <p:txBody>
          <a:bodyPr>
            <a:noAutofit/>
          </a:bodyPr>
          <a:lstStyle/>
          <a:p>
            <a:pPr algn="ctr">
              <a:spcBef>
                <a:spcPts val="0"/>
              </a:spcBef>
              <a:spcAft>
                <a:spcPts val="0"/>
              </a:spcAft>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Pedagogu pieredze par labās prakses piemēriem </a:t>
            </a:r>
            <a:b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b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konfliktu risināšanā (n=275)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5496" y="913284"/>
            <a:ext cx="9001000" cy="4680520"/>
          </a:xfrm>
        </p:spPr>
        <p:txBody>
          <a:bodyPr>
            <a:noAutofit/>
          </a:bodyPr>
          <a:lstStyle/>
          <a:p>
            <a:pPr marL="0" indent="0">
              <a:buNone/>
            </a:pPr>
            <a:r>
              <a:rPr lang="lv-LV" sz="2400" b="1" dirty="0">
                <a:solidFill>
                  <a:srgbClr val="002060"/>
                </a:solidFill>
                <a:effectLst>
                  <a:outerShdw blurRad="38100" dist="38100" dir="2700000" algn="tl">
                    <a:srgbClr val="000000">
                      <a:alpha val="43137"/>
                    </a:srgbClr>
                  </a:outerShdw>
                </a:effectLst>
              </a:rPr>
              <a:t>Konflikti starp pedagogiem/skolu, izglītojamiem un viņu vecākiem</a:t>
            </a:r>
          </a:p>
          <a:p>
            <a:pPr algn="just">
              <a:lnSpc>
                <a:spcPct val="150000"/>
              </a:lnSpc>
              <a:spcAft>
                <a:spcPts val="0"/>
              </a:spcAft>
              <a:buFont typeface="Arial" panose="020B0604020202020204" pitchFamily="34" charset="0"/>
              <a:buChar char="•"/>
            </a:pPr>
            <a:r>
              <a:rPr lang="lv-LV" sz="2000" dirty="0">
                <a:latin typeface="Calibri"/>
                <a:ea typeface="Times New Roman"/>
                <a:cs typeface="Times New Roman"/>
              </a:rPr>
              <a:t>Dažādās situācijas ir svarīgi pierādījumi. Piemēram: </a:t>
            </a:r>
            <a:r>
              <a:rPr lang="lv-LV" sz="2000" i="1" dirty="0">
                <a:latin typeface="Calibri"/>
                <a:ea typeface="Times New Roman"/>
                <a:cs typeface="Times New Roman"/>
              </a:rPr>
              <a:t>„Ir savākti (vai uzkrāti skolēnu paskaidrojumi) kā lietiski pierādījumi - vecākiem tiek atspoguļota situācija no abām pusēm. Vecāki jūtas no bērnu stāstītā piemānīti - konflikts beidzas un notiek savstarpējas sarunas, lai situācija neatkārtotos. Noteikti ir jābūt pierādījumiem.”</a:t>
            </a:r>
          </a:p>
          <a:p>
            <a:pPr algn="just">
              <a:lnSpc>
                <a:spcPct val="150000"/>
              </a:lnSpc>
              <a:spcAft>
                <a:spcPts val="0"/>
              </a:spcAft>
              <a:buFont typeface="Arial" panose="020B0604020202020204" pitchFamily="34" charset="0"/>
              <a:buChar char="•"/>
            </a:pPr>
            <a:r>
              <a:rPr lang="lv-LV" sz="2000" dirty="0">
                <a:latin typeface="Calibri"/>
                <a:ea typeface="Times New Roman"/>
                <a:cs typeface="Times New Roman"/>
              </a:rPr>
              <a:t> Pedagogi, jūtot, ka klase viņus nepieņem, rīkojas paši. Piemēram:</a:t>
            </a:r>
            <a:r>
              <a:rPr lang="lv-LV" sz="2000" i="1" dirty="0">
                <a:latin typeface="Calibri"/>
                <a:ea typeface="Times New Roman"/>
                <a:cs typeface="Times New Roman"/>
              </a:rPr>
              <a:t> „Izjūtot klases noraidošu izturēšanos, ierosināju anonīmi uzrakstīt, kas nepatīk manā rīcībā, ar piebildi, ka varēšu izskaidrot savas rīcības iemeslus. Pēc sarunas atjaunojās labas lietišķas attiecības.” </a:t>
            </a:r>
            <a:endParaRPr lang="lv-LV" sz="1800" dirty="0">
              <a:latin typeface="Calibri"/>
              <a:ea typeface="Times New Roman"/>
              <a:cs typeface="Times New Roman"/>
            </a:endParaRPr>
          </a:p>
          <a:p>
            <a:pPr algn="just">
              <a:lnSpc>
                <a:spcPct val="150000"/>
              </a:lnSpc>
              <a:spcAft>
                <a:spcPts val="0"/>
              </a:spcAft>
              <a:buFont typeface="Arial" panose="020B0604020202020204" pitchFamily="34" charset="0"/>
              <a:buChar char="•"/>
            </a:pPr>
            <a:endParaRPr lang="lv-LV" sz="2000"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7106611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1196"/>
            <a:ext cx="8784976" cy="864096"/>
          </a:xfrm>
        </p:spPr>
        <p:txBody>
          <a:bodyPr>
            <a:noAutofit/>
          </a:bodyPr>
          <a:lstStyle/>
          <a:p>
            <a:pPr algn="ctr">
              <a:spcBef>
                <a:spcPts val="0"/>
              </a:spcBef>
              <a:spcAft>
                <a:spcPts val="0"/>
              </a:spcAft>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Pedagogu pieredze par labās prakses piemēriem </a:t>
            </a:r>
            <a:b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b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konfliktu risināšanā (n=275)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51520" y="913284"/>
            <a:ext cx="8784976" cy="4680520"/>
          </a:xfrm>
        </p:spPr>
        <p:txBody>
          <a:bodyPr>
            <a:noAutofit/>
          </a:bodyPr>
          <a:lstStyle/>
          <a:p>
            <a:pPr marL="0" indent="0">
              <a:buNone/>
            </a:pP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rPr>
              <a:t>Konflikti starp pedagogiem/skolu, izglītojamiem un viņu vecākiem</a:t>
            </a:r>
          </a:p>
          <a:p>
            <a:pPr indent="457200" algn="just">
              <a:spcBef>
                <a:spcPts val="0"/>
              </a:spcBef>
              <a:spcAft>
                <a:spcPts val="0"/>
              </a:spcAft>
            </a:pPr>
            <a:r>
              <a:rPr lang="lv-LV" sz="2400" i="1" dirty="0">
                <a:latin typeface="Calibri" panose="020F0502020204030204" pitchFamily="34" charset="0"/>
                <a:ea typeface="Times New Roman"/>
                <a:cs typeface="Times New Roman"/>
              </a:rPr>
              <a:t>„Skolēns internetā uzrakstīja sūdzību par skolas pedagoga mācību metodēm, nosaucot konkrēti vārdā. Es kā audzinātāja daudzās sarunās ar šo skolotāju individuāli un atsevišķi ar audzēkņiem, ar aizdomās turamo skolēnu un viņa vecākiem, risinājām situāciju. Konflikts nepārauga neatrisināmā problēmā attiecībās starp klasi un konkrēto skolotāju, neviens netika nepatiesi apvainots vai publiski turēts aizdomās. Mācījām skolēnus, kā jārisina problēmjautājumi, runājām par mācību metodēm, kuras drīkst un pat vajag izmantot skolotājiem. Vadība bija apsūdzētās skolotājas pusē. Neradās dziļš konflikts arī starp mums, kolēģiem (sūdzētājs bija no manas audzināmās klases).”</a:t>
            </a:r>
            <a:endParaRPr lang="lv-LV" sz="2400" dirty="0">
              <a:latin typeface="Calibri" panose="020F0502020204030204" pitchFamily="34" charset="0"/>
              <a:ea typeface="Times New Roman"/>
              <a:cs typeface="Times New Roman"/>
            </a:endParaRPr>
          </a:p>
          <a:p>
            <a:pPr algn="just">
              <a:lnSpc>
                <a:spcPct val="150000"/>
              </a:lnSpc>
              <a:spcAft>
                <a:spcPts val="0"/>
              </a:spcAft>
              <a:buFont typeface="Arial" panose="020B0604020202020204" pitchFamily="34" charset="0"/>
              <a:buChar char="•"/>
            </a:pPr>
            <a:endParaRPr lang="lv-LV" sz="2000"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2936560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121196"/>
            <a:ext cx="9577064" cy="648072"/>
          </a:xfrm>
        </p:spPr>
        <p:txBody>
          <a:bodyPr>
            <a:noAutofit/>
          </a:bodyPr>
          <a:lstStyle/>
          <a:p>
            <a:pPr algn="ctr">
              <a:spcBef>
                <a:spcPts val="0"/>
              </a:spcBef>
              <a:spcAft>
                <a:spcPts val="0"/>
              </a:spcAft>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Pedagogu pieredze par labās prakses piemēriem </a:t>
            </a:r>
            <a:b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b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konfliktu risināšanā (n=275)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51520" y="769268"/>
            <a:ext cx="8784976" cy="4824536"/>
          </a:xfrm>
        </p:spPr>
        <p:txBody>
          <a:bodyPr>
            <a:noAutofit/>
          </a:bodyPr>
          <a:lstStyle/>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Domstarpības kolēģu vidū</a:t>
            </a:r>
            <a:endParaRPr lang="lv-LV" sz="2000" b="1"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indent="457200" algn="just">
              <a:lnSpc>
                <a:spcPct val="150000"/>
              </a:lnSpc>
              <a:spcBef>
                <a:spcPts val="0"/>
              </a:spcBef>
              <a:spcAft>
                <a:spcPts val="0"/>
              </a:spcAft>
            </a:pPr>
            <a:r>
              <a:rPr lang="lv-LV" sz="2000" i="1" dirty="0">
                <a:latin typeface="Calibri"/>
                <a:ea typeface="Times New Roman"/>
                <a:cs typeface="Times New Roman"/>
              </a:rPr>
              <a:t>„[..] viena grupas audzinātāja nevarēja sadzīvot ar otru un tā viena, kas jutās ļoti nospiesta, gribēja jau iet uz citu iestādi, bet vadītāja mierīgi viņu uzklausīja, izrunājās, necentās aizstāvēt ne vienu, ne otru, un tad piedāvāja savā otrā iestādē strādāt kopā ar citu kolēģi, un tie cilvēki labi sapratās.”</a:t>
            </a:r>
            <a:endParaRPr lang="lv-LV" sz="2000" dirty="0">
              <a:latin typeface="Calibri"/>
              <a:ea typeface="Times New Roman"/>
              <a:cs typeface="Times New Roman"/>
            </a:endParaRPr>
          </a:p>
          <a:p>
            <a:pPr indent="457200" algn="just">
              <a:lnSpc>
                <a:spcPct val="150000"/>
              </a:lnSpc>
              <a:spcBef>
                <a:spcPts val="0"/>
              </a:spcBef>
              <a:spcAft>
                <a:spcPts val="0"/>
              </a:spcAft>
            </a:pPr>
            <a:r>
              <a:rPr lang="lv-LV" sz="2000" i="1" dirty="0">
                <a:latin typeface="Calibri"/>
                <a:ea typeface="Times New Roman"/>
                <a:cs typeface="Times New Roman"/>
              </a:rPr>
              <a:t>„Divām kolēģēm, kuras māca vienu priekšmetu, vienlaicīgi notiek mācību stundas. Vienai no viņām jāstrādā citā kabinetā, kas nav tik ērti. Mācību pārzine norādīja telpas. Savstarpējā sarunā, noskaidrojot skolēnu vajadzības, tika sastādīts grafiks, kā tiks izmantots kabinets, lai optimāli izmantotu tur pieejamos līdzekļus.”</a:t>
            </a:r>
            <a:endParaRPr lang="lv-LV" sz="2000" dirty="0">
              <a:latin typeface="Calibri"/>
              <a:ea typeface="Times New Roman"/>
              <a:cs typeface="Times New Roman"/>
            </a:endParaRPr>
          </a:p>
          <a:p>
            <a:pPr indent="457200" algn="just">
              <a:lnSpc>
                <a:spcPct val="150000"/>
              </a:lnSpc>
              <a:spcBef>
                <a:spcPts val="0"/>
              </a:spcBef>
              <a:spcAft>
                <a:spcPts val="0"/>
              </a:spcAft>
            </a:pPr>
            <a:endParaRPr lang="lv-LV" sz="2000" i="1" dirty="0">
              <a:latin typeface="Calibri" panose="020F0502020204030204" pitchFamily="34" charset="0"/>
              <a:ea typeface="Times New Roman"/>
              <a:cs typeface="Times New Roman"/>
            </a:endParaRPr>
          </a:p>
          <a:p>
            <a:pPr algn="just">
              <a:lnSpc>
                <a:spcPct val="150000"/>
              </a:lnSpc>
              <a:spcBef>
                <a:spcPts val="0"/>
              </a:spcBef>
              <a:spcAft>
                <a:spcPts val="0"/>
              </a:spcAft>
              <a:buFont typeface="Arial" panose="020B0604020202020204" pitchFamily="34" charset="0"/>
              <a:buChar char="•"/>
            </a:pPr>
            <a:endParaRPr lang="lv-LV" sz="2000"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957294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121196"/>
            <a:ext cx="9577064" cy="648072"/>
          </a:xfrm>
        </p:spPr>
        <p:txBody>
          <a:bodyPr>
            <a:noAutofit/>
          </a:bodyPr>
          <a:lstStyle/>
          <a:p>
            <a:pPr algn="ctr">
              <a:spcBef>
                <a:spcPts val="0"/>
              </a:spcBef>
              <a:spcAft>
                <a:spcPts val="0"/>
              </a:spcAft>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Pedagogu pieredze par labās prakses piemēriem </a:t>
            </a:r>
            <a:b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b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konfliktu risināšanā (n=275)</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51520" y="769268"/>
            <a:ext cx="8784976" cy="4824536"/>
          </a:xfrm>
        </p:spPr>
        <p:txBody>
          <a:bodyPr>
            <a:noAutofit/>
          </a:bodyPr>
          <a:lstStyle/>
          <a:p>
            <a:pPr marL="0" indent="0" algn="just">
              <a:lnSpc>
                <a:spcPct val="150000"/>
              </a:lnSpc>
              <a:spcAft>
                <a:spcPts val="0"/>
              </a:spcAft>
              <a:buNone/>
            </a:pPr>
            <a:r>
              <a:rPr lang="lv-LV" sz="2400" b="1" dirty="0">
                <a:solidFill>
                  <a:srgbClr val="002060"/>
                </a:solidFill>
                <a:effectLst>
                  <a:outerShdw blurRad="38100" dist="38100" dir="2700000" algn="tl">
                    <a:srgbClr val="000000">
                      <a:alpha val="43137"/>
                    </a:srgbClr>
                  </a:outerShdw>
                </a:effectLst>
                <a:latin typeface="Calibri"/>
                <a:ea typeface="Times New Roman"/>
                <a:cs typeface="Times New Roman"/>
              </a:rPr>
              <a:t>Domstarpības kolēģu vidū</a:t>
            </a:r>
            <a:endParaRPr lang="lv-LV" sz="2000" b="1" dirty="0">
              <a:solidFill>
                <a:srgbClr val="002060"/>
              </a:solidFill>
              <a:effectLst>
                <a:outerShdw blurRad="38100" dist="38100" dir="2700000" algn="tl">
                  <a:srgbClr val="000000">
                    <a:alpha val="43137"/>
                  </a:srgbClr>
                </a:outerShdw>
              </a:effectLst>
              <a:latin typeface="Calibri"/>
              <a:ea typeface="Times New Roman"/>
              <a:cs typeface="Times New Roman"/>
            </a:endParaRPr>
          </a:p>
          <a:p>
            <a:pPr indent="457200" algn="just">
              <a:lnSpc>
                <a:spcPct val="150000"/>
              </a:lnSpc>
              <a:spcBef>
                <a:spcPts val="0"/>
              </a:spcBef>
              <a:spcAft>
                <a:spcPts val="0"/>
              </a:spcAft>
            </a:pPr>
            <a:r>
              <a:rPr lang="lv-LV" sz="2000" i="1" dirty="0">
                <a:latin typeface="Calibri"/>
                <a:ea typeface="Times New Roman"/>
                <a:cs typeface="Times New Roman"/>
              </a:rPr>
              <a:t>„[..] viena grupas audzinātāja nevarēja sadzīvot ar otru un tā viena, kas jutās ļoti nospiesta, gribēja jau iet uz citu iestādi, bet vadītāja mierīgi viņu uzklausīja, izrunājās, necentās aizstāvēt ne vienu, ne otru, un tad piedāvāja savā otrā iestādē strādāt kopā ar citu kolēģi, un tie cilvēki labi sapratās.”</a:t>
            </a:r>
            <a:endParaRPr lang="lv-LV" sz="2000" dirty="0">
              <a:latin typeface="Calibri"/>
              <a:ea typeface="Times New Roman"/>
              <a:cs typeface="Times New Roman"/>
            </a:endParaRPr>
          </a:p>
          <a:p>
            <a:pPr indent="457200" algn="just">
              <a:lnSpc>
                <a:spcPct val="150000"/>
              </a:lnSpc>
              <a:spcBef>
                <a:spcPts val="0"/>
              </a:spcBef>
              <a:spcAft>
                <a:spcPts val="0"/>
              </a:spcAft>
            </a:pPr>
            <a:r>
              <a:rPr lang="lv-LV" sz="2000" i="1" dirty="0">
                <a:latin typeface="Calibri"/>
                <a:ea typeface="Times New Roman"/>
                <a:cs typeface="Times New Roman"/>
              </a:rPr>
              <a:t>„Divām kolēģēm, kuras māca vienu priekšmetu, vienlaicīgi notiek mācību stundas. Vienai no viņām jāstrādā citā kabinetā, kas nav tik ērti. Mācību pārzine norādīja telpas. Savstarpējā sarunā, noskaidrojot skolēnu vajadzības, tika sastādīts grafiks, kā tiks izmantots kabinets, lai optimāli izmantotu tur pieejamos līdzekļus.”</a:t>
            </a:r>
            <a:endParaRPr lang="lv-LV" sz="2000" dirty="0">
              <a:latin typeface="Calibri"/>
              <a:ea typeface="Times New Roman"/>
              <a:cs typeface="Times New Roman"/>
            </a:endParaRPr>
          </a:p>
          <a:p>
            <a:pPr indent="457200" algn="just">
              <a:lnSpc>
                <a:spcPct val="150000"/>
              </a:lnSpc>
              <a:spcBef>
                <a:spcPts val="0"/>
              </a:spcBef>
              <a:spcAft>
                <a:spcPts val="0"/>
              </a:spcAft>
            </a:pPr>
            <a:endParaRPr lang="lv-LV" sz="2000" i="1" dirty="0">
              <a:latin typeface="Calibri" panose="020F0502020204030204" pitchFamily="34" charset="0"/>
              <a:ea typeface="Times New Roman"/>
              <a:cs typeface="Times New Roman"/>
            </a:endParaRPr>
          </a:p>
          <a:p>
            <a:pPr algn="just">
              <a:lnSpc>
                <a:spcPct val="150000"/>
              </a:lnSpc>
              <a:spcBef>
                <a:spcPts val="0"/>
              </a:spcBef>
              <a:spcAft>
                <a:spcPts val="0"/>
              </a:spcAft>
              <a:buFont typeface="Arial" panose="020B0604020202020204" pitchFamily="34" charset="0"/>
              <a:buChar char="•"/>
            </a:pPr>
            <a:endParaRPr lang="lv-LV" sz="2000" dirty="0">
              <a:solidFill>
                <a:srgbClr val="002060"/>
              </a:solidFill>
              <a:effectLst>
                <a:outerShdw blurRad="38100" dist="38100" dir="2700000" algn="tl">
                  <a:srgbClr val="000000">
                    <a:alpha val="43137"/>
                  </a:srgbClr>
                </a:outerShdw>
              </a:effectLst>
              <a:latin typeface="Calibri"/>
              <a:ea typeface="Times New Roman"/>
              <a:cs typeface="Times New Roman"/>
            </a:endParaRPr>
          </a:p>
        </p:txBody>
      </p:sp>
    </p:spTree>
    <p:extLst>
      <p:ext uri="{BB962C8B-B14F-4D97-AF65-F5344CB8AC3E}">
        <p14:creationId xmlns:p14="http://schemas.microsoft.com/office/powerpoint/2010/main" val="2139229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1538" y="2641476"/>
            <a:ext cx="7772400" cy="2652842"/>
          </a:xfrm>
        </p:spPr>
        <p:txBody>
          <a:bodyPr>
            <a:normAutofit/>
          </a:bodyPr>
          <a:lstStyle/>
          <a:p>
            <a:pPr marL="0" indent="0" algn="ctr">
              <a:lnSpc>
                <a:spcPct val="115000"/>
              </a:lnSpc>
              <a:spcBef>
                <a:spcPts val="1000"/>
              </a:spcBef>
              <a:spcAft>
                <a:spcPts val="0"/>
              </a:spcAft>
              <a:buNone/>
            </a:pPr>
            <a:endParaRPr lang="lv-LV" sz="4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15000"/>
              </a:lnSpc>
              <a:spcBef>
                <a:spcPts val="1000"/>
              </a:spcBef>
              <a:spcAft>
                <a:spcPts val="0"/>
              </a:spcAft>
              <a:buNone/>
            </a:pPr>
            <a:r>
              <a:rPr lang="lv-LV" sz="4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Priekšlikumi turpmākajai rīcībai</a:t>
            </a:r>
            <a:endParaRPr lang="en-US" sz="44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5" name="Picture 1" descr="http://previews.123rf.com/images/digitalgenetics/digitalgenetics1012/digitalgenetics101200054/8475599-3d-man-with-a-big-magnifier-glass-Stock-Photo-magnifying.jpg"/>
          <p:cNvPicPr>
            <a:picLocks noChangeAspect="1" noChangeArrowheads="1"/>
          </p:cNvPicPr>
          <p:nvPr/>
        </p:nvPicPr>
        <p:blipFill>
          <a:blip r:embed="rId2" cstate="print"/>
          <a:srcRect/>
          <a:stretch>
            <a:fillRect/>
          </a:stretch>
        </p:blipFill>
        <p:spPr bwMode="auto">
          <a:xfrm>
            <a:off x="1000099" y="500046"/>
            <a:ext cx="3067845" cy="2789502"/>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28865"/>
            <a:ext cx="8568952" cy="952500"/>
          </a:xfrm>
        </p:spPr>
        <p:txBody>
          <a:bodyPr>
            <a:noAutofit/>
          </a:bodyPr>
          <a:lstStyle/>
          <a:p>
            <a:pPr algn="ctr"/>
            <a: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Latvijas Izglītības un zinātnes arodbiedrība</a:t>
            </a:r>
            <a:br>
              <a:rPr lang="en-US"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br>
            <a:endParaRPr lang="en-US" sz="28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Content Placeholder 2"/>
          <p:cNvSpPr>
            <a:spLocks noGrp="1"/>
          </p:cNvSpPr>
          <p:nvPr>
            <p:ph sz="quarter" idx="1"/>
          </p:nvPr>
        </p:nvSpPr>
        <p:spPr>
          <a:xfrm>
            <a:off x="251520" y="841276"/>
            <a:ext cx="8640960" cy="4608512"/>
          </a:xfrm>
        </p:spPr>
        <p:txBody>
          <a:bodyPr>
            <a:normAutofit fontScale="70000" lnSpcReduction="20000"/>
          </a:bodyPr>
          <a:lstStyle/>
          <a:p>
            <a:pPr algn="just">
              <a:lnSpc>
                <a:spcPct val="150000"/>
              </a:lnSpc>
              <a:spcAft>
                <a:spcPts val="1000"/>
              </a:spcAft>
            </a:pPr>
            <a:r>
              <a:rPr lang="lv-LV" sz="3100" b="1" dirty="0">
                <a:latin typeface="Calibri" panose="020F0502020204030204" pitchFamily="34" charset="0"/>
                <a:ea typeface="Times New Roman" panose="02020603050405020304" pitchFamily="18" charset="0"/>
                <a:cs typeface="Times New Roman" panose="02020603050405020304" pitchFamily="18" charset="0"/>
              </a:rPr>
              <a:t>Jāizstrādā precīzs pedagogu tiesību īstenošanas ceļvedis, kurā būtu definētas arī tiesību “robežas”.</a:t>
            </a:r>
            <a:endParaRPr lang="en-US" sz="31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lv-LV" sz="3100" b="1" dirty="0">
                <a:latin typeface="Calibri" panose="020F0502020204030204" pitchFamily="34" charset="0"/>
                <a:ea typeface="Times New Roman" panose="02020603050405020304" pitchFamily="18" charset="0"/>
                <a:cs typeface="Times New Roman" panose="02020603050405020304" pitchFamily="18" charset="0"/>
              </a:rPr>
              <a:t>Jāveic turpmāka padziļināta konfliktu risināšanas izpēte tādos aspektos kā izglītojamo visatļautība, kā arī stress un pedagogu profesionālā izdegšana, lai identificētu problēmas un to risinājumus.</a:t>
            </a:r>
            <a:endParaRPr lang="en-US" sz="31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lv-LV" sz="3100" b="1" dirty="0">
                <a:latin typeface="Calibri" panose="020F0502020204030204" pitchFamily="34" charset="0"/>
                <a:ea typeface="Times New Roman" panose="02020603050405020304" pitchFamily="18" charset="0"/>
                <a:cs typeface="Times New Roman" panose="02020603050405020304" pitchFamily="18" charset="0"/>
              </a:rPr>
              <a:t>Respondentu priekšlikumi ir jāizdiskutē LIZDA konferencē “Mācīšanas brīvība iedvesmo pedagogus” un jānopublicē izdevumā “LIZDA Vēstnesis”.</a:t>
            </a:r>
            <a:endParaRPr lang="en-US" sz="3100" b="1"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pic>
        <p:nvPicPr>
          <p:cNvPr id="4" name="Picture 3" descr="Attēlu rezultāti vaicājumam “lizd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5562"/>
            <a:ext cx="928694" cy="833443"/>
          </a:xfrm>
          <a:prstGeom prst="rect">
            <a:avLst/>
          </a:prstGeom>
          <a:noFill/>
          <a:ln>
            <a:noFill/>
          </a:ln>
        </p:spPr>
      </p:pic>
    </p:spTree>
    <p:extLst>
      <p:ext uri="{BB962C8B-B14F-4D97-AF65-F5344CB8AC3E}">
        <p14:creationId xmlns:p14="http://schemas.microsoft.com/office/powerpoint/2010/main" val="36414169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1197"/>
            <a:ext cx="8640960" cy="576063"/>
          </a:xfrm>
        </p:spPr>
        <p:txBody>
          <a:bodyPr>
            <a:noAutofit/>
          </a:bodyPr>
          <a:lstStyle/>
          <a:p>
            <a:pPr algn="ctr">
              <a:lnSpc>
                <a:spcPct val="150000"/>
              </a:lnSpc>
              <a:spcAft>
                <a:spcPts val="1000"/>
              </a:spcAft>
            </a:pPr>
            <a: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Izglītības iestādes</a:t>
            </a:r>
            <a:endParaRPr lang="en-US" sz="24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553244"/>
            <a:ext cx="8892480" cy="5040560"/>
          </a:xfrm>
        </p:spPr>
        <p:txBody>
          <a:bodyPr>
            <a:normAutofit lnSpcReduction="10000"/>
          </a:bodyPr>
          <a:lstStyle/>
          <a:p>
            <a:pPr algn="just">
              <a:lnSpc>
                <a:spcPct val="150000"/>
              </a:lnSpc>
              <a:spcAft>
                <a:spcPts val="1000"/>
              </a:spcAft>
            </a:pPr>
            <a:r>
              <a:rPr lang="lv-LV" sz="2200" b="1" dirty="0">
                <a:latin typeface="Calibri" panose="020F0502020204030204" pitchFamily="34" charset="0"/>
                <a:ea typeface="Times New Roman" panose="02020603050405020304" pitchFamily="18" charset="0"/>
                <a:cs typeface="Calibri" panose="020F0502020204030204" pitchFamily="34" charset="0"/>
              </a:rPr>
              <a:t>Veicināt izglītības iestāžu vadītāju un administrācijas iesaisti pedagogu tiesību aizstāvībā izglītības iestādēs, stiprināt komandas darbu pedagogu kolektīvos.</a:t>
            </a:r>
            <a:endParaRPr lang="en-US" sz="2200" b="1"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1000"/>
              </a:spcAft>
            </a:pPr>
            <a:r>
              <a:rPr lang="lv-LV" sz="2200" b="1" dirty="0">
                <a:latin typeface="Calibri" panose="020F0502020204030204" pitchFamily="34" charset="0"/>
                <a:ea typeface="Times New Roman" panose="02020603050405020304" pitchFamily="18" charset="0"/>
                <a:cs typeface="Calibri" panose="020F0502020204030204" pitchFamily="34" charset="0"/>
              </a:rPr>
              <a:t>Rosināt Izglītības iestādes sadarbībā ar vecāku organizācijām un citām sabiedriskajām organizācijām vērst sabiedrības uzmanību uz skolotāja prestiža un tiesību aizstāvības paaugstināšanu sabiedrības apziņas līmenī. </a:t>
            </a:r>
            <a:endParaRPr lang="en-US" sz="2200" b="1"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1000"/>
              </a:spcAft>
            </a:pPr>
            <a:r>
              <a:rPr lang="lv-LV" sz="2200" b="1" dirty="0">
                <a:latin typeface="Calibri" panose="020F0502020204030204" pitchFamily="34" charset="0"/>
                <a:ea typeface="Times New Roman" panose="02020603050405020304" pitchFamily="18" charset="0"/>
                <a:cs typeface="Calibri" panose="020F0502020204030204" pitchFamily="34" charset="0"/>
              </a:rPr>
              <a:t>Izglītības iestāžu padomēm aktualizēt jautājumus, kuri saistīti ar pedagogu tiesību aspektiem.</a:t>
            </a:r>
            <a:endParaRPr lang="en-US" sz="2200" b="1" dirty="0">
              <a:latin typeface="Calibri" panose="020F0502020204030204" pitchFamily="34" charset="0"/>
              <a:ea typeface="Times New Roman" panose="02020603050405020304" pitchFamily="18" charset="0"/>
              <a:cs typeface="Calibri" panose="020F0502020204030204" pitchFamily="34" charset="0"/>
            </a:endParaRPr>
          </a:p>
          <a:p>
            <a:endParaRPr lang="en-US" sz="2200" dirty="0"/>
          </a:p>
        </p:txBody>
      </p:sp>
    </p:spTree>
    <p:extLst>
      <p:ext uri="{BB962C8B-B14F-4D97-AF65-F5344CB8AC3E}">
        <p14:creationId xmlns:p14="http://schemas.microsoft.com/office/powerpoint/2010/main" val="26715325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1197"/>
            <a:ext cx="8640960" cy="1224135"/>
          </a:xfrm>
        </p:spPr>
        <p:txBody>
          <a:bodyPr>
            <a:noAutofit/>
          </a:bodyPr>
          <a:lstStyle/>
          <a:p>
            <a:pPr algn="ctr">
              <a:lnSpc>
                <a:spcPct val="150000"/>
              </a:lnSpc>
              <a:spcAft>
                <a:spcPts val="1000"/>
              </a:spcAft>
            </a:pPr>
            <a:b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b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Pašvaldība</a:t>
            </a:r>
            <a:endParaRPr lang="en-US" sz="24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827584" y="1489348"/>
            <a:ext cx="7488832" cy="4104456"/>
          </a:xfrm>
        </p:spPr>
        <p:txBody>
          <a:bodyPr>
            <a:normAutofit/>
          </a:bodyPr>
          <a:lstStyle/>
          <a:p>
            <a:pPr algn="just">
              <a:lnSpc>
                <a:spcPct val="150000"/>
              </a:lnSpc>
              <a:spcAft>
                <a:spcPts val="1000"/>
              </a:spcAft>
            </a:pPr>
            <a:r>
              <a:rPr lang="lv-LV" sz="2400" b="1" dirty="0">
                <a:latin typeface="Calibri" panose="020F0502020204030204" pitchFamily="34" charset="0"/>
                <a:ea typeface="Times New Roman" panose="02020603050405020304" pitchFamily="18" charset="0"/>
                <a:cs typeface="Times New Roman" panose="02020603050405020304" pitchFamily="18" charset="0"/>
              </a:rPr>
              <a:t>Panākt, lai tiktu noorganizētas izglītības iestāžu vadītāju, to darbinieku pārstāvju un pedagogu mācības, ietverot pedagogu darba tiesību nozīmīgākos aspektus un aktualitātes.</a:t>
            </a:r>
            <a:endParaRPr lang="en-US" sz="2400" b="1" dirty="0">
              <a:latin typeface="Calibri" panose="020F0502020204030204" pitchFamily="34" charset="0"/>
              <a:ea typeface="Times New Roman" panose="02020603050405020304" pitchFamily="18" charset="0"/>
              <a:cs typeface="Times New Roman" panose="02020603050405020304" pitchFamily="18" charset="0"/>
            </a:endParaRPr>
          </a:p>
          <a:p>
            <a:endParaRPr lang="en-US" sz="2400" b="1" dirty="0"/>
          </a:p>
        </p:txBody>
      </p:sp>
    </p:spTree>
    <p:extLst>
      <p:ext uri="{BB962C8B-B14F-4D97-AF65-F5344CB8AC3E}">
        <p14:creationId xmlns:p14="http://schemas.microsoft.com/office/powerpoint/2010/main" val="202366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1197"/>
            <a:ext cx="8640960" cy="504055"/>
          </a:xfrm>
        </p:spPr>
        <p:txBody>
          <a:bodyPr>
            <a:noAutofit/>
          </a:bodyPr>
          <a:lstStyle/>
          <a:p>
            <a:pPr algn="ctr">
              <a:lnSpc>
                <a:spcPct val="150000"/>
              </a:lnSpc>
              <a:spcAft>
                <a:spcPts val="1000"/>
              </a:spcAft>
            </a:pPr>
            <a:b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b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r>
              <a:rPr lang="lv-LV" sz="2800" b="1"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Valsts</a:t>
            </a:r>
            <a:endParaRPr lang="en-US" sz="24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07504" y="481236"/>
            <a:ext cx="9145016" cy="5112568"/>
          </a:xfrm>
        </p:spPr>
        <p:txBody>
          <a:bodyPr>
            <a:noAutofit/>
          </a:bodyPr>
          <a:lstStyle/>
          <a:p>
            <a:pPr marL="0" indent="0">
              <a:spcBef>
                <a:spcPts val="0"/>
              </a:spcBef>
              <a:buNone/>
            </a:pPr>
            <a:r>
              <a:rPr lang="lv-LV" sz="2000" b="1" dirty="0">
                <a:latin typeface="Calibri" panose="020F0502020204030204" pitchFamily="34" charset="0"/>
                <a:ea typeface="Times New Roman" panose="02020603050405020304" pitchFamily="18" charset="0"/>
                <a:cs typeface="Times New Roman" panose="02020603050405020304" pitchFamily="18" charset="0"/>
              </a:rPr>
              <a:t>Panākt, lai Labklājības ministrija sadarbībā ar Izglītības un zinātnes ministriju identificētu neatbilstības pedagogu darba tiesību kontekstā un to novēršanas risinājumus saistībā ar šādiem Eiropas Sociālās hartas ratificētajiem pantiem:</a:t>
            </a:r>
            <a:endParaRPr lang="en-US" sz="20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2. pants, Tiesības uz taisnīgiem darba apstākļiem;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4. panta 2.-5.punkts, Tiesības uz taisnīgu atalgojumu;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5. pants, Tiesības biedroties;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6. pants, Tiesības slēgt kolektīvus līgumus;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21. pants, Tiesības uz informāciju un konsultācijām;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22. pants, Tiesības piedalīties darba apstākļu un darba vides noteikšanā un uzlabošanā;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26. pants, Tiesības uz cieņu darbā;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28. pants, Strādājošo pārstāvju tiesības uz aizsardzību darba saistībās un no tām atkarīgajās funkcijās; </a:t>
            </a:r>
            <a:endParaRPr lang="en-US" sz="18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lv-LV" sz="1800" b="1" dirty="0">
                <a:latin typeface="Calibri" panose="020F0502020204030204" pitchFamily="34" charset="0"/>
                <a:ea typeface="Times New Roman" panose="02020603050405020304" pitchFamily="18" charset="0"/>
                <a:cs typeface="Times New Roman" panose="02020603050405020304" pitchFamily="18" charset="0"/>
              </a:rPr>
              <a:t>29. pants, Tiesības saņemt informāciju un konsultācijas par kolektīvu štatu samazināšanu.</a:t>
            </a:r>
          </a:p>
          <a:p>
            <a:pPr marL="0" indent="0">
              <a:spcBef>
                <a:spcPts val="0"/>
              </a:spcBef>
              <a:buNone/>
            </a:pPr>
            <a:endParaRPr lang="lv-LV" sz="2000" b="1" dirty="0">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0"/>
              </a:spcBef>
              <a:buNone/>
            </a:pPr>
            <a:r>
              <a:rPr lang="lv-LV" sz="2000" b="1" dirty="0">
                <a:latin typeface="Calibri" panose="020F0502020204030204" pitchFamily="34" charset="0"/>
                <a:ea typeface="Times New Roman" panose="02020603050405020304" pitchFamily="18" charset="0"/>
                <a:cs typeface="Times New Roman" panose="02020603050405020304" pitchFamily="18" charset="0"/>
              </a:rPr>
              <a:t>Atbildīgajām institūcijām sniegt ziņojumus par pedagogu darba tiesību aspektu neatbilstību Eiropas Sociālajai hartai Nacionālās trīspusējās sadarbības padomes </a:t>
            </a:r>
            <a:r>
              <a:rPr lang="lv-LV" sz="2000" b="1" dirty="0" err="1">
                <a:latin typeface="Calibri" panose="020F0502020204030204" pitchFamily="34" charset="0"/>
                <a:ea typeface="Times New Roman" panose="02020603050405020304" pitchFamily="18" charset="0"/>
                <a:cs typeface="Times New Roman" panose="02020603050405020304" pitchFamily="18" charset="0"/>
              </a:rPr>
              <a:t>apakšpadomēm</a:t>
            </a:r>
            <a:r>
              <a:rPr lang="lv-LV" sz="2000" b="1" dirty="0">
                <a:latin typeface="Calibri" panose="020F0502020204030204" pitchFamily="34" charset="0"/>
                <a:ea typeface="Times New Roman" panose="02020603050405020304" pitchFamily="18" charset="0"/>
                <a:cs typeface="Times New Roman" panose="02020603050405020304" pitchFamily="18" charset="0"/>
              </a:rPr>
              <a:t>.</a:t>
            </a:r>
            <a:br>
              <a:rPr lang="lv-LV" sz="20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br>
            <a:endParaRPr lang="en-US" sz="2000" b="1"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03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8596" y="285732"/>
            <a:ext cx="8143932" cy="428628"/>
          </a:xfrm>
        </p:spPr>
        <p:txBody>
          <a:bodyPr>
            <a:noAutofit/>
          </a:bodyPr>
          <a:lstStyle/>
          <a:p>
            <a:pPr algn="ctr"/>
            <a:r>
              <a:rPr lang="lv-LV" sz="2800" b="1" dirty="0">
                <a:effectLst>
                  <a:outerShdw blurRad="38100" dist="38100" dir="2700000" algn="tl">
                    <a:srgbClr val="000000">
                      <a:alpha val="43137"/>
                    </a:srgbClr>
                  </a:outerShdw>
                </a:effectLst>
                <a:latin typeface="Calibri" pitchFamily="34" charset="0"/>
              </a:rPr>
              <a:t>Aptaujas jautājumu tematiskie bloki (10.)</a:t>
            </a:r>
          </a:p>
        </p:txBody>
      </p:sp>
      <p:graphicFrame>
        <p:nvGraphicFramePr>
          <p:cNvPr id="9" name="Content Placeholder 8"/>
          <p:cNvGraphicFramePr>
            <a:graphicFrameLocks noGrp="1"/>
          </p:cNvGraphicFramePr>
          <p:nvPr>
            <p:ph sz="quarter" idx="1"/>
          </p:nvPr>
        </p:nvGraphicFramePr>
        <p:xfrm>
          <a:off x="142844" y="866920"/>
          <a:ext cx="4286280" cy="4343568"/>
        </p:xfrm>
        <a:graphic>
          <a:graphicData uri="http://schemas.openxmlformats.org/drawingml/2006/table">
            <a:tbl>
              <a:tblPr firstRow="1" bandRow="1">
                <a:tableStyleId>{BC89EF96-8CEA-46FF-86C4-4CE0E7609802}</a:tableStyleId>
              </a:tblPr>
              <a:tblGrid>
                <a:gridCol w="4286280">
                  <a:extLst>
                    <a:ext uri="{9D8B030D-6E8A-4147-A177-3AD203B41FA5}">
                      <a16:colId xmlns:a16="http://schemas.microsoft.com/office/drawing/2014/main" val="20000"/>
                    </a:ext>
                  </a:extLst>
                </a:gridCol>
              </a:tblGrid>
              <a:tr h="2579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err="1">
                          <a:latin typeface="Calibri" pitchFamily="34" charset="0"/>
                        </a:rPr>
                        <a:t>Skolotāja</a:t>
                      </a:r>
                      <a:r>
                        <a:rPr lang="en-US" sz="1600" b="1" dirty="0">
                          <a:latin typeface="Calibri" pitchFamily="34" charset="0"/>
                        </a:rPr>
                        <a:t> </a:t>
                      </a:r>
                      <a:r>
                        <a:rPr lang="en-US" sz="1600" b="1" dirty="0" err="1">
                          <a:latin typeface="Calibri" pitchFamily="34" charset="0"/>
                        </a:rPr>
                        <a:t>prestižs</a:t>
                      </a:r>
                      <a:r>
                        <a:rPr lang="en-US" sz="1600" b="1" dirty="0">
                          <a:latin typeface="Calibri" pitchFamily="34" charset="0"/>
                        </a:rPr>
                        <a:t> un </a:t>
                      </a:r>
                      <a:r>
                        <a:rPr lang="en-US" sz="1600" b="1" dirty="0" err="1">
                          <a:latin typeface="Calibri" pitchFamily="34" charset="0"/>
                        </a:rPr>
                        <a:t>tā</a:t>
                      </a:r>
                      <a:r>
                        <a:rPr lang="en-US" sz="1600" b="1" dirty="0">
                          <a:latin typeface="Calibri" pitchFamily="34" charset="0"/>
                        </a:rPr>
                        <a:t> </a:t>
                      </a:r>
                      <a:r>
                        <a:rPr lang="en-US" sz="1600" b="1" dirty="0" err="1">
                          <a:latin typeface="Calibri" pitchFamily="34" charset="0"/>
                        </a:rPr>
                        <a:t>ietekme</a:t>
                      </a:r>
                      <a:r>
                        <a:rPr lang="en-US" sz="1600" b="1" dirty="0">
                          <a:latin typeface="Calibri" pitchFamily="34" charset="0"/>
                        </a:rPr>
                        <a:t> </a:t>
                      </a:r>
                      <a:r>
                        <a:rPr lang="lv-LV" sz="1600" b="1" dirty="0">
                          <a:latin typeface="Calibri" pitchFamily="34" charset="0"/>
                        </a:rPr>
                        <a:t> uz </a:t>
                      </a:r>
                      <a:r>
                        <a:rPr lang="en-US" sz="1600" b="1" dirty="0" err="1">
                          <a:latin typeface="Calibri" pitchFamily="34" charset="0"/>
                        </a:rPr>
                        <a:t>tiesību</a:t>
                      </a:r>
                      <a:r>
                        <a:rPr lang="en-US" sz="1600" b="1" dirty="0">
                          <a:latin typeface="Calibri" pitchFamily="34" charset="0"/>
                        </a:rPr>
                        <a:t> </a:t>
                      </a:r>
                      <a:r>
                        <a:rPr lang="en-US" sz="1600" b="1" dirty="0" err="1">
                          <a:latin typeface="Calibri" pitchFamily="34" charset="0"/>
                        </a:rPr>
                        <a:t>aizstāvību</a:t>
                      </a:r>
                      <a:r>
                        <a:rPr lang="en-US" sz="1600" b="1" dirty="0">
                          <a:latin typeface="Calibri" pitchFamily="34" charset="0"/>
                        </a:rPr>
                        <a:t> </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0"/>
                  </a:ext>
                </a:extLst>
              </a:tr>
              <a:tr h="322531">
                <a:tc>
                  <a:txBody>
                    <a:bodyPr/>
                    <a:lstStyle/>
                    <a:p>
                      <a:pPr>
                        <a:lnSpc>
                          <a:spcPct val="100000"/>
                        </a:lnSpc>
                        <a:spcAft>
                          <a:spcPts val="0"/>
                        </a:spcAft>
                      </a:pPr>
                      <a:r>
                        <a:rPr lang="lv-LV" sz="1600" b="1" dirty="0">
                          <a:latin typeface="Calibri" pitchFamily="34" charset="0"/>
                        </a:rPr>
                        <a:t>T</a:t>
                      </a:r>
                      <a:r>
                        <a:rPr lang="en-US" sz="1600" b="1" dirty="0" err="1">
                          <a:latin typeface="Calibri" pitchFamily="34" charset="0"/>
                        </a:rPr>
                        <a:t>iesību</a:t>
                      </a:r>
                      <a:r>
                        <a:rPr lang="en-US" sz="1600" b="1" dirty="0">
                          <a:latin typeface="Calibri" pitchFamily="34" charset="0"/>
                        </a:rPr>
                        <a:t> </a:t>
                      </a:r>
                      <a:r>
                        <a:rPr lang="en-US" sz="1600" b="1" dirty="0" err="1">
                          <a:latin typeface="Calibri" pitchFamily="34" charset="0"/>
                        </a:rPr>
                        <a:t>ievērošana</a:t>
                      </a:r>
                      <a:r>
                        <a:rPr lang="lv-LV" sz="1600" b="1" dirty="0">
                          <a:latin typeface="Calibri" pitchFamily="34" charset="0"/>
                        </a:rPr>
                        <a:t>s vērtējums</a:t>
                      </a:r>
                      <a:r>
                        <a:rPr lang="en-US" sz="1600" b="1" dirty="0">
                          <a:latin typeface="Calibri" pitchFamily="34" charset="0"/>
                        </a:rPr>
                        <a:t> </a:t>
                      </a:r>
                      <a:r>
                        <a:rPr lang="en-US" sz="1600" b="1" dirty="0" err="1">
                          <a:latin typeface="Calibri" pitchFamily="34" charset="0"/>
                        </a:rPr>
                        <a:t>izglītības</a:t>
                      </a:r>
                      <a:r>
                        <a:rPr lang="en-US" sz="1600" b="1" dirty="0">
                          <a:latin typeface="Calibri" pitchFamily="34" charset="0"/>
                        </a:rPr>
                        <a:t> </a:t>
                      </a:r>
                      <a:r>
                        <a:rPr lang="en-US" sz="1600" b="1" dirty="0" err="1">
                          <a:latin typeface="Calibri" pitchFamily="34" charset="0"/>
                        </a:rPr>
                        <a:t>iestādē</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1"/>
                  </a:ext>
                </a:extLst>
              </a:tr>
              <a:tr h="450069">
                <a:tc>
                  <a:txBody>
                    <a:bodyPr/>
                    <a:lstStyle/>
                    <a:p>
                      <a:pPr fontAlgn="t">
                        <a:lnSpc>
                          <a:spcPct val="100000"/>
                        </a:lnSpc>
                        <a:spcAft>
                          <a:spcPts val="0"/>
                        </a:spcAft>
                      </a:pPr>
                      <a:r>
                        <a:rPr lang="en-US" sz="1600" b="1" dirty="0">
                          <a:latin typeface="Calibri" pitchFamily="34" charset="0"/>
                        </a:rPr>
                        <a:t>Pedagogu </a:t>
                      </a:r>
                      <a:r>
                        <a:rPr lang="en-US" sz="1600" b="1" dirty="0" err="1">
                          <a:latin typeface="Calibri" pitchFamily="34" charset="0"/>
                        </a:rPr>
                        <a:t>informētība</a:t>
                      </a:r>
                      <a:r>
                        <a:rPr lang="en-US" sz="1600" b="1" dirty="0">
                          <a:latin typeface="Calibri" pitchFamily="34" charset="0"/>
                        </a:rPr>
                        <a:t> par </a:t>
                      </a:r>
                      <a:r>
                        <a:rPr lang="en-US" sz="1600" b="1" dirty="0" err="1">
                          <a:latin typeface="Calibri" pitchFamily="34" charset="0"/>
                        </a:rPr>
                        <a:t>dažādiem</a:t>
                      </a:r>
                      <a:r>
                        <a:rPr lang="en-US" sz="1600" b="1" dirty="0">
                          <a:latin typeface="Calibri" pitchFamily="34" charset="0"/>
                        </a:rPr>
                        <a:t> </a:t>
                      </a:r>
                      <a:r>
                        <a:rPr lang="en-US" sz="1600" b="1" dirty="0" err="1">
                          <a:latin typeface="Calibri" pitchFamily="34" charset="0"/>
                        </a:rPr>
                        <a:t>tiesību</a:t>
                      </a:r>
                      <a:r>
                        <a:rPr lang="en-US" sz="1600" b="1" dirty="0">
                          <a:latin typeface="Calibri" pitchFamily="34" charset="0"/>
                        </a:rPr>
                        <a:t> </a:t>
                      </a:r>
                      <a:r>
                        <a:rPr lang="en-US" sz="1600" b="1" dirty="0" err="1">
                          <a:latin typeface="Calibri" pitchFamily="34" charset="0"/>
                        </a:rPr>
                        <a:t>aktiem</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2"/>
                  </a:ext>
                </a:extLst>
              </a:tr>
              <a:tr h="450069">
                <a:tc>
                  <a:txBody>
                    <a:bodyPr/>
                    <a:lstStyle/>
                    <a:p>
                      <a:pPr fontAlgn="t">
                        <a:lnSpc>
                          <a:spcPct val="100000"/>
                        </a:lnSpc>
                        <a:spcAft>
                          <a:spcPts val="0"/>
                        </a:spcAft>
                      </a:pPr>
                      <a:r>
                        <a:rPr lang="en-US" sz="1600" b="1" dirty="0">
                          <a:latin typeface="Calibri" pitchFamily="34" charset="0"/>
                        </a:rPr>
                        <a:t>Pedagogu </a:t>
                      </a:r>
                      <a:r>
                        <a:rPr lang="en-US" sz="1600" b="1" dirty="0" err="1">
                          <a:latin typeface="Calibri" pitchFamily="34" charset="0"/>
                        </a:rPr>
                        <a:t>iespēja</a:t>
                      </a:r>
                      <a:r>
                        <a:rPr lang="en-US" sz="1600" b="1" dirty="0">
                          <a:latin typeface="Calibri" pitchFamily="34" charset="0"/>
                        </a:rPr>
                        <a:t> </a:t>
                      </a:r>
                      <a:r>
                        <a:rPr lang="en-US" sz="1600" b="1" dirty="0" err="1">
                          <a:latin typeface="Calibri" pitchFamily="34" charset="0"/>
                        </a:rPr>
                        <a:t>rosināt</a:t>
                      </a:r>
                      <a:r>
                        <a:rPr lang="en-US" sz="1600" b="1" dirty="0">
                          <a:latin typeface="Calibri" pitchFamily="34" charset="0"/>
                        </a:rPr>
                        <a:t> </a:t>
                      </a:r>
                      <a:r>
                        <a:rPr lang="en-US" sz="1600" b="1" dirty="0" err="1">
                          <a:latin typeface="Calibri" pitchFamily="34" charset="0"/>
                        </a:rPr>
                        <a:t>izmaiņas</a:t>
                      </a:r>
                      <a:r>
                        <a:rPr lang="en-US" sz="1600" b="1" dirty="0">
                          <a:latin typeface="Calibri" pitchFamily="34" charset="0"/>
                        </a:rPr>
                        <a:t> </a:t>
                      </a:r>
                      <a:r>
                        <a:rPr lang="en-US" sz="1600" b="1" dirty="0" err="1">
                          <a:latin typeface="Calibri" pitchFamily="34" charset="0"/>
                        </a:rPr>
                        <a:t>normatīvajos</a:t>
                      </a:r>
                      <a:r>
                        <a:rPr lang="en-US" sz="1600" b="1" dirty="0">
                          <a:latin typeface="Calibri" pitchFamily="34" charset="0"/>
                        </a:rPr>
                        <a:t> </a:t>
                      </a:r>
                      <a:r>
                        <a:rPr lang="en-US" sz="1600" b="1" dirty="0" err="1">
                          <a:latin typeface="Calibri" pitchFamily="34" charset="0"/>
                        </a:rPr>
                        <a:t>aktos</a:t>
                      </a:r>
                      <a:r>
                        <a:rPr lang="en-US" sz="1600" b="1" dirty="0">
                          <a:latin typeface="Calibri" pitchFamily="34" charset="0"/>
                        </a:rPr>
                        <a:t> </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3"/>
                  </a:ext>
                </a:extLst>
              </a:tr>
              <a:tr h="450069">
                <a:tc>
                  <a:txBody>
                    <a:bodyPr/>
                    <a:lstStyle/>
                    <a:p>
                      <a:pPr fontAlgn="t">
                        <a:lnSpc>
                          <a:spcPct val="100000"/>
                        </a:lnSpc>
                        <a:spcAft>
                          <a:spcPts val="0"/>
                        </a:spcAft>
                      </a:pPr>
                      <a:r>
                        <a:rPr lang="en-US" sz="1600" b="1" dirty="0" err="1">
                          <a:latin typeface="Calibri" pitchFamily="34" charset="0"/>
                        </a:rPr>
                        <a:t>Zināšanu</a:t>
                      </a:r>
                      <a:r>
                        <a:rPr lang="en-US" sz="1600" b="1" dirty="0">
                          <a:latin typeface="Calibri" pitchFamily="34" charset="0"/>
                        </a:rPr>
                        <a:t> </a:t>
                      </a:r>
                      <a:r>
                        <a:rPr lang="en-US" sz="1600" b="1" dirty="0" err="1">
                          <a:latin typeface="Calibri" pitchFamily="34" charset="0"/>
                        </a:rPr>
                        <a:t>līmenis</a:t>
                      </a:r>
                      <a:r>
                        <a:rPr lang="en-US" sz="1600" b="1" dirty="0">
                          <a:latin typeface="Calibri" pitchFamily="34" charset="0"/>
                        </a:rPr>
                        <a:t> par </a:t>
                      </a:r>
                      <a:r>
                        <a:rPr lang="lv-LV" sz="1600" b="1" dirty="0">
                          <a:latin typeface="Calibri" pitchFamily="34" charset="0"/>
                        </a:rPr>
                        <a:t>tiesībām</a:t>
                      </a:r>
                      <a:r>
                        <a:rPr lang="lv-LV" sz="1600" b="1" baseline="0" dirty="0">
                          <a:latin typeface="Calibri" pitchFamily="34" charset="0"/>
                        </a:rPr>
                        <a:t> </a:t>
                      </a:r>
                      <a:r>
                        <a:rPr lang="en-US" sz="1600" b="1" dirty="0" err="1">
                          <a:latin typeface="Calibri" pitchFamily="34" charset="0"/>
                        </a:rPr>
                        <a:t>pedagogu</a:t>
                      </a:r>
                      <a:r>
                        <a:rPr lang="en-US" sz="1600" b="1" dirty="0">
                          <a:latin typeface="Calibri" pitchFamily="34" charset="0"/>
                        </a:rPr>
                        <a:t> </a:t>
                      </a:r>
                      <a:r>
                        <a:rPr lang="en-US" sz="1600" b="1" dirty="0" err="1">
                          <a:latin typeface="Calibri" pitchFamily="34" charset="0"/>
                        </a:rPr>
                        <a:t>pašvērtējumā</a:t>
                      </a:r>
                      <a:r>
                        <a:rPr lang="en-US" sz="1600" b="1" dirty="0">
                          <a:latin typeface="Calibri" pitchFamily="34" charset="0"/>
                        </a:rPr>
                        <a:t> </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4"/>
                  </a:ext>
                </a:extLst>
              </a:tr>
              <a:tr h="360055">
                <a:tc>
                  <a:txBody>
                    <a:bodyPr/>
                    <a:lstStyle/>
                    <a:p>
                      <a:pPr fontAlgn="t">
                        <a:lnSpc>
                          <a:spcPct val="100000"/>
                        </a:lnSpc>
                        <a:spcAft>
                          <a:spcPts val="0"/>
                        </a:spcAft>
                      </a:pPr>
                      <a:r>
                        <a:rPr lang="lv-LV" sz="1600" b="1" dirty="0">
                          <a:latin typeface="Calibri" pitchFamily="34" charset="0"/>
                        </a:rPr>
                        <a:t>P</a:t>
                      </a:r>
                      <a:r>
                        <a:rPr lang="en-US" sz="1600" b="1" dirty="0" err="1">
                          <a:latin typeface="Calibri" pitchFamily="34" charset="0"/>
                        </a:rPr>
                        <a:t>edagoga</a:t>
                      </a:r>
                      <a:r>
                        <a:rPr lang="en-US" sz="1600" b="1" dirty="0">
                          <a:latin typeface="Calibri" pitchFamily="34" charset="0"/>
                        </a:rPr>
                        <a:t> </a:t>
                      </a:r>
                      <a:r>
                        <a:rPr lang="en-US" sz="1600" b="1" dirty="0" err="1">
                          <a:latin typeface="Calibri" pitchFamily="34" charset="0"/>
                        </a:rPr>
                        <a:t>darba</a:t>
                      </a:r>
                      <a:r>
                        <a:rPr lang="en-US" sz="1600" b="1" dirty="0">
                          <a:latin typeface="Calibri" pitchFamily="34" charset="0"/>
                        </a:rPr>
                        <a:t> </a:t>
                      </a:r>
                      <a:r>
                        <a:rPr lang="en-US" sz="1600" b="1" dirty="0" err="1">
                          <a:latin typeface="Calibri" pitchFamily="34" charset="0"/>
                        </a:rPr>
                        <a:t>tiesību</a:t>
                      </a:r>
                      <a:r>
                        <a:rPr lang="en-US" sz="1600" b="1" dirty="0">
                          <a:latin typeface="Calibri" pitchFamily="34" charset="0"/>
                        </a:rPr>
                        <a:t> </a:t>
                      </a:r>
                      <a:r>
                        <a:rPr lang="en-US" sz="1600" b="1" dirty="0" err="1">
                          <a:latin typeface="Calibri" pitchFamily="34" charset="0"/>
                        </a:rPr>
                        <a:t>pārkāpum</a:t>
                      </a:r>
                      <a:r>
                        <a:rPr lang="lv-LV" sz="1600" b="1" dirty="0">
                          <a:latin typeface="Calibri" pitchFamily="34" charset="0"/>
                        </a:rPr>
                        <a:t>u p</a:t>
                      </a:r>
                      <a:r>
                        <a:rPr lang="en-US" sz="1600" b="1" dirty="0" err="1">
                          <a:latin typeface="Calibri" pitchFamily="34" charset="0"/>
                        </a:rPr>
                        <a:t>rakse</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5"/>
                  </a:ext>
                </a:extLst>
              </a:tr>
              <a:tr h="360055">
                <a:tc>
                  <a:txBody>
                    <a:bodyPr/>
                    <a:lstStyle/>
                    <a:p>
                      <a:pPr fontAlgn="t">
                        <a:lnSpc>
                          <a:spcPct val="100000"/>
                        </a:lnSpc>
                        <a:spcAft>
                          <a:spcPts val="0"/>
                        </a:spcAft>
                      </a:pPr>
                      <a:r>
                        <a:rPr lang="en-US" sz="1600" b="1" dirty="0" err="1">
                          <a:latin typeface="Calibri" pitchFamily="34" charset="0"/>
                        </a:rPr>
                        <a:t>Ierobežojumi</a:t>
                      </a:r>
                      <a:r>
                        <a:rPr lang="en-US" sz="1600" b="1" dirty="0">
                          <a:latin typeface="Calibri" pitchFamily="34" charset="0"/>
                        </a:rPr>
                        <a:t> </a:t>
                      </a:r>
                      <a:r>
                        <a:rPr lang="en-US" sz="1600" b="1" dirty="0" err="1">
                          <a:latin typeface="Calibri" pitchFamily="34" charset="0"/>
                        </a:rPr>
                        <a:t>attiecībā</a:t>
                      </a:r>
                      <a:r>
                        <a:rPr lang="en-US" sz="1600" b="1" dirty="0">
                          <a:latin typeface="Calibri" pitchFamily="34" charset="0"/>
                        </a:rPr>
                        <a:t> </a:t>
                      </a:r>
                      <a:r>
                        <a:rPr lang="en-US" sz="1600" b="1" dirty="0" err="1">
                          <a:latin typeface="Calibri" pitchFamily="34" charset="0"/>
                        </a:rPr>
                        <a:t>uz</a:t>
                      </a:r>
                      <a:r>
                        <a:rPr lang="en-US" sz="1600" b="1" dirty="0">
                          <a:latin typeface="Calibri" pitchFamily="34" charset="0"/>
                        </a:rPr>
                        <a:t> </a:t>
                      </a:r>
                      <a:r>
                        <a:rPr lang="en-US" sz="1600" b="1" dirty="0" err="1">
                          <a:latin typeface="Calibri" pitchFamily="34" charset="0"/>
                        </a:rPr>
                        <a:t>tiesību</a:t>
                      </a:r>
                      <a:r>
                        <a:rPr lang="en-US" sz="1600" b="1" dirty="0">
                          <a:latin typeface="Calibri" pitchFamily="34" charset="0"/>
                        </a:rPr>
                        <a:t> </a:t>
                      </a:r>
                      <a:r>
                        <a:rPr lang="en-US" sz="1600" b="1" dirty="0" err="1">
                          <a:latin typeface="Calibri" pitchFamily="34" charset="0"/>
                        </a:rPr>
                        <a:t>īstenošanu</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6"/>
                  </a:ext>
                </a:extLst>
              </a:tr>
              <a:tr h="450069">
                <a:tc>
                  <a:txBody>
                    <a:bodyPr/>
                    <a:lstStyle/>
                    <a:p>
                      <a:pPr fontAlgn="t">
                        <a:lnSpc>
                          <a:spcPct val="100000"/>
                        </a:lnSpc>
                        <a:spcAft>
                          <a:spcPts val="0"/>
                        </a:spcAft>
                      </a:pPr>
                      <a:r>
                        <a:rPr lang="en-US" sz="1600" b="1" dirty="0" err="1">
                          <a:latin typeface="Calibri" pitchFamily="34" charset="0"/>
                        </a:rPr>
                        <a:t>Darba</a:t>
                      </a:r>
                      <a:r>
                        <a:rPr lang="en-US" sz="1600" b="1" dirty="0">
                          <a:latin typeface="Calibri" pitchFamily="34" charset="0"/>
                        </a:rPr>
                        <a:t> </a:t>
                      </a:r>
                      <a:r>
                        <a:rPr lang="en-US" sz="1600" b="1" dirty="0" err="1">
                          <a:latin typeface="Calibri" pitchFamily="34" charset="0"/>
                        </a:rPr>
                        <a:t>tiesību</a:t>
                      </a:r>
                      <a:r>
                        <a:rPr lang="en-US" sz="1600" b="1" dirty="0">
                          <a:latin typeface="Calibri" pitchFamily="34" charset="0"/>
                        </a:rPr>
                        <a:t> </a:t>
                      </a:r>
                      <a:r>
                        <a:rPr lang="en-US" sz="1600" b="1" dirty="0" err="1">
                          <a:latin typeface="Calibri" pitchFamily="34" charset="0"/>
                        </a:rPr>
                        <a:t>aizstāvības</a:t>
                      </a:r>
                      <a:r>
                        <a:rPr lang="en-US" sz="1600" b="1" dirty="0">
                          <a:latin typeface="Calibri" pitchFamily="34" charset="0"/>
                        </a:rPr>
                        <a:t> </a:t>
                      </a:r>
                      <a:r>
                        <a:rPr lang="en-US" sz="1600" b="1" dirty="0" err="1">
                          <a:latin typeface="Calibri" pitchFamily="34" charset="0"/>
                        </a:rPr>
                        <a:t>riski</a:t>
                      </a:r>
                      <a:r>
                        <a:rPr lang="en-US" sz="1600" b="1" dirty="0">
                          <a:latin typeface="Calibri" pitchFamily="34" charset="0"/>
                        </a:rPr>
                        <a:t> </a:t>
                      </a:r>
                      <a:r>
                        <a:rPr lang="en-US" sz="1600" b="1" dirty="0" err="1">
                          <a:latin typeface="Calibri" pitchFamily="34" charset="0"/>
                        </a:rPr>
                        <a:t>izglītības</a:t>
                      </a:r>
                      <a:r>
                        <a:rPr lang="en-US" sz="1600" b="1" dirty="0">
                          <a:latin typeface="Calibri" pitchFamily="34" charset="0"/>
                        </a:rPr>
                        <a:t> </a:t>
                      </a:r>
                      <a:r>
                        <a:rPr lang="en-US" sz="1600" b="1" dirty="0" err="1">
                          <a:latin typeface="Calibri" pitchFamily="34" charset="0"/>
                        </a:rPr>
                        <a:t>iestādē</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7"/>
                  </a:ext>
                </a:extLst>
              </a:tr>
              <a:tr h="450069">
                <a:tc>
                  <a:txBody>
                    <a:bodyPr/>
                    <a:lstStyle/>
                    <a:p>
                      <a:pPr fontAlgn="t">
                        <a:lnSpc>
                          <a:spcPct val="100000"/>
                        </a:lnSpc>
                        <a:spcAft>
                          <a:spcPts val="0"/>
                        </a:spcAft>
                      </a:pPr>
                      <a:r>
                        <a:rPr lang="lv-LV" sz="1600" b="1" dirty="0">
                          <a:latin typeface="Calibri" pitchFamily="34" charset="0"/>
                        </a:rPr>
                        <a:t>I</a:t>
                      </a:r>
                      <a:r>
                        <a:rPr lang="en-US" sz="1600" b="1" dirty="0" err="1">
                          <a:latin typeface="Calibri" pitchFamily="34" charset="0"/>
                        </a:rPr>
                        <a:t>nformētība</a:t>
                      </a:r>
                      <a:r>
                        <a:rPr lang="en-US" sz="1600" b="1" dirty="0">
                          <a:latin typeface="Calibri" pitchFamily="34" charset="0"/>
                        </a:rPr>
                        <a:t> par </a:t>
                      </a:r>
                      <a:r>
                        <a:rPr lang="en-US" sz="1600" b="1" dirty="0" err="1">
                          <a:latin typeface="Calibri" pitchFamily="34" charset="0"/>
                        </a:rPr>
                        <a:t>darba</a:t>
                      </a:r>
                      <a:r>
                        <a:rPr lang="en-US" sz="1600" b="1" dirty="0">
                          <a:latin typeface="Calibri" pitchFamily="34" charset="0"/>
                        </a:rPr>
                        <a:t> </a:t>
                      </a:r>
                      <a:r>
                        <a:rPr lang="en-US" sz="1600" b="1" dirty="0" err="1">
                          <a:latin typeface="Calibri" pitchFamily="34" charset="0"/>
                        </a:rPr>
                        <a:t>slodzes</a:t>
                      </a:r>
                      <a:r>
                        <a:rPr lang="en-US" sz="1600" b="1" dirty="0">
                          <a:latin typeface="Calibri" pitchFamily="34" charset="0"/>
                        </a:rPr>
                        <a:t> </a:t>
                      </a:r>
                      <a:r>
                        <a:rPr lang="en-US" sz="1600" b="1" dirty="0" err="1">
                          <a:latin typeface="Calibri" pitchFamily="34" charset="0"/>
                        </a:rPr>
                        <a:t>sadales</a:t>
                      </a:r>
                      <a:r>
                        <a:rPr lang="en-US" sz="1600" b="1" dirty="0">
                          <a:latin typeface="Calibri" pitchFamily="34" charset="0"/>
                        </a:rPr>
                        <a:t> </a:t>
                      </a:r>
                      <a:r>
                        <a:rPr lang="en-US" sz="1600" b="1" dirty="0" err="1">
                          <a:latin typeface="Calibri" pitchFamily="34" charset="0"/>
                        </a:rPr>
                        <a:t>kārtību</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8"/>
                  </a:ext>
                </a:extLst>
              </a:tr>
              <a:tr h="450069">
                <a:tc>
                  <a:txBody>
                    <a:bodyPr/>
                    <a:lstStyle/>
                    <a:p>
                      <a:pPr fontAlgn="t">
                        <a:lnSpc>
                          <a:spcPct val="100000"/>
                        </a:lnSpc>
                        <a:spcAft>
                          <a:spcPts val="0"/>
                        </a:spcAft>
                      </a:pPr>
                      <a:r>
                        <a:rPr lang="en-US" sz="1600" b="1" dirty="0" err="1">
                          <a:latin typeface="Calibri" pitchFamily="34" charset="0"/>
                        </a:rPr>
                        <a:t>Informētība</a:t>
                      </a:r>
                      <a:r>
                        <a:rPr lang="en-US" sz="1600" b="1" dirty="0">
                          <a:latin typeface="Calibri" pitchFamily="34" charset="0"/>
                        </a:rPr>
                        <a:t> par </a:t>
                      </a:r>
                      <a:r>
                        <a:rPr lang="en-US" sz="1600" b="1" dirty="0" err="1">
                          <a:latin typeface="Calibri" pitchFamily="34" charset="0"/>
                        </a:rPr>
                        <a:t>Iekšējās</a:t>
                      </a:r>
                      <a:r>
                        <a:rPr lang="en-US" sz="1600" b="1" dirty="0">
                          <a:latin typeface="Calibri" pitchFamily="34" charset="0"/>
                        </a:rPr>
                        <a:t> kārtības </a:t>
                      </a:r>
                      <a:r>
                        <a:rPr lang="en-US" sz="1600" b="1" dirty="0" err="1">
                          <a:latin typeface="Calibri" pitchFamily="34" charset="0"/>
                        </a:rPr>
                        <a:t>noteikumiem</a:t>
                      </a:r>
                      <a:r>
                        <a:rPr lang="en-US" sz="1600" b="1" dirty="0">
                          <a:latin typeface="Calibri" pitchFamily="34" charset="0"/>
                        </a:rPr>
                        <a:t> </a:t>
                      </a:r>
                      <a:endParaRPr lang="lv-LV" sz="1600" b="1" dirty="0">
                        <a:solidFill>
                          <a:srgbClr val="000000"/>
                        </a:solidFill>
                        <a:latin typeface="Calibri" pitchFamily="34" charset="0"/>
                        <a:ea typeface="Times New Roman"/>
                        <a:cs typeface="Times New Roman"/>
                      </a:endParaRPr>
                    </a:p>
                  </a:txBody>
                  <a:tcPr marL="68580" marR="68580" marT="0" marB="0"/>
                </a:tc>
                <a:extLst>
                  <a:ext uri="{0D108BD9-81ED-4DB2-BD59-A6C34878D82A}">
                    <a16:rowId xmlns:a16="http://schemas.microsoft.com/office/drawing/2014/main" val="10009"/>
                  </a:ext>
                </a:extLst>
              </a:tr>
            </a:tbl>
          </a:graphicData>
        </a:graphic>
      </p:graphicFrame>
      <p:graphicFrame>
        <p:nvGraphicFramePr>
          <p:cNvPr id="7" name="Content Placeholder 6"/>
          <p:cNvGraphicFramePr>
            <a:graphicFrameLocks noGrp="1"/>
          </p:cNvGraphicFramePr>
          <p:nvPr>
            <p:ph sz="quarter" idx="2"/>
          </p:nvPr>
        </p:nvGraphicFramePr>
        <p:xfrm>
          <a:off x="4500562" y="857237"/>
          <a:ext cx="4500594" cy="4357716"/>
        </p:xfrm>
        <a:graphic>
          <a:graphicData uri="http://schemas.openxmlformats.org/drawingml/2006/table">
            <a:tbl>
              <a:tblPr firstRow="1" bandRow="1">
                <a:tableStyleId>{BC89EF96-8CEA-46FF-86C4-4CE0E7609802}</a:tableStyleId>
              </a:tblPr>
              <a:tblGrid>
                <a:gridCol w="4500594">
                  <a:extLst>
                    <a:ext uri="{9D8B030D-6E8A-4147-A177-3AD203B41FA5}">
                      <a16:colId xmlns:a16="http://schemas.microsoft.com/office/drawing/2014/main" val="20000"/>
                    </a:ext>
                  </a:extLst>
                </a:gridCol>
              </a:tblGrid>
              <a:tr h="5088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err="1">
                          <a:solidFill>
                            <a:srgbClr val="000000"/>
                          </a:solidFill>
                          <a:latin typeface="Calibri"/>
                          <a:ea typeface="Times New Roman"/>
                          <a:cs typeface="Calibri"/>
                        </a:rPr>
                        <a:t>Zināšanas</a:t>
                      </a:r>
                      <a:r>
                        <a:rPr lang="en-US" sz="1600" b="1" dirty="0">
                          <a:solidFill>
                            <a:srgbClr val="000000"/>
                          </a:solidFill>
                          <a:latin typeface="Calibri"/>
                          <a:ea typeface="Times New Roman"/>
                          <a:cs typeface="Calibri"/>
                        </a:rPr>
                        <a:t> par </a:t>
                      </a:r>
                      <a:r>
                        <a:rPr lang="en-US" sz="1600" b="1" dirty="0" err="1">
                          <a:solidFill>
                            <a:srgbClr val="000000"/>
                          </a:solidFill>
                          <a:latin typeface="Calibri"/>
                          <a:ea typeface="Times New Roman"/>
                          <a:cs typeface="Calibri"/>
                        </a:rPr>
                        <a:t>konfliktu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risināšanu</a:t>
                      </a:r>
                      <a:r>
                        <a:rPr lang="en-US" sz="1600" b="1" dirty="0">
                          <a:solidFill>
                            <a:srgbClr val="000000"/>
                          </a:solidFill>
                          <a:latin typeface="Calibri"/>
                          <a:ea typeface="Times New Roman"/>
                          <a:cs typeface="Calibri"/>
                        </a:rPr>
                        <a:t> un to  </a:t>
                      </a:r>
                      <a:r>
                        <a:rPr lang="en-US" sz="1600" b="1" dirty="0" err="1">
                          <a:solidFill>
                            <a:srgbClr val="000000"/>
                          </a:solidFill>
                          <a:latin typeface="Calibri"/>
                          <a:ea typeface="Times New Roman"/>
                          <a:cs typeface="Calibri"/>
                        </a:rPr>
                        <a:t>ietekmējošie</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faktori</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izglītības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iestādē</a:t>
                      </a:r>
                      <a:r>
                        <a:rPr lang="en-US" sz="1600" b="1" dirty="0">
                          <a:solidFill>
                            <a:srgbClr val="000000"/>
                          </a:solidFill>
                          <a:latin typeface="Calibri"/>
                          <a:ea typeface="Times New Roman"/>
                          <a:cs typeface="Calibri"/>
                        </a:rPr>
                        <a:t> </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r h="508817">
                <a:tc>
                  <a:txBody>
                    <a:bodyPr/>
                    <a:lstStyle/>
                    <a:p>
                      <a:pPr>
                        <a:lnSpc>
                          <a:spcPct val="100000"/>
                        </a:lnSpc>
                        <a:spcAft>
                          <a:spcPts val="0"/>
                        </a:spcAft>
                      </a:pPr>
                      <a:r>
                        <a:rPr lang="en-US" sz="1600" b="1">
                          <a:solidFill>
                            <a:srgbClr val="000000"/>
                          </a:solidFill>
                          <a:latin typeface="Calibri"/>
                          <a:ea typeface="Times New Roman"/>
                          <a:cs typeface="Calibri"/>
                        </a:rPr>
                        <a:t>Pedagogu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pieredze</a:t>
                      </a:r>
                      <a:r>
                        <a:rPr lang="en-US" sz="1600" b="1" dirty="0">
                          <a:solidFill>
                            <a:srgbClr val="000000"/>
                          </a:solidFill>
                          <a:latin typeface="Calibri"/>
                          <a:ea typeface="Times New Roman"/>
                          <a:cs typeface="Calibri"/>
                        </a:rPr>
                        <a:t> par </a:t>
                      </a:r>
                      <a:r>
                        <a:rPr lang="en-US" sz="1600" b="1" dirty="0" err="1">
                          <a:solidFill>
                            <a:srgbClr val="000000"/>
                          </a:solidFill>
                          <a:latin typeface="Calibri"/>
                          <a:ea typeface="Times New Roman"/>
                          <a:cs typeface="Calibri"/>
                        </a:rPr>
                        <a:t>labās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prakses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piemēriem</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konfliktu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risināšanā</a:t>
                      </a:r>
                      <a:r>
                        <a:rPr lang="en-US" sz="1600" b="1" dirty="0">
                          <a:solidFill>
                            <a:srgbClr val="000000"/>
                          </a:solidFill>
                          <a:latin typeface="Calibri"/>
                          <a:ea typeface="Times New Roman"/>
                          <a:cs typeface="Calibri"/>
                        </a:rPr>
                        <a:t> </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1"/>
                  </a:ext>
                </a:extLst>
              </a:tr>
              <a:tr h="508817">
                <a:tc>
                  <a:txBody>
                    <a:bodyPr/>
                    <a:lstStyle/>
                    <a:p>
                      <a:pPr>
                        <a:lnSpc>
                          <a:spcPct val="100000"/>
                        </a:lnSpc>
                        <a:spcAft>
                          <a:spcPts val="0"/>
                        </a:spcAft>
                      </a:pPr>
                      <a:r>
                        <a:rPr lang="en-US" sz="1600" b="1" dirty="0" err="1">
                          <a:solidFill>
                            <a:srgbClr val="000000"/>
                          </a:solidFill>
                          <a:latin typeface="Calibri"/>
                          <a:ea typeface="Times New Roman"/>
                          <a:cs typeface="Calibri"/>
                        </a:rPr>
                        <a:t>Informētība</a:t>
                      </a:r>
                      <a:r>
                        <a:rPr lang="en-US" sz="1600" b="1" dirty="0">
                          <a:solidFill>
                            <a:srgbClr val="000000"/>
                          </a:solidFill>
                          <a:latin typeface="Calibri"/>
                          <a:ea typeface="Times New Roman"/>
                          <a:cs typeface="Calibri"/>
                        </a:rPr>
                        <a:t> par  </a:t>
                      </a:r>
                      <a:r>
                        <a:rPr lang="en-US" sz="1600" b="1" dirty="0" err="1">
                          <a:solidFill>
                            <a:srgbClr val="000000"/>
                          </a:solidFill>
                          <a:latin typeface="Calibri"/>
                          <a:ea typeface="Times New Roman"/>
                          <a:cs typeface="Calibri"/>
                        </a:rPr>
                        <a:t>prognozējamo</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darba</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algas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likmi</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normatīvo</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aktu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kārtībā</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2"/>
                  </a:ext>
                </a:extLst>
              </a:tr>
              <a:tr h="508817">
                <a:tc>
                  <a:txBody>
                    <a:bodyPr/>
                    <a:lstStyle/>
                    <a:p>
                      <a:pPr>
                        <a:lnSpc>
                          <a:spcPct val="100000"/>
                        </a:lnSpc>
                        <a:spcAft>
                          <a:spcPts val="0"/>
                        </a:spcAft>
                      </a:pPr>
                      <a:r>
                        <a:rPr lang="en-US" sz="1600" b="1" dirty="0" err="1">
                          <a:solidFill>
                            <a:srgbClr val="000000"/>
                          </a:solidFill>
                          <a:latin typeface="Calibri"/>
                          <a:ea typeface="Times New Roman"/>
                          <a:cs typeface="Calibri"/>
                        </a:rPr>
                        <a:t>Informētība</a:t>
                      </a:r>
                      <a:r>
                        <a:rPr lang="en-US" sz="1600" b="1" dirty="0">
                          <a:solidFill>
                            <a:srgbClr val="000000"/>
                          </a:solidFill>
                          <a:latin typeface="Calibri"/>
                          <a:ea typeface="Times New Roman"/>
                          <a:cs typeface="Calibri"/>
                        </a:rPr>
                        <a:t> par  </a:t>
                      </a:r>
                      <a:r>
                        <a:rPr lang="en-US" sz="1600" b="1" dirty="0" err="1">
                          <a:solidFill>
                            <a:srgbClr val="000000"/>
                          </a:solidFill>
                          <a:latin typeface="Calibri"/>
                          <a:ea typeface="Times New Roman"/>
                          <a:cs typeface="Calibri"/>
                        </a:rPr>
                        <a:t>izglītības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iestādes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reorganizāciju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normatīvo</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aktu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noteiktajā</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kārtībā</a:t>
                      </a:r>
                      <a:r>
                        <a:rPr lang="en-US" sz="1600" b="1" dirty="0">
                          <a:solidFill>
                            <a:srgbClr val="000000"/>
                          </a:solidFill>
                          <a:latin typeface="Calibri"/>
                          <a:ea typeface="Times New Roman"/>
                          <a:cs typeface="Calibri"/>
                        </a:rPr>
                        <a:t> </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3"/>
                  </a:ext>
                </a:extLst>
              </a:tr>
              <a:tr h="508817">
                <a:tc>
                  <a:txBody>
                    <a:bodyPr/>
                    <a:lstStyle/>
                    <a:p>
                      <a:pPr>
                        <a:lnSpc>
                          <a:spcPct val="100000"/>
                        </a:lnSpc>
                        <a:spcAft>
                          <a:spcPts val="0"/>
                        </a:spcAft>
                      </a:pPr>
                      <a:r>
                        <a:rPr lang="en-US" sz="1600" b="1" dirty="0" err="1">
                          <a:solidFill>
                            <a:srgbClr val="000000"/>
                          </a:solidFill>
                          <a:latin typeface="Calibri"/>
                          <a:ea typeface="Times New Roman"/>
                          <a:cs typeface="Calibri"/>
                        </a:rPr>
                        <a:t>Institūcijas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kurās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pedagogi</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vēršas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pēc</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palīdzības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ja</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tiek</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aizskartas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darba</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tiesības</a:t>
                      </a:r>
                      <a:r>
                        <a:rPr lang="en-US" sz="1600" b="1" dirty="0">
                          <a:solidFill>
                            <a:srgbClr val="000000"/>
                          </a:solidFill>
                          <a:latin typeface="Calibri"/>
                          <a:ea typeface="Times New Roman"/>
                          <a:cs typeface="Calibri"/>
                        </a:rPr>
                        <a:t> </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4"/>
                  </a:ext>
                </a:extLst>
              </a:tr>
              <a:tr h="254409">
                <a:tc>
                  <a:txBody>
                    <a:bodyPr/>
                    <a:lstStyle/>
                    <a:p>
                      <a:pPr>
                        <a:lnSpc>
                          <a:spcPct val="100000"/>
                        </a:lnSpc>
                        <a:spcAft>
                          <a:spcPts val="0"/>
                        </a:spcAft>
                      </a:pPr>
                      <a:r>
                        <a:rPr lang="en-US" sz="1600" b="1" dirty="0" err="1">
                          <a:solidFill>
                            <a:srgbClr val="000000"/>
                          </a:solidFill>
                          <a:latin typeface="Calibri"/>
                          <a:ea typeface="Times New Roman"/>
                          <a:cs typeface="Calibri"/>
                        </a:rPr>
                        <a:t>Ieteikumi</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tiesību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aizstāvība</a:t>
                      </a:r>
                      <a:r>
                        <a:rPr lang="lv-LV" sz="1600" b="1" dirty="0">
                          <a:solidFill>
                            <a:srgbClr val="000000"/>
                          </a:solidFill>
                          <a:latin typeface="Calibri"/>
                          <a:ea typeface="Times New Roman"/>
                          <a:cs typeface="Calibri"/>
                        </a:rPr>
                        <a:t>i</a:t>
                      </a:r>
                      <a:r>
                        <a:rPr lang="lv-LV" sz="1600" b="1" baseline="0"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valsts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līmenī</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5"/>
                  </a:ext>
                </a:extLst>
              </a:tr>
              <a:tr h="295770">
                <a:tc>
                  <a:txBody>
                    <a:bodyPr/>
                    <a:lstStyle/>
                    <a:p>
                      <a:pPr>
                        <a:lnSpc>
                          <a:spcPct val="100000"/>
                        </a:lnSpc>
                        <a:spcAft>
                          <a:spcPts val="0"/>
                        </a:spcAft>
                      </a:pPr>
                      <a:r>
                        <a:rPr lang="lv-LV" sz="1600" b="1" dirty="0">
                          <a:solidFill>
                            <a:srgbClr val="000000"/>
                          </a:solidFill>
                          <a:latin typeface="Calibri"/>
                          <a:ea typeface="Times New Roman"/>
                          <a:cs typeface="Calibri"/>
                        </a:rPr>
                        <a:t>Ieteikumi  tiesību aizstāvībai</a:t>
                      </a:r>
                      <a:r>
                        <a:rPr lang="lv-LV" sz="1600" b="1" baseline="0" dirty="0">
                          <a:solidFill>
                            <a:srgbClr val="000000"/>
                          </a:solidFill>
                          <a:latin typeface="Calibri"/>
                          <a:ea typeface="Times New Roman"/>
                          <a:cs typeface="Calibri"/>
                        </a:rPr>
                        <a:t> </a:t>
                      </a:r>
                      <a:r>
                        <a:rPr lang="lv-LV" sz="1600" b="1" dirty="0">
                          <a:solidFill>
                            <a:srgbClr val="000000"/>
                          </a:solidFill>
                          <a:latin typeface="Calibri"/>
                          <a:ea typeface="Times New Roman"/>
                          <a:cs typeface="Calibri"/>
                        </a:rPr>
                        <a:t>pašvaldības  līmenī  </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6"/>
                  </a:ext>
                </a:extLst>
              </a:tr>
              <a:tr h="295770">
                <a:tc>
                  <a:txBody>
                    <a:bodyPr/>
                    <a:lstStyle/>
                    <a:p>
                      <a:pPr>
                        <a:lnSpc>
                          <a:spcPct val="100000"/>
                        </a:lnSpc>
                        <a:spcAft>
                          <a:spcPts val="0"/>
                        </a:spcAft>
                      </a:pPr>
                      <a:r>
                        <a:rPr lang="en-US" sz="1600" b="1" dirty="0" err="1">
                          <a:solidFill>
                            <a:srgbClr val="000000"/>
                          </a:solidFill>
                          <a:latin typeface="Calibri"/>
                          <a:ea typeface="Times New Roman"/>
                          <a:cs typeface="Calibri"/>
                        </a:rPr>
                        <a:t>Ieteikumi</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tiesību</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aizstāvība</a:t>
                      </a:r>
                      <a:r>
                        <a:rPr lang="lv-LV" sz="1600" b="1" dirty="0">
                          <a:solidFill>
                            <a:srgbClr val="000000"/>
                          </a:solidFill>
                          <a:latin typeface="Calibri"/>
                          <a:ea typeface="Times New Roman"/>
                          <a:cs typeface="Calibri"/>
                        </a:rPr>
                        <a:t>i</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izglītības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iestādē</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7"/>
                  </a:ext>
                </a:extLst>
              </a:tr>
              <a:tr h="508817">
                <a:tc>
                  <a:txBody>
                    <a:bodyPr/>
                    <a:lstStyle/>
                    <a:p>
                      <a:pPr>
                        <a:lnSpc>
                          <a:spcPct val="100000"/>
                        </a:lnSpc>
                        <a:spcAft>
                          <a:spcPts val="0"/>
                        </a:spcAft>
                      </a:pPr>
                      <a:r>
                        <a:rPr lang="en-US" sz="1600" b="1" dirty="0">
                          <a:solidFill>
                            <a:srgbClr val="000000"/>
                          </a:solidFill>
                          <a:latin typeface="Calibri"/>
                          <a:ea typeface="Times New Roman"/>
                          <a:cs typeface="Calibri"/>
                        </a:rPr>
                        <a:t>Pedagogu </a:t>
                      </a:r>
                      <a:r>
                        <a:rPr lang="en-US" sz="1600" b="1" dirty="0" err="1">
                          <a:solidFill>
                            <a:srgbClr val="000000"/>
                          </a:solidFill>
                          <a:latin typeface="Calibri"/>
                          <a:ea typeface="Times New Roman"/>
                          <a:cs typeface="Calibri"/>
                        </a:rPr>
                        <a:t>piederība</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kādai</a:t>
                      </a:r>
                      <a:r>
                        <a:rPr lang="en-US" sz="1600" b="1" dirty="0">
                          <a:solidFill>
                            <a:srgbClr val="000000"/>
                          </a:solidFill>
                          <a:latin typeface="Calibri"/>
                          <a:ea typeface="Times New Roman"/>
                          <a:cs typeface="Calibri"/>
                        </a:rPr>
                        <a:t> no </a:t>
                      </a:r>
                      <a:r>
                        <a:rPr lang="en-US" sz="1600" b="1" dirty="0" err="1">
                          <a:solidFill>
                            <a:srgbClr val="000000"/>
                          </a:solidFill>
                          <a:latin typeface="Calibri"/>
                          <a:ea typeface="Times New Roman"/>
                          <a:cs typeface="Calibri"/>
                        </a:rPr>
                        <a:t>Latvijas</a:t>
                      </a:r>
                      <a:r>
                        <a:rPr lang="en-US" sz="1600" b="1" dirty="0">
                          <a:solidFill>
                            <a:srgbClr val="000000"/>
                          </a:solidFill>
                          <a:latin typeface="Calibri"/>
                          <a:ea typeface="Times New Roman"/>
                          <a:cs typeface="Calibri"/>
                        </a:rPr>
                        <a:t> </a:t>
                      </a:r>
                      <a:r>
                        <a:rPr lang="en-US" sz="1600" b="1" dirty="0" err="1">
                          <a:solidFill>
                            <a:srgbClr val="000000"/>
                          </a:solidFill>
                          <a:latin typeface="Calibri"/>
                          <a:ea typeface="Times New Roman"/>
                          <a:cs typeface="Calibri"/>
                        </a:rPr>
                        <a:t>arodorganizācijām</a:t>
                      </a:r>
                      <a:r>
                        <a:rPr lang="en-US" sz="1600" b="1" dirty="0">
                          <a:solidFill>
                            <a:srgbClr val="000000"/>
                          </a:solidFill>
                          <a:latin typeface="Calibri"/>
                          <a:ea typeface="Times New Roman"/>
                          <a:cs typeface="Calibri"/>
                        </a:rPr>
                        <a:t> </a:t>
                      </a:r>
                      <a:endParaRPr lang="lv-LV" sz="1600" b="1" dirty="0">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8"/>
                  </a:ext>
                </a:extLst>
              </a:tr>
              <a:tr h="458865">
                <a:tc>
                  <a:txBody>
                    <a:bodyPr/>
                    <a:lstStyle/>
                    <a:p>
                      <a:pPr>
                        <a:lnSpc>
                          <a:spcPct val="100000"/>
                        </a:lnSpc>
                        <a:spcAft>
                          <a:spcPts val="0"/>
                        </a:spcAft>
                      </a:pPr>
                      <a:r>
                        <a:rPr lang="lv-LV" sz="1600" b="1">
                          <a:solidFill>
                            <a:srgbClr val="000000"/>
                          </a:solidFill>
                          <a:latin typeface="Calibri"/>
                          <a:ea typeface="Times New Roman"/>
                          <a:cs typeface="Calibri"/>
                        </a:rPr>
                        <a:t>Arodorganizāciju nozīme tiesību aizstāvībā</a:t>
                      </a:r>
                      <a:endParaRPr lang="lv-LV" sz="1600" b="1">
                        <a:solidFill>
                          <a:srgbClr val="000000"/>
                        </a:solidFill>
                        <a:latin typeface="Calibri"/>
                        <a:ea typeface="Times New Roman"/>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27674130"/>
              </p:ext>
            </p:extLst>
          </p:nvPr>
        </p:nvGraphicFramePr>
        <p:xfrm>
          <a:off x="107504" y="553245"/>
          <a:ext cx="8928992" cy="5047104"/>
        </p:xfrm>
        <a:graphic>
          <a:graphicData uri="http://schemas.openxmlformats.org/drawingml/2006/table">
            <a:tbl>
              <a:tblPr/>
              <a:tblGrid>
                <a:gridCol w="699956">
                  <a:extLst>
                    <a:ext uri="{9D8B030D-6E8A-4147-A177-3AD203B41FA5}">
                      <a16:colId xmlns:a16="http://schemas.microsoft.com/office/drawing/2014/main" val="20000"/>
                    </a:ext>
                  </a:extLst>
                </a:gridCol>
                <a:gridCol w="2818838">
                  <a:extLst>
                    <a:ext uri="{9D8B030D-6E8A-4147-A177-3AD203B41FA5}">
                      <a16:colId xmlns:a16="http://schemas.microsoft.com/office/drawing/2014/main" val="20001"/>
                    </a:ext>
                  </a:extLst>
                </a:gridCol>
                <a:gridCol w="2803320">
                  <a:extLst>
                    <a:ext uri="{9D8B030D-6E8A-4147-A177-3AD203B41FA5}">
                      <a16:colId xmlns:a16="http://schemas.microsoft.com/office/drawing/2014/main" val="20002"/>
                    </a:ext>
                  </a:extLst>
                </a:gridCol>
                <a:gridCol w="2606878">
                  <a:extLst>
                    <a:ext uri="{9D8B030D-6E8A-4147-A177-3AD203B41FA5}">
                      <a16:colId xmlns:a16="http://schemas.microsoft.com/office/drawing/2014/main" val="20003"/>
                    </a:ext>
                  </a:extLst>
                </a:gridCol>
              </a:tblGrid>
              <a:tr h="417896">
                <a:tc>
                  <a:txBody>
                    <a:bodyPr/>
                    <a:lstStyle/>
                    <a:p>
                      <a:pPr algn="ctr">
                        <a:lnSpc>
                          <a:spcPts val="1000"/>
                        </a:lnSpc>
                        <a:spcAft>
                          <a:spcPts val="0"/>
                        </a:spcAft>
                      </a:pPr>
                      <a:r>
                        <a:rPr lang="lv-LV" sz="1400" b="1" dirty="0">
                          <a:solidFill>
                            <a:srgbClr val="002060"/>
                          </a:solidFill>
                          <a:latin typeface="Calibri"/>
                          <a:ea typeface="Times New Roman"/>
                          <a:cs typeface="Times New Roman"/>
                        </a:rPr>
                        <a:t>Vieta</a:t>
                      </a:r>
                      <a:endParaRPr lang="lv-LV" sz="1400" dirty="0">
                        <a:solidFill>
                          <a:srgbClr val="002060"/>
                        </a:solidFill>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lv-LV" sz="1400" b="1" dirty="0">
                          <a:solidFill>
                            <a:srgbClr val="002060"/>
                          </a:solidFill>
                          <a:latin typeface="Calibri"/>
                          <a:ea typeface="Times New Roman"/>
                          <a:cs typeface="Times New Roman"/>
                        </a:rPr>
                        <a:t>Izglītības iestāde</a:t>
                      </a:r>
                      <a:endParaRPr lang="lv-LV" sz="1400" dirty="0">
                        <a:solidFill>
                          <a:srgbClr val="002060"/>
                        </a:solidFill>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lv-LV" sz="1400" b="1" dirty="0">
                          <a:solidFill>
                            <a:srgbClr val="002060"/>
                          </a:solidFill>
                          <a:latin typeface="Calibri"/>
                          <a:ea typeface="Times New Roman"/>
                          <a:cs typeface="Times New Roman"/>
                        </a:rPr>
                        <a:t>Pašvaldība</a:t>
                      </a:r>
                      <a:endParaRPr lang="lv-LV" sz="1400" dirty="0">
                        <a:solidFill>
                          <a:srgbClr val="002060"/>
                        </a:solidFill>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lnSpc>
                          <a:spcPts val="1000"/>
                        </a:lnSpc>
                        <a:spcAft>
                          <a:spcPts val="0"/>
                        </a:spcAft>
                      </a:pPr>
                      <a:r>
                        <a:rPr lang="lv-LV" sz="1400" b="1" dirty="0">
                          <a:solidFill>
                            <a:srgbClr val="002060"/>
                          </a:solidFill>
                          <a:latin typeface="Calibri"/>
                          <a:ea typeface="Times New Roman"/>
                          <a:cs typeface="Times New Roman"/>
                        </a:rPr>
                        <a:t>Valsts</a:t>
                      </a:r>
                      <a:endParaRPr lang="lv-LV" sz="1400" dirty="0">
                        <a:solidFill>
                          <a:srgbClr val="002060"/>
                        </a:solidFill>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082240">
                <a:tc>
                  <a:txBody>
                    <a:bodyPr/>
                    <a:lstStyle/>
                    <a:p>
                      <a:pPr algn="ctr">
                        <a:lnSpc>
                          <a:spcPts val="1000"/>
                        </a:lnSpc>
                        <a:spcAft>
                          <a:spcPts val="0"/>
                        </a:spcAft>
                      </a:pPr>
                      <a:r>
                        <a:rPr lang="lv-LV" sz="2000" b="1" dirty="0">
                          <a:solidFill>
                            <a:srgbClr val="FF0000"/>
                          </a:solidFill>
                          <a:latin typeface="Calibri"/>
                          <a:ea typeface="Times New Roman"/>
                          <a:cs typeface="Times New Roman"/>
                        </a:rPr>
                        <a:t>?</a:t>
                      </a: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Organizēt pedagogiem seminārus par to, kā viņi var aizstāvēt savas tiesības, kur vērsties pārkāpumu gadījumos</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Mērķdotāciju un darba slodzes sadales principus novadā jāpublisko</a:t>
                      </a:r>
                      <a:r>
                        <a:rPr lang="lv-LV"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pašvaldības mājas lapā</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0000"/>
                        </a:lnSpc>
                        <a:spcAft>
                          <a:spcPts val="0"/>
                        </a:spcAft>
                      </a:pPr>
                      <a:endParaRPr lang="lv-LV" sz="1400" b="1" dirty="0">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Kontrolēt, lai plašsaziņas līdzekļos diskusijas un informācija tiktu sniegta tikai par pārbaudītiem faktiem, neaizskarot pedagogu cieņu</a:t>
                      </a:r>
                      <a:endParaRPr kumimoji="0" lang="lv-LV" sz="1400" b="1" i="0" u="none" strike="noStrike" kern="1200" cap="none" spc="0" normalizeH="0" baseline="0" noProof="0" dirty="0">
                        <a:ln>
                          <a:noFill/>
                        </a:ln>
                        <a:solidFill>
                          <a:prstClr val="black"/>
                        </a:solidFill>
                        <a:effectLst/>
                        <a:uLnTx/>
                        <a:uFillTx/>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649344">
                <a:tc>
                  <a:txBody>
                    <a:bodyPr/>
                    <a:lstStyle/>
                    <a:p>
                      <a:pPr algn="ctr">
                        <a:lnSpc>
                          <a:spcPts val="1000"/>
                        </a:lnSpc>
                        <a:spcAft>
                          <a:spcPts val="0"/>
                        </a:spcAft>
                      </a:pPr>
                      <a:r>
                        <a:rPr lang="lv-LV" sz="2000" b="1" dirty="0">
                          <a:solidFill>
                            <a:srgbClr val="FF0000"/>
                          </a:solidFill>
                          <a:latin typeface="Calibri"/>
                          <a:ea typeface="Times New Roman"/>
                          <a:cs typeface="Times New Roman"/>
                        </a:rPr>
                        <a:t>?</a:t>
                      </a: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lv-LV" sz="1400">
                          <a:effectLst/>
                          <a:latin typeface="Calibri" panose="020F0502020204030204" pitchFamily="34" charset="0"/>
                          <a:ea typeface="Times New Roman" panose="02020603050405020304" pitchFamily="18" charset="0"/>
                          <a:cs typeface="Times New Roman" panose="02020603050405020304" pitchFamily="18" charset="0"/>
                        </a:rPr>
                        <a:t>Nepārslogot pedagogus un respektējot viņu tiesības uz brīvo laiku, privāto dzīvi</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Pievērst lielāku sabiedrības uzmanību pedagogu tiesību aizstāvībai</a:t>
                      </a:r>
                      <a:endParaRPr lang="lv-LV" sz="1400" b="1" dirty="0">
                        <a:latin typeface="Calibri"/>
                        <a:ea typeface="Times New Roman"/>
                        <a:cs typeface="Times New Roman"/>
                      </a:endParaRP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Kontrolējošajām iestādēm jābūt atvērtākām, - ne tikai sodīt, bet vairāk palīdzēt un konsultēt</a:t>
                      </a:r>
                      <a:endParaRPr lang="lv-LV" sz="1400" b="1" dirty="0">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995661">
                <a:tc>
                  <a:txBody>
                    <a:bodyPr/>
                    <a:lstStyle/>
                    <a:p>
                      <a:pPr algn="ctr">
                        <a:lnSpc>
                          <a:spcPts val="1000"/>
                        </a:lnSpc>
                        <a:spcAft>
                          <a:spcPts val="0"/>
                        </a:spcAft>
                      </a:pPr>
                      <a:r>
                        <a:rPr lang="lv-LV" sz="2000" b="1" dirty="0">
                          <a:solidFill>
                            <a:srgbClr val="FF0000"/>
                          </a:solidFill>
                          <a:latin typeface="Calibri"/>
                          <a:ea typeface="Times New Roman"/>
                          <a:cs typeface="Times New Roman"/>
                        </a:rPr>
                        <a:t>?</a:t>
                      </a: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Pedagogiem vairāk jāapvienojas arodbiedrībā, jo stipras arodbiedrības var panākt skolotāju tiesību ievērošanu izglītības iestādē</a:t>
                      </a:r>
                      <a:endParaRPr lang="lv-LV" sz="1400" b="1" dirty="0">
                        <a:latin typeface="Calibri"/>
                        <a:ea typeface="Times New Roman"/>
                        <a:cs typeface="Times New Roman"/>
                      </a:endParaRP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Iepazīstināt ar iekšējiem un ārējiem</a:t>
                      </a:r>
                      <a:r>
                        <a:rPr lang="lv-LV"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normatīvajiem aktiem un grozījumiem tajos </a:t>
                      </a:r>
                      <a:endParaRPr lang="lv-LV" sz="1400" b="1" dirty="0">
                        <a:latin typeface="Calibri"/>
                        <a:ea typeface="Times New Roman"/>
                        <a:cs typeface="Times New Roman"/>
                      </a:endParaRP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100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MK noteikumos paredzēt, ka pedagogu tarifikācija obligāti jāsaskaņo ar arodbiedrību redzama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082240">
                <a:tc>
                  <a:txBody>
                    <a:bodyPr/>
                    <a:lstStyle/>
                    <a:p>
                      <a:pPr algn="ctr">
                        <a:lnSpc>
                          <a:spcPts val="1000"/>
                        </a:lnSpc>
                        <a:spcAft>
                          <a:spcPts val="0"/>
                        </a:spcAft>
                      </a:pPr>
                      <a:r>
                        <a:rPr lang="lv-LV" sz="2000" b="1" dirty="0">
                          <a:solidFill>
                            <a:srgbClr val="FF0000"/>
                          </a:solidFill>
                          <a:latin typeface="Calibri"/>
                          <a:ea typeface="Times New Roman"/>
                          <a:cs typeface="Times New Roman"/>
                        </a:rPr>
                        <a:t>?</a:t>
                      </a: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Izvērtēt katru konfliktsituāciju no visām pusēm, vajadzības gadījuma veidojot neatkarīgu speciālistu komisiju</a:t>
                      </a:r>
                      <a:endParaRPr lang="lv-LV" sz="1400" b="1" dirty="0">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Jānodrošina vienlīdzīga</a:t>
                      </a:r>
                      <a:r>
                        <a:rPr lang="lv-LV"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attieksme</a:t>
                      </a:r>
                      <a:r>
                        <a:rPr lang="lv-LV"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pret visu skolu pedagogiem (īpaši lielajās pilsētās, kur skolu ir daudz)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0000"/>
                        </a:lnSpc>
                        <a:spcAft>
                          <a:spcPts val="0"/>
                        </a:spcAft>
                      </a:pPr>
                      <a:endParaRPr lang="lv-LV" sz="1400" b="1" dirty="0">
                        <a:latin typeface="Calibri"/>
                        <a:ea typeface="Times New Roman"/>
                        <a:cs typeface="Times New Roman"/>
                      </a:endParaRP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Ir jāveido pedagogu aizstāvībai kāds instruments un jāsoda vecāki un skolēni par nepatiesu pedagogu apvainošanu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0000"/>
                        </a:lnSpc>
                        <a:spcAft>
                          <a:spcPts val="0"/>
                        </a:spcAft>
                      </a:pPr>
                      <a:endParaRPr lang="lv-LV" sz="1400" b="1" dirty="0">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819723">
                <a:tc>
                  <a:txBody>
                    <a:bodyPr/>
                    <a:lstStyle/>
                    <a:p>
                      <a:pPr algn="ctr">
                        <a:lnSpc>
                          <a:spcPts val="1000"/>
                        </a:lnSpc>
                        <a:spcAft>
                          <a:spcPts val="0"/>
                        </a:spcAft>
                      </a:pPr>
                      <a:r>
                        <a:rPr lang="lv-LV" sz="2000" b="1" dirty="0">
                          <a:solidFill>
                            <a:srgbClr val="FF0000"/>
                          </a:solidFill>
                          <a:latin typeface="Calibri"/>
                          <a:ea typeface="Times New Roman"/>
                          <a:cs typeface="Times New Roman"/>
                        </a:rPr>
                        <a:t>?</a:t>
                      </a: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Nodrošināt pedagogiem iespēju saņemt tāda jurista konsultāciju, kurš pārzina pedagoga darba specifiku</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lv-LV" sz="1400" b="0" dirty="0">
                          <a:latin typeface="Calibri"/>
                          <a:ea typeface="Times New Roman"/>
                          <a:cs typeface="Times New Roman"/>
                        </a:rPr>
                        <a:t>Nodrošināt darba samaksas grafika apstiprināšanu un konsekventu īstenošanu </a:t>
                      </a:r>
                    </a:p>
                  </a:txBody>
                  <a:tcPr marL="53143" marR="53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Aft>
                          <a:spcPts val="0"/>
                        </a:spcAft>
                      </a:pP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Pārtraukt nomelnot izglītības sistēmu, pedagogu kompetenci</a:t>
                      </a:r>
                      <a:r>
                        <a:rPr lang="lv-LV" sz="1400" baseline="0" dirty="0">
                          <a:effectLst/>
                          <a:latin typeface="Calibri" panose="020F0502020204030204" pitchFamily="34" charset="0"/>
                          <a:ea typeface="Times New Roman" panose="02020603050405020304" pitchFamily="18" charset="0"/>
                          <a:cs typeface="Times New Roman" panose="02020603050405020304" pitchFamily="18" charset="0"/>
                        </a:rPr>
                        <a:t> un </a:t>
                      </a:r>
                      <a:r>
                        <a:rPr lang="lv-LV" sz="1400" dirty="0">
                          <a:effectLst/>
                          <a:latin typeface="Calibri" panose="020F0502020204030204" pitchFamily="34" charset="0"/>
                          <a:ea typeface="Times New Roman" panose="02020603050405020304" pitchFamily="18" charset="0"/>
                          <a:cs typeface="Times New Roman" panose="02020603050405020304" pitchFamily="18" charset="0"/>
                        </a:rPr>
                        <a:t> skolēnu zināšanu</a:t>
                      </a:r>
                      <a:r>
                        <a:rPr lang="lv-LV" sz="1400" baseline="0" dirty="0">
                          <a:effectLst/>
                          <a:latin typeface="Calibri" panose="020F0502020204030204" pitchFamily="34" charset="0"/>
                          <a:ea typeface="Times New Roman" panose="02020603050405020304" pitchFamily="18" charset="0"/>
                          <a:cs typeface="Times New Roman" panose="02020603050405020304" pitchFamily="18" charset="0"/>
                        </a:rPr>
                        <a:t> līmeni</a:t>
                      </a:r>
                      <a:endParaRPr lang="lv-LV" sz="1400" b="1" dirty="0">
                        <a:latin typeface="Calibri"/>
                        <a:ea typeface="Times New Roman"/>
                        <a:cs typeface="Times New Roman"/>
                      </a:endParaRPr>
                    </a:p>
                  </a:txBody>
                  <a:tcPr marL="53143" marR="531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a:xfrm>
            <a:off x="179512" y="121197"/>
            <a:ext cx="8712968" cy="432048"/>
          </a:xfrm>
        </p:spPr>
        <p:txBody>
          <a:bodyPr>
            <a:noAutofit/>
          </a:bodyPr>
          <a:lstStyle/>
          <a:p>
            <a:pPr algn="ct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Pedagogu izteikto priekšlikumu </a:t>
            </a:r>
            <a:r>
              <a:rPr lang="lv-LV" sz="2400" b="1" dirty="0" err="1">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ranžēšana</a:t>
            </a:r>
            <a:r>
              <a:rPr lang="lv-LV" sz="24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pēc nozīmīguma</a:t>
            </a:r>
            <a:endParaRPr lang="en-US" sz="24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417340"/>
            <a:ext cx="8712968" cy="3379192"/>
          </a:xfrm>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marL="0" indent="0" algn="ctr">
              <a:buNone/>
            </a:pPr>
            <a:r>
              <a:rPr lang="lv-LV" sz="4000" b="1" dirty="0">
                <a:solidFill>
                  <a:schemeClr val="bg1"/>
                </a:solidFill>
                <a:effectLst>
                  <a:outerShdw blurRad="38100" dist="38100" dir="2700000" algn="tl">
                    <a:srgbClr val="000000">
                      <a:alpha val="43137"/>
                    </a:srgbClr>
                  </a:outerShdw>
                </a:effectLst>
                <a:latin typeface="Calibri" panose="020F0502020204030204" pitchFamily="34" charset="0"/>
              </a:rPr>
              <a:t>Kā pilnveidot </a:t>
            </a:r>
          </a:p>
          <a:p>
            <a:pPr marL="0" indent="0" algn="ctr">
              <a:buNone/>
            </a:pPr>
            <a:r>
              <a:rPr lang="lv-LV" sz="4000" b="1" dirty="0">
                <a:solidFill>
                  <a:schemeClr val="bg1"/>
                </a:solidFill>
                <a:effectLst>
                  <a:outerShdw blurRad="38100" dist="38100" dir="2700000" algn="tl">
                    <a:srgbClr val="000000">
                      <a:alpha val="43137"/>
                    </a:srgbClr>
                  </a:outerShdw>
                </a:effectLst>
                <a:latin typeface="Calibri" panose="020F0502020204030204" pitchFamily="34" charset="0"/>
              </a:rPr>
              <a:t>pedagogu darba tiesību aizstāvību </a:t>
            </a:r>
          </a:p>
          <a:p>
            <a:pPr marL="0" indent="0" algn="ctr">
              <a:buNone/>
            </a:pPr>
            <a:r>
              <a:rPr lang="lv-LV" sz="4000" b="1" dirty="0">
                <a:solidFill>
                  <a:schemeClr val="bg1"/>
                </a:solidFill>
                <a:effectLst>
                  <a:outerShdw blurRad="38100" dist="38100" dir="2700000" algn="tl">
                    <a:srgbClr val="000000">
                      <a:alpha val="43137"/>
                    </a:srgbClr>
                  </a:outerShdw>
                </a:effectLst>
                <a:latin typeface="Calibri" panose="020F0502020204030204" pitchFamily="34" charset="0"/>
              </a:rPr>
              <a:t>izglītības iestādes, </a:t>
            </a:r>
          </a:p>
          <a:p>
            <a:pPr marL="0" indent="0" algn="ctr">
              <a:buNone/>
            </a:pPr>
            <a:r>
              <a:rPr lang="lv-LV" sz="4000" b="1" dirty="0">
                <a:solidFill>
                  <a:schemeClr val="bg1"/>
                </a:solidFill>
                <a:effectLst>
                  <a:outerShdw blurRad="38100" dist="38100" dir="2700000" algn="tl">
                    <a:srgbClr val="000000">
                      <a:alpha val="43137"/>
                    </a:srgbClr>
                  </a:outerShdw>
                </a:effectLst>
                <a:latin typeface="Calibri" panose="020F0502020204030204" pitchFamily="34" charset="0"/>
              </a:rPr>
              <a:t>pašvaldības un </a:t>
            </a:r>
          </a:p>
          <a:p>
            <a:pPr marL="0" indent="0" algn="ctr">
              <a:buNone/>
            </a:pPr>
            <a:r>
              <a:rPr lang="lv-LV" sz="4000" b="1" dirty="0">
                <a:solidFill>
                  <a:schemeClr val="bg1"/>
                </a:solidFill>
                <a:effectLst>
                  <a:outerShdw blurRad="38100" dist="38100" dir="2700000" algn="tl">
                    <a:srgbClr val="000000">
                      <a:alpha val="43137"/>
                    </a:srgbClr>
                  </a:outerShdw>
                </a:effectLst>
                <a:latin typeface="Calibri" panose="020F0502020204030204" pitchFamily="34" charset="0"/>
              </a:rPr>
              <a:t>valsts līmenī ?</a:t>
            </a:r>
          </a:p>
        </p:txBody>
      </p:sp>
      <p:pic>
        <p:nvPicPr>
          <p:cNvPr id="4" name="Picture 3" descr="Attēlu rezultāti vaicājumam “lizd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90543"/>
            <a:ext cx="1296144" cy="1224136"/>
          </a:xfrm>
          <a:prstGeom prst="rect">
            <a:avLst/>
          </a:prstGeom>
          <a:noFill/>
          <a:ln>
            <a:noFill/>
          </a:ln>
        </p:spPr>
      </p:pic>
    </p:spTree>
    <p:extLst>
      <p:ext uri="{BB962C8B-B14F-4D97-AF65-F5344CB8AC3E}">
        <p14:creationId xmlns:p14="http://schemas.microsoft.com/office/powerpoint/2010/main" val="3519146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8596" y="285732"/>
            <a:ext cx="8143932" cy="428628"/>
          </a:xfrm>
        </p:spPr>
        <p:txBody>
          <a:bodyPr>
            <a:noAutofit/>
          </a:bodyPr>
          <a:lstStyle/>
          <a:p>
            <a:pPr algn="ctr"/>
            <a:r>
              <a:rPr lang="lv-LV" sz="2800" b="1" dirty="0">
                <a:effectLst>
                  <a:outerShdw blurRad="38100" dist="38100" dir="2700000" algn="tl">
                    <a:srgbClr val="000000">
                      <a:alpha val="43137"/>
                    </a:srgbClr>
                  </a:outerShdw>
                </a:effectLst>
                <a:latin typeface="Calibri" pitchFamily="34" charset="0"/>
              </a:rPr>
              <a:t>Respondentu raksturojums (12.)</a:t>
            </a:r>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2573939431"/>
              </p:ext>
            </p:extLst>
          </p:nvPr>
        </p:nvGraphicFramePr>
        <p:xfrm>
          <a:off x="179513" y="841375"/>
          <a:ext cx="4320479" cy="45370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2"/>
            <p:extLst>
              <p:ext uri="{D42A27DB-BD31-4B8C-83A1-F6EECF244321}">
                <p14:modId xmlns:p14="http://schemas.microsoft.com/office/powerpoint/2010/main" val="2361801778"/>
              </p:ext>
            </p:extLst>
          </p:nvPr>
        </p:nvGraphicFramePr>
        <p:xfrm>
          <a:off x="4664075" y="714361"/>
          <a:ext cx="4372421" cy="466409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8596" y="285732"/>
            <a:ext cx="8143932" cy="428628"/>
          </a:xfrm>
        </p:spPr>
        <p:txBody>
          <a:bodyPr>
            <a:noAutofit/>
          </a:bodyPr>
          <a:lstStyle/>
          <a:p>
            <a:pPr algn="ctr"/>
            <a:r>
              <a:rPr lang="lv-LV" sz="2800" b="1" dirty="0">
                <a:effectLst>
                  <a:outerShdw blurRad="38100" dist="38100" dir="2700000" algn="tl">
                    <a:srgbClr val="000000">
                      <a:alpha val="43137"/>
                    </a:srgbClr>
                  </a:outerShdw>
                </a:effectLst>
                <a:latin typeface="Calibri" pitchFamily="34" charset="0"/>
              </a:rPr>
              <a:t>Respondentu raksturojums (13.,15.)</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930013666"/>
              </p:ext>
            </p:extLst>
          </p:nvPr>
        </p:nvGraphicFramePr>
        <p:xfrm>
          <a:off x="251521" y="714360"/>
          <a:ext cx="4176464" cy="46640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2"/>
            <p:extLst>
              <p:ext uri="{D42A27DB-BD31-4B8C-83A1-F6EECF244321}">
                <p14:modId xmlns:p14="http://schemas.microsoft.com/office/powerpoint/2010/main" val="3575880125"/>
              </p:ext>
            </p:extLst>
          </p:nvPr>
        </p:nvGraphicFramePr>
        <p:xfrm>
          <a:off x="5076056" y="-166836"/>
          <a:ext cx="4176464" cy="588183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28865"/>
            <a:ext cx="7772400" cy="468395"/>
          </a:xfrm>
        </p:spPr>
        <p:txBody>
          <a:bodyPr>
            <a:noAutofit/>
          </a:bodyPr>
          <a:lstStyle/>
          <a:p>
            <a:pPr algn="ctr"/>
            <a:r>
              <a:rPr lang="lv-LV" sz="2800" b="1" dirty="0">
                <a:effectLst>
                  <a:outerShdw blurRad="38100" dist="38100" dir="2700000" algn="tl">
                    <a:srgbClr val="000000">
                      <a:alpha val="43137"/>
                    </a:srgbClr>
                  </a:outerShdw>
                </a:effectLst>
                <a:latin typeface="Calibri" pitchFamily="34" charset="0"/>
              </a:rPr>
              <a:t>Respondentu raksturojums (14.)</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200980949"/>
              </p:ext>
            </p:extLst>
          </p:nvPr>
        </p:nvGraphicFramePr>
        <p:xfrm>
          <a:off x="323528" y="697260"/>
          <a:ext cx="8363272" cy="46811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2991758242"/>
              </p:ext>
            </p:extLst>
          </p:nvPr>
        </p:nvGraphicFramePr>
        <p:xfrm>
          <a:off x="5111750" y="481013"/>
          <a:ext cx="4032250" cy="48974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2199541739"/>
              </p:ext>
            </p:extLst>
          </p:nvPr>
        </p:nvGraphicFramePr>
        <p:xfrm>
          <a:off x="107504" y="697260"/>
          <a:ext cx="9036496" cy="503837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3226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1"/>
            <a:ext cx="8219256" cy="913283"/>
          </a:xfrm>
        </p:spPr>
        <p:txBody>
          <a:bodyPr>
            <a:noAutofit/>
          </a:bodyPr>
          <a:lstStyle/>
          <a:p>
            <a:pPr algn="ctr" fontAlgn="t">
              <a:lnSpc>
                <a:spcPct val="115000"/>
              </a:lnSpc>
              <a:spcAft>
                <a:spcPts val="0"/>
              </a:spcAft>
            </a:pPr>
            <a:r>
              <a:rPr lang="lv-LV" sz="2800" b="1" dirty="0">
                <a:latin typeface="Calibri" panose="020F0502020204030204" pitchFamily="34" charset="0"/>
                <a:ea typeface="Times New Roman" panose="02020603050405020304" pitchFamily="18" charset="0"/>
                <a:cs typeface="Arial" panose="020B0604020202020204" pitchFamily="34" charset="0"/>
              </a:rPr>
              <a:t> </a:t>
            </a:r>
            <a:br>
              <a:rPr lang="lv-LV" sz="2800" b="1" dirty="0">
                <a:latin typeface="Calibri" panose="020F0502020204030204" pitchFamily="34" charset="0"/>
                <a:ea typeface="Times New Roman" panose="02020603050405020304" pitchFamily="18" charset="0"/>
                <a:cs typeface="Arial" panose="020B0604020202020204" pitchFamily="34" charset="0"/>
              </a:rPr>
            </a:br>
            <a:r>
              <a:rPr lang="lv-LV"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rPr>
              <a:t>Pedagoga profesijai Latvijā ir augsts prestižs (n=2055, 16.)</a:t>
            </a:r>
            <a:br>
              <a:rPr lang="en-US"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br>
            <a:endParaRPr lang="lv-LV" sz="2400" b="1" dirty="0">
              <a:effectLst>
                <a:outerShdw blurRad="38100" dist="38100" dir="2700000" algn="tl">
                  <a:srgbClr val="000000">
                    <a:alpha val="43137"/>
                  </a:srgbClr>
                </a:outerShdw>
              </a:effectLst>
              <a:latin typeface="Calibri" pitchFamily="34" charset="0"/>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200980949"/>
              </p:ext>
            </p:extLst>
          </p:nvPr>
        </p:nvGraphicFramePr>
        <p:xfrm>
          <a:off x="323528" y="697260"/>
          <a:ext cx="8363272" cy="46811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2991758242"/>
              </p:ext>
            </p:extLst>
          </p:nvPr>
        </p:nvGraphicFramePr>
        <p:xfrm>
          <a:off x="5111750" y="481013"/>
          <a:ext cx="4032250" cy="489743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extLst>
              <p:ext uri="{D42A27DB-BD31-4B8C-83A1-F6EECF244321}">
                <p14:modId xmlns:p14="http://schemas.microsoft.com/office/powerpoint/2010/main" val="457281136"/>
              </p:ext>
            </p:extLst>
          </p:nvPr>
        </p:nvGraphicFramePr>
        <p:xfrm>
          <a:off x="179512" y="481014"/>
          <a:ext cx="8856984" cy="511279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67150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3196</TotalTime>
  <Words>2877</Words>
  <Application>Microsoft Office PowerPoint</Application>
  <PresentationFormat>On-screen Show (16:10)</PresentationFormat>
  <Paragraphs>352</Paragraphs>
  <Slides>51</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Adobe Gothic Std B</vt:lpstr>
      <vt:lpstr>Arial</vt:lpstr>
      <vt:lpstr>Calibri</vt:lpstr>
      <vt:lpstr>Franklin Gothic Book</vt:lpstr>
      <vt:lpstr>Perpetua</vt:lpstr>
      <vt:lpstr>Times New Roman</vt:lpstr>
      <vt:lpstr>Wingdings 2</vt:lpstr>
      <vt:lpstr>Equity</vt:lpstr>
      <vt:lpstr>Pedagogu darba tiesības  izglītības iestādēs</vt:lpstr>
      <vt:lpstr>     Pētījuma norises izstrādes posmi (8.)</vt:lpstr>
      <vt:lpstr>     Kā pētījumā definētas pedagogu darba tiesības?</vt:lpstr>
      <vt:lpstr>Pētījuma teorētiskais ietvars (7.)</vt:lpstr>
      <vt:lpstr>Aptaujas jautājumu tematiskie bloki (10.)</vt:lpstr>
      <vt:lpstr>Respondentu raksturojums (12.)</vt:lpstr>
      <vt:lpstr>Respondentu raksturojums (13.,15.)</vt:lpstr>
      <vt:lpstr>Respondentu raksturojums (14.)</vt:lpstr>
      <vt:lpstr>  Pedagoga profesijai Latvijā ir augsts prestižs (n=2055, 16.) </vt:lpstr>
      <vt:lpstr>Pedagoga profesijas prestižs ietekmē sabiedrības attieksmi pret pedagogu tiesībām (%, n=2055, 19.)</vt:lpstr>
      <vt:lpstr>Izglītības iestādē, kurā es strādāju, tiek ievērotas pedagoga tiesības (%, n=2052, 23.)</vt:lpstr>
      <vt:lpstr>Izglītības iestādē, kurā es strādāju, tiek ievērotas izglītojamo un  viņu vecāku tiesības (%, n=2052, 24.)</vt:lpstr>
      <vt:lpstr>Izglītības iestādē, kurā es strādāju, tiek nodrošinātas sociālās garantijas pedagogiem, ko nosaka pašvaldība (%, n=2052, 25.)</vt:lpstr>
      <vt:lpstr>Darba devējs pedagogu savlaicīgi iepazīstina ar dažādiem   izglītības iestādes iekšējiem normatīvajiem aktiem (%, n=2052, 27.)</vt:lpstr>
      <vt:lpstr>Darba devējs pedagogu savlaicīgi iepazīstina ar izmaiņām valsts līmeņa normatīvajos aktos (%, n=2052, 28.)</vt:lpstr>
      <vt:lpstr>Pedagogiem ir iespēja rosināt izmaiņas izglītības iestādes iekšējās kārtības noteikumos (%, n=2052, 29.)</vt:lpstr>
      <vt:lpstr>Zināšanu līmenis par darba tiesībām izglītības iestādē  pedagogu pašvērtējumā 10 ballu skalā (%, n=2053, 30.)</vt:lpstr>
      <vt:lpstr>Zināšanu līmenis par darba tiesībām izglītības iestādē  pedagogu pašvērtējumā 10 ballu skalā (%, n=2053, 31.)</vt:lpstr>
      <vt:lpstr>Zināšanu līmenis par darba tiesībām izglītības iestādē  pedagogu pašvērtējumā 10 ballu skalā (%, n=2053, 32.)</vt:lpstr>
      <vt:lpstr>Zināšanu līmenis par darba tiesībām izglītības iestādē  pedagogu pašvērtējumā 10 ballu skalā (%, n=2053, 34.)</vt:lpstr>
      <vt:lpstr>Ierobežojumi attiecībā uz tiesību īstenošanu izglītības iestādē pedagogu vērtējumā (%, n=2055, 37.)</vt:lpstr>
      <vt:lpstr>Vērtējums par riskiem pedagogu uzvedībā attiecībā uz savu tiesību aizstāvību izglītības iestādē (%, n=2055, 39.)</vt:lpstr>
      <vt:lpstr>Pedagogu informētība par darba slodzes (t. sk. mācību stundas konkrētā priekšmetā  u.c. darbi) sadales kārtību (principi, kritēriji) izglītības iestādē (%, n=2055, 41.)</vt:lpstr>
      <vt:lpstr>Ieinteresēto pušu informētība par izglītības iestādes Iekšējās kārtības noteikumiem (%, n=2055, 44.)</vt:lpstr>
      <vt:lpstr>Izglītības iestādes Iekšējās kārtības noteikumu aktualizācija mācību gada ietvaros (%, n=2055, 44.)</vt:lpstr>
      <vt:lpstr>Izglītības iestādes Iekšējās kārtības noteikumu kvalitātes un ievērošanas novērtējums (%, n=2055, 45.)</vt:lpstr>
      <vt:lpstr>Apgalvojumu novērtējums par pozitīvo pieredzi konfliktu risināšanā izglītības iestādē (%, n=2055, 47.)</vt:lpstr>
      <vt:lpstr>Apgalvojumu novērtējums par konfliktu risināšanas rīcības shēmu un subordināciju šajā kontekstā (%, n=2055, 48.)</vt:lpstr>
      <vt:lpstr>Konflikta situāciju risināšanu negatīvi ietekmējošie faktori  izglītības iestādēs (%, n=2055, 49.)</vt:lpstr>
      <vt:lpstr>Pirms jaunā mācību gada sākuma (1.septembra) tiek nodrošināta iespēja iepazīties ar prognozējamo darba algas likmi  (%, n=2055, 55.)</vt:lpstr>
      <vt:lpstr>Institūcijas, kurās pedagogi vēršas pēc palīdzības,  ja tiek aizskartas viņu darba tiesības (%, n=2055, 59.)</vt:lpstr>
      <vt:lpstr>Izglītības iestādē, kurā es strādāju, tiek ievērotas pedagoga - arodbiedrības biedra tiesības (%, n=2055, 60.)</vt:lpstr>
      <vt:lpstr>Pedagogu prakses gadījumi, kad ir konstatēti pedagoga darba tiesību pārkāpumi (n=400+)</vt:lpstr>
      <vt:lpstr>Pedagogu prakses gadījumi, kad ir konstatēti pedagoga darba tiesību pārkāpumi</vt:lpstr>
      <vt:lpstr>Pedagogu prakses gadījumi, kad ir konstatēti pedagoga darba tiesību pārkāpumi</vt:lpstr>
      <vt:lpstr>Pedagogu prakses gadījumi, kad ir konstatēti pedagoga darba tiesību pārkāpumi</vt:lpstr>
      <vt:lpstr>Pedagogu prakses gadījumi, kad ir konstatēti pedagoga darba tiesību pārkāpumi</vt:lpstr>
      <vt:lpstr>Pedagogu prakses gadījumi, kad ir konstatēti pedagoga darba tiesību pārkāpumi</vt:lpstr>
      <vt:lpstr>Pedagogu pieredze par labās prakses piemēriem  konfliktu risināšanā (n=275)</vt:lpstr>
      <vt:lpstr>Pedagogu pieredze par labās prakses piemēriem  konfliktu risināšanā (n=275)</vt:lpstr>
      <vt:lpstr>Pedagogu pieredze par labās prakses piemēriem  konfliktu risināšanā (n=275)</vt:lpstr>
      <vt:lpstr>Pedagogu pieredze par labās prakses piemēriem  konfliktu risināšanā (n=275)</vt:lpstr>
      <vt:lpstr>Pedagogu pieredze par labās prakses piemēriem  konfliktu risināšanā (n=275)</vt:lpstr>
      <vt:lpstr>Pedagogu pieredze par labās prakses piemēriem  konfliktu risināšanā (n=275)</vt:lpstr>
      <vt:lpstr>PowerPoint Presentation</vt:lpstr>
      <vt:lpstr>Latvijas Izglītības un zinātnes arodbiedrība </vt:lpstr>
      <vt:lpstr>Izglītības iestādes</vt:lpstr>
      <vt:lpstr>  Pašvaldība</vt:lpstr>
      <vt:lpstr>  Valsts</vt:lpstr>
      <vt:lpstr>Pedagogu izteikto priekšlikumu ranžēšana pēc nozīmīguma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LIZDA</dc:creator>
  <cp:lastModifiedBy>Gunta Klismeta</cp:lastModifiedBy>
  <cp:revision>314</cp:revision>
  <cp:lastPrinted>2017-11-21T13:23:15Z</cp:lastPrinted>
  <dcterms:created xsi:type="dcterms:W3CDTF">2015-08-25T10:37:20Z</dcterms:created>
  <dcterms:modified xsi:type="dcterms:W3CDTF">2018-01-13T10:05:33Z</dcterms:modified>
</cp:coreProperties>
</file>