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10" r:id="rId3"/>
    <p:sldId id="419" r:id="rId4"/>
    <p:sldId id="429" r:id="rId5"/>
    <p:sldId id="327" r:id="rId6"/>
    <p:sldId id="356" r:id="rId7"/>
    <p:sldId id="422" r:id="rId8"/>
    <p:sldId id="389" r:id="rId9"/>
    <p:sldId id="420" r:id="rId10"/>
    <p:sldId id="426" r:id="rId11"/>
    <p:sldId id="329" r:id="rId12"/>
    <p:sldId id="380" r:id="rId13"/>
    <p:sldId id="421" r:id="rId14"/>
    <p:sldId id="416" r:id="rId15"/>
    <p:sldId id="413" r:id="rId16"/>
    <p:sldId id="418" r:id="rId17"/>
    <p:sldId id="428" r:id="rId18"/>
    <p:sldId id="264" r:id="rId19"/>
    <p:sldId id="345" r:id="rId20"/>
    <p:sldId id="385" r:id="rId21"/>
    <p:sldId id="399" r:id="rId22"/>
  </p:sldIdLst>
  <p:sldSz cx="9144000" cy="6858000" type="screen4x3"/>
  <p:notesSz cx="6735763" cy="9866313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A84"/>
    <a:srgbClr val="62748B"/>
    <a:srgbClr val="187218"/>
    <a:srgbClr val="BB053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76" autoAdjust="0"/>
  </p:normalViewPr>
  <p:slideViewPr>
    <p:cSldViewPr snapToGrid="0" snapToObjects="1">
      <p:cViewPr varScale="1">
        <p:scale>
          <a:sx n="99" d="100"/>
          <a:sy n="99" d="100"/>
        </p:scale>
        <p:origin x="56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9BCE37-F66E-4BC6-A326-5506C2D59D5F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2D9A016A-C544-4FF3-B70F-30DA3238CD5F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lv-LV" sz="2400" b="1" noProof="0" dirty="0" smtClean="0">
              <a:solidFill>
                <a:schemeClr val="tx1"/>
              </a:solidFill>
              <a:latin typeface="Calibri" pitchFamily="34" charset="0"/>
            </a:rPr>
            <a:t>Dabas </a:t>
          </a:r>
          <a:r>
            <a:rPr lang="lv-LV" sz="2400" b="0" noProof="0" dirty="0" smtClean="0">
              <a:solidFill>
                <a:schemeClr val="tx1"/>
              </a:solidFill>
              <a:latin typeface="Calibri" pitchFamily="34" charset="0"/>
            </a:rPr>
            <a:t>un </a:t>
          </a:r>
          <a:r>
            <a:rPr lang="lv-LV" sz="2400" b="1" noProof="0" dirty="0" smtClean="0">
              <a:solidFill>
                <a:schemeClr val="tx1"/>
              </a:solidFill>
              <a:latin typeface="Calibri" pitchFamily="34" charset="0"/>
            </a:rPr>
            <a:t>kultūras</a:t>
          </a:r>
          <a:r>
            <a:rPr lang="lv-LV" sz="2400" b="0" noProof="0" dirty="0" smtClean="0">
              <a:solidFill>
                <a:schemeClr val="tx1"/>
              </a:solidFill>
              <a:latin typeface="Calibri" pitchFamily="34" charset="0"/>
            </a:rPr>
            <a:t> mantojuma </a:t>
          </a:r>
          <a:r>
            <a:rPr lang="lv-LV" sz="2400" b="1" noProof="0" dirty="0" smtClean="0">
              <a:latin typeface="Calibri" pitchFamily="34" charset="0"/>
            </a:rPr>
            <a:t>saglabāšana</a:t>
          </a:r>
          <a:endParaRPr lang="en-GB" sz="2200" b="1" noProof="0" dirty="0"/>
        </a:p>
      </dgm:t>
    </dgm:pt>
    <dgm:pt modelId="{99C5EB32-DAA3-434D-A872-563CC1F971EB}" type="parTrans" cxnId="{2DABAF02-A287-45BB-8E88-0F908E05F530}">
      <dgm:prSet/>
      <dgm:spPr/>
      <dgm:t>
        <a:bodyPr/>
        <a:lstStyle/>
        <a:p>
          <a:endParaRPr lang="lv-LV"/>
        </a:p>
      </dgm:t>
    </dgm:pt>
    <dgm:pt modelId="{5080DC8A-62AC-496B-8A09-CFB91416F173}" type="sibTrans" cxnId="{2DABAF02-A287-45BB-8E88-0F908E05F530}">
      <dgm:prSet/>
      <dgm:spPr/>
      <dgm:t>
        <a:bodyPr/>
        <a:lstStyle/>
        <a:p>
          <a:endParaRPr lang="lv-LV"/>
        </a:p>
      </dgm:t>
    </dgm:pt>
    <dgm:pt modelId="{CC558457-299E-47F8-BCE0-95081EB2AE0D}">
      <dgm:prSet phldrT="[Text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lv-LV" sz="2400" noProof="0" dirty="0" smtClean="0">
              <a:latin typeface="Calibri" pitchFamily="34" charset="0"/>
            </a:rPr>
            <a:t>Ekonomiskā </a:t>
          </a:r>
          <a:r>
            <a:rPr lang="lv-LV" sz="2400" b="1" noProof="0" dirty="0" smtClean="0">
              <a:latin typeface="Calibri" pitchFamily="34" charset="0"/>
            </a:rPr>
            <a:t>attīstība</a:t>
          </a:r>
          <a:endParaRPr lang="en-GB" sz="2400" b="1" noProof="0" dirty="0"/>
        </a:p>
      </dgm:t>
    </dgm:pt>
    <dgm:pt modelId="{102CD822-4ED1-4CA0-8504-7487950A18DC}" type="parTrans" cxnId="{A75B5347-91AA-40BD-B58E-FF1ECA28ADCA}">
      <dgm:prSet/>
      <dgm:spPr/>
      <dgm:t>
        <a:bodyPr/>
        <a:lstStyle/>
        <a:p>
          <a:endParaRPr lang="lv-LV"/>
        </a:p>
      </dgm:t>
    </dgm:pt>
    <dgm:pt modelId="{F00D0566-41E1-4DB3-85AE-83F6FFC86CA6}" type="sibTrans" cxnId="{A75B5347-91AA-40BD-B58E-FF1ECA28ADCA}">
      <dgm:prSet/>
      <dgm:spPr/>
      <dgm:t>
        <a:bodyPr/>
        <a:lstStyle/>
        <a:p>
          <a:endParaRPr lang="lv-LV"/>
        </a:p>
      </dgm:t>
    </dgm:pt>
    <dgm:pt modelId="{5C3274F0-8E14-4D7E-B2DE-87DD8DDAF5DB}">
      <dgm:prSet/>
      <dgm:spPr/>
      <dgm:t>
        <a:bodyPr/>
        <a:lstStyle/>
        <a:p>
          <a:endParaRPr lang="lv-LV" dirty="0"/>
        </a:p>
      </dgm:t>
    </dgm:pt>
    <dgm:pt modelId="{2DACF9BD-B986-4B09-B284-76CDD66EB153}" type="parTrans" cxnId="{CDE41775-F2F3-4E12-9192-3893B3933510}">
      <dgm:prSet/>
      <dgm:spPr/>
      <dgm:t>
        <a:bodyPr/>
        <a:lstStyle/>
        <a:p>
          <a:endParaRPr lang="lv-LV"/>
        </a:p>
      </dgm:t>
    </dgm:pt>
    <dgm:pt modelId="{133C8B6B-EDC9-414F-9C3F-6EA86DF30FAC}" type="sibTrans" cxnId="{CDE41775-F2F3-4E12-9192-3893B3933510}">
      <dgm:prSet/>
      <dgm:spPr/>
      <dgm:t>
        <a:bodyPr/>
        <a:lstStyle/>
        <a:p>
          <a:endParaRPr lang="lv-LV"/>
        </a:p>
      </dgm:t>
    </dgm:pt>
    <dgm:pt modelId="{C4296D03-3B2C-4875-B2BB-A40F999A040E}" type="pres">
      <dgm:prSet presAssocID="{129BCE37-F66E-4BC6-A326-5506C2D59D5F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lv-LV"/>
        </a:p>
      </dgm:t>
    </dgm:pt>
    <dgm:pt modelId="{D77B9C6C-79A2-43D5-8CE0-4020D2BCEFCC}" type="pres">
      <dgm:prSet presAssocID="{129BCE37-F66E-4BC6-A326-5506C2D59D5F}" presName="dummyMaxCanvas" presStyleCnt="0"/>
      <dgm:spPr/>
    </dgm:pt>
    <dgm:pt modelId="{E11CE0C1-DA14-4722-B174-5EABDCF25B06}" type="pres">
      <dgm:prSet presAssocID="{129BCE37-F66E-4BC6-A326-5506C2D59D5F}" presName="parentComposite" presStyleCnt="0"/>
      <dgm:spPr/>
    </dgm:pt>
    <dgm:pt modelId="{B08475B0-F5AD-42EB-AF9F-A39823F12E58}" type="pres">
      <dgm:prSet presAssocID="{129BCE37-F66E-4BC6-A326-5506C2D59D5F}" presName="parent1" presStyleLbl="alignAccFollowNode1" presStyleIdx="0" presStyleCnt="4" custScaleX="204181" custScaleY="297742" custLinFactNeighborX="-54806" custLinFactNeighborY="91123">
        <dgm:presLayoutVars>
          <dgm:chMax val="4"/>
        </dgm:presLayoutVars>
      </dgm:prSet>
      <dgm:spPr/>
      <dgm:t>
        <a:bodyPr/>
        <a:lstStyle/>
        <a:p>
          <a:endParaRPr lang="lv-LV"/>
        </a:p>
      </dgm:t>
    </dgm:pt>
    <dgm:pt modelId="{2D924C3D-9336-421D-BEBE-E4FB7BF09D36}" type="pres">
      <dgm:prSet presAssocID="{129BCE37-F66E-4BC6-A326-5506C2D59D5F}" presName="parent2" presStyleLbl="alignAccFollowNode1" presStyleIdx="1" presStyleCnt="4" custScaleX="204507" custScaleY="304611" custLinFactNeighborX="44059" custLinFactNeighborY="91231">
        <dgm:presLayoutVars>
          <dgm:chMax val="4"/>
        </dgm:presLayoutVars>
      </dgm:prSet>
      <dgm:spPr/>
      <dgm:t>
        <a:bodyPr/>
        <a:lstStyle/>
        <a:p>
          <a:endParaRPr lang="lv-LV"/>
        </a:p>
      </dgm:t>
    </dgm:pt>
    <dgm:pt modelId="{DC052519-33B9-4035-9244-93F10499BBFC}" type="pres">
      <dgm:prSet presAssocID="{129BCE37-F66E-4BC6-A326-5506C2D59D5F}" presName="childrenComposite" presStyleCnt="0"/>
      <dgm:spPr/>
    </dgm:pt>
    <dgm:pt modelId="{DFF05FD5-E673-4DBF-9A1B-279E49A912ED}" type="pres">
      <dgm:prSet presAssocID="{129BCE37-F66E-4BC6-A326-5506C2D59D5F}" presName="dummyMaxCanvas_ChildArea" presStyleCnt="0"/>
      <dgm:spPr/>
    </dgm:pt>
    <dgm:pt modelId="{A36E0ACD-C814-4C0C-9001-9FED9F37FF97}" type="pres">
      <dgm:prSet presAssocID="{129BCE37-F66E-4BC6-A326-5506C2D59D5F}" presName="fulcrum" presStyleLbl="alignAccFollowNode1" presStyleIdx="2" presStyleCnt="4" custLinFactNeighborX="-22621" custLinFactNeighborY="-98332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lv-LV"/>
        </a:p>
      </dgm:t>
    </dgm:pt>
    <dgm:pt modelId="{4AFF0DF3-7D4D-4231-92CD-BDAC3713A383}" type="pres">
      <dgm:prSet presAssocID="{129BCE37-F66E-4BC6-A326-5506C2D59D5F}" presName="balance_00" presStyleLbl="alignAccFollowNode1" presStyleIdx="3" presStyleCnt="4" custScaleX="113152" custScaleY="192670" custLinFactY="-100000" custLinFactNeighborX="-3622" custLinFactNeighborY="-181125">
        <dgm:presLayoutVars>
          <dgm:bulletEnabled val="1"/>
        </dgm:presLayoutVars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lv-LV"/>
        </a:p>
      </dgm:t>
    </dgm:pt>
  </dgm:ptLst>
  <dgm:cxnLst>
    <dgm:cxn modelId="{CDE41775-F2F3-4E12-9192-3893B3933510}" srcId="{129BCE37-F66E-4BC6-A326-5506C2D59D5F}" destId="{5C3274F0-8E14-4D7E-B2DE-87DD8DDAF5DB}" srcOrd="2" destOrd="0" parTransId="{2DACF9BD-B986-4B09-B284-76CDD66EB153}" sibTransId="{133C8B6B-EDC9-414F-9C3F-6EA86DF30FAC}"/>
    <dgm:cxn modelId="{9FD0BDE1-6E7A-4731-952F-4DB3FDCF4C37}" type="presOf" srcId="{CC558457-299E-47F8-BCE0-95081EB2AE0D}" destId="{2D924C3D-9336-421D-BEBE-E4FB7BF09D36}" srcOrd="0" destOrd="0" presId="urn:microsoft.com/office/officeart/2005/8/layout/balance1"/>
    <dgm:cxn modelId="{2DABAF02-A287-45BB-8E88-0F908E05F530}" srcId="{129BCE37-F66E-4BC6-A326-5506C2D59D5F}" destId="{2D9A016A-C544-4FF3-B70F-30DA3238CD5F}" srcOrd="0" destOrd="0" parTransId="{99C5EB32-DAA3-434D-A872-563CC1F971EB}" sibTransId="{5080DC8A-62AC-496B-8A09-CFB91416F173}"/>
    <dgm:cxn modelId="{221B825B-AB2D-42B4-80C6-8EB6461FCDC6}" type="presOf" srcId="{129BCE37-F66E-4BC6-A326-5506C2D59D5F}" destId="{C4296D03-3B2C-4875-B2BB-A40F999A040E}" srcOrd="0" destOrd="0" presId="urn:microsoft.com/office/officeart/2005/8/layout/balance1"/>
    <dgm:cxn modelId="{A75B5347-91AA-40BD-B58E-FF1ECA28ADCA}" srcId="{129BCE37-F66E-4BC6-A326-5506C2D59D5F}" destId="{CC558457-299E-47F8-BCE0-95081EB2AE0D}" srcOrd="1" destOrd="0" parTransId="{102CD822-4ED1-4CA0-8504-7487950A18DC}" sibTransId="{F00D0566-41E1-4DB3-85AE-83F6FFC86CA6}"/>
    <dgm:cxn modelId="{7097A8B8-3646-4B56-B3D4-867C9D94EAB5}" type="presOf" srcId="{2D9A016A-C544-4FF3-B70F-30DA3238CD5F}" destId="{B08475B0-F5AD-42EB-AF9F-A39823F12E58}" srcOrd="0" destOrd="0" presId="urn:microsoft.com/office/officeart/2005/8/layout/balance1"/>
    <dgm:cxn modelId="{1CFEFCE8-12CE-4DBE-AFBB-86A881857B72}" type="presParOf" srcId="{C4296D03-3B2C-4875-B2BB-A40F999A040E}" destId="{D77B9C6C-79A2-43D5-8CE0-4020D2BCEFCC}" srcOrd="0" destOrd="0" presId="urn:microsoft.com/office/officeart/2005/8/layout/balance1"/>
    <dgm:cxn modelId="{722F37F6-E9FC-449A-89F7-9CF8ABA106C0}" type="presParOf" srcId="{C4296D03-3B2C-4875-B2BB-A40F999A040E}" destId="{E11CE0C1-DA14-4722-B174-5EABDCF25B06}" srcOrd="1" destOrd="0" presId="urn:microsoft.com/office/officeart/2005/8/layout/balance1"/>
    <dgm:cxn modelId="{D46FABFB-681D-49D9-906D-8575CB6BA29F}" type="presParOf" srcId="{E11CE0C1-DA14-4722-B174-5EABDCF25B06}" destId="{B08475B0-F5AD-42EB-AF9F-A39823F12E58}" srcOrd="0" destOrd="0" presId="urn:microsoft.com/office/officeart/2005/8/layout/balance1"/>
    <dgm:cxn modelId="{A1C950DF-73BD-4AD8-9B81-DF765C7B13B2}" type="presParOf" srcId="{E11CE0C1-DA14-4722-B174-5EABDCF25B06}" destId="{2D924C3D-9336-421D-BEBE-E4FB7BF09D36}" srcOrd="1" destOrd="0" presId="urn:microsoft.com/office/officeart/2005/8/layout/balance1"/>
    <dgm:cxn modelId="{BBE68E51-C37A-4274-9C15-EFA14EA14C9F}" type="presParOf" srcId="{C4296D03-3B2C-4875-B2BB-A40F999A040E}" destId="{DC052519-33B9-4035-9244-93F10499BBFC}" srcOrd="2" destOrd="0" presId="urn:microsoft.com/office/officeart/2005/8/layout/balance1"/>
    <dgm:cxn modelId="{9519DDB3-CDAD-4EFE-8C08-AA073686AD42}" type="presParOf" srcId="{DC052519-33B9-4035-9244-93F10499BBFC}" destId="{DFF05FD5-E673-4DBF-9A1B-279E49A912ED}" srcOrd="0" destOrd="0" presId="urn:microsoft.com/office/officeart/2005/8/layout/balance1"/>
    <dgm:cxn modelId="{59FD0C91-2F9A-4D48-9606-CC0856D0340F}" type="presParOf" srcId="{DC052519-33B9-4035-9244-93F10499BBFC}" destId="{A36E0ACD-C814-4C0C-9001-9FED9F37FF97}" srcOrd="1" destOrd="0" presId="urn:microsoft.com/office/officeart/2005/8/layout/balance1"/>
    <dgm:cxn modelId="{7DCBE69E-452C-4962-869A-BAA81F8315F1}" type="presParOf" srcId="{DC052519-33B9-4035-9244-93F10499BBFC}" destId="{4AFF0DF3-7D4D-4231-92CD-BDAC3713A383}" srcOrd="2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915A1D-A838-471D-B3B6-6BD0DB188F6B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E1C01B0F-56E9-4BE5-A01A-F26BD1D7CE69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lv-LV" noProof="0" dirty="0" smtClean="0">
              <a:solidFill>
                <a:schemeClr val="tx1"/>
              </a:solidFill>
              <a:latin typeface="Calibri" pitchFamily="34" charset="0"/>
            </a:rPr>
            <a:t>Ieguldījumu koncentrācija attīstāmajās vietās</a:t>
          </a:r>
          <a:endParaRPr lang="en-GB" noProof="0" dirty="0">
            <a:solidFill>
              <a:schemeClr val="tx1"/>
            </a:solidFill>
            <a:latin typeface="Calibri" pitchFamily="34" charset="0"/>
          </a:endParaRPr>
        </a:p>
      </dgm:t>
    </dgm:pt>
    <dgm:pt modelId="{D7E78111-542C-4959-A78E-67CDE16572E6}" type="parTrans" cxnId="{27BA7256-4F69-4FDA-A81F-9ED15B60979A}">
      <dgm:prSet/>
      <dgm:spPr/>
      <dgm:t>
        <a:bodyPr/>
        <a:lstStyle/>
        <a:p>
          <a:endParaRPr lang="lv-LV"/>
        </a:p>
      </dgm:t>
    </dgm:pt>
    <dgm:pt modelId="{06CDEA2E-28E2-4D75-89E4-5F505208A3B7}" type="sibTrans" cxnId="{27BA7256-4F69-4FDA-A81F-9ED15B60979A}">
      <dgm:prSet/>
      <dgm:spPr/>
      <dgm:t>
        <a:bodyPr/>
        <a:lstStyle/>
        <a:p>
          <a:endParaRPr lang="lv-LV"/>
        </a:p>
      </dgm:t>
    </dgm:pt>
    <dgm:pt modelId="{8EDC9BAE-BCD1-4DEC-8F2D-3DE13AAA1AAD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lv-LV" noProof="0" dirty="0" smtClean="0">
              <a:solidFill>
                <a:schemeClr val="tx1"/>
              </a:solidFill>
              <a:latin typeface="Calibri" pitchFamily="34" charset="0"/>
            </a:rPr>
            <a:t>Publiskās infrastruktūras tīkla attīstība</a:t>
          </a:r>
          <a:endParaRPr lang="en-GB" noProof="0" dirty="0">
            <a:solidFill>
              <a:schemeClr val="tx1"/>
            </a:solidFill>
          </a:endParaRPr>
        </a:p>
      </dgm:t>
    </dgm:pt>
    <dgm:pt modelId="{0EF45B26-EEF2-4E4A-9340-F0CD801C409A}" type="parTrans" cxnId="{C005BBC7-666B-43DB-9340-25165F107585}">
      <dgm:prSet/>
      <dgm:spPr/>
      <dgm:t>
        <a:bodyPr/>
        <a:lstStyle/>
        <a:p>
          <a:endParaRPr lang="lv-LV"/>
        </a:p>
      </dgm:t>
    </dgm:pt>
    <dgm:pt modelId="{114B797A-C5D6-41BF-97ED-9A25BDA6EF0B}" type="sibTrans" cxnId="{C005BBC7-666B-43DB-9340-25165F107585}">
      <dgm:prSet/>
      <dgm:spPr/>
      <dgm:t>
        <a:bodyPr/>
        <a:lstStyle/>
        <a:p>
          <a:endParaRPr lang="lv-LV"/>
        </a:p>
      </dgm:t>
    </dgm:pt>
    <dgm:pt modelId="{8DB723C5-1DD9-4D41-9321-178C5632641E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lv-LV" noProof="0" smtClean="0">
              <a:solidFill>
                <a:schemeClr val="tx1"/>
              </a:solidFill>
              <a:latin typeface="Calibri" pitchFamily="34" charset="0"/>
            </a:rPr>
            <a:t>Sadarbības </a:t>
          </a:r>
          <a:r>
            <a:rPr lang="lv-LV" noProof="0" dirty="0" smtClean="0">
              <a:solidFill>
                <a:schemeClr val="tx1"/>
              </a:solidFill>
              <a:latin typeface="Calibri" pitchFamily="34" charset="0"/>
            </a:rPr>
            <a:t>un pārvaldības uzlabošana</a:t>
          </a:r>
          <a:endParaRPr lang="en-GB" noProof="0" dirty="0">
            <a:solidFill>
              <a:schemeClr val="tx1"/>
            </a:solidFill>
            <a:latin typeface="Calibri" pitchFamily="34" charset="0"/>
          </a:endParaRPr>
        </a:p>
      </dgm:t>
    </dgm:pt>
    <dgm:pt modelId="{4DA01CD1-49B4-4F1D-99B5-8FA65599A763}" type="parTrans" cxnId="{218B1D67-86ED-4F6C-8556-634C289CD61E}">
      <dgm:prSet/>
      <dgm:spPr/>
      <dgm:t>
        <a:bodyPr/>
        <a:lstStyle/>
        <a:p>
          <a:endParaRPr lang="lv-LV"/>
        </a:p>
      </dgm:t>
    </dgm:pt>
    <dgm:pt modelId="{595B1100-05DA-4233-B963-7B63BC0FE00B}" type="sibTrans" cxnId="{218B1D67-86ED-4F6C-8556-634C289CD61E}">
      <dgm:prSet/>
      <dgm:spPr/>
      <dgm:t>
        <a:bodyPr/>
        <a:lstStyle/>
        <a:p>
          <a:endParaRPr lang="lv-LV"/>
        </a:p>
      </dgm:t>
    </dgm:pt>
    <dgm:pt modelId="{0D9D82FB-C59B-4EDC-BF69-E6737DF769B3}" type="pres">
      <dgm:prSet presAssocID="{6D915A1D-A838-471D-B3B6-6BD0DB188F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v-LV"/>
        </a:p>
      </dgm:t>
    </dgm:pt>
    <dgm:pt modelId="{4C4BF748-EF53-435C-9C18-7CC718E771B3}" type="pres">
      <dgm:prSet presAssocID="{E1C01B0F-56E9-4BE5-A01A-F26BD1D7CE6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DD3F6701-7410-47C7-A67C-E9D8512BFC65}" type="pres">
      <dgm:prSet presAssocID="{06CDEA2E-28E2-4D75-89E4-5F505208A3B7}" presName="sibTrans" presStyleCnt="0"/>
      <dgm:spPr/>
    </dgm:pt>
    <dgm:pt modelId="{FB7D5AE7-2CAF-4144-8077-251CEA31F9B5}" type="pres">
      <dgm:prSet presAssocID="{8EDC9BAE-BCD1-4DEC-8F2D-3DE13AAA1AA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DAA38B6E-D2B1-4893-8E74-93AB992E575F}" type="pres">
      <dgm:prSet presAssocID="{114B797A-C5D6-41BF-97ED-9A25BDA6EF0B}" presName="sibTrans" presStyleCnt="0"/>
      <dgm:spPr/>
    </dgm:pt>
    <dgm:pt modelId="{E0714E65-33C0-4ECF-90F1-CB556393B905}" type="pres">
      <dgm:prSet presAssocID="{8DB723C5-1DD9-4D41-9321-178C5632641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</dgm:ptLst>
  <dgm:cxnLst>
    <dgm:cxn modelId="{01056EEB-C512-4CB7-A4F7-B9C782A22C72}" type="presOf" srcId="{8DB723C5-1DD9-4D41-9321-178C5632641E}" destId="{E0714E65-33C0-4ECF-90F1-CB556393B905}" srcOrd="0" destOrd="0" presId="urn:microsoft.com/office/officeart/2005/8/layout/default#1"/>
    <dgm:cxn modelId="{27BA7256-4F69-4FDA-A81F-9ED15B60979A}" srcId="{6D915A1D-A838-471D-B3B6-6BD0DB188F6B}" destId="{E1C01B0F-56E9-4BE5-A01A-F26BD1D7CE69}" srcOrd="0" destOrd="0" parTransId="{D7E78111-542C-4959-A78E-67CDE16572E6}" sibTransId="{06CDEA2E-28E2-4D75-89E4-5F505208A3B7}"/>
    <dgm:cxn modelId="{C005BBC7-666B-43DB-9340-25165F107585}" srcId="{6D915A1D-A838-471D-B3B6-6BD0DB188F6B}" destId="{8EDC9BAE-BCD1-4DEC-8F2D-3DE13AAA1AAD}" srcOrd="1" destOrd="0" parTransId="{0EF45B26-EEF2-4E4A-9340-F0CD801C409A}" sibTransId="{114B797A-C5D6-41BF-97ED-9A25BDA6EF0B}"/>
    <dgm:cxn modelId="{1A58B61F-AA82-407C-A490-30571D8E58FE}" type="presOf" srcId="{6D915A1D-A838-471D-B3B6-6BD0DB188F6B}" destId="{0D9D82FB-C59B-4EDC-BF69-E6737DF769B3}" srcOrd="0" destOrd="0" presId="urn:microsoft.com/office/officeart/2005/8/layout/default#1"/>
    <dgm:cxn modelId="{7D66C562-E6D1-4810-AD1E-58AEFD5C67D0}" type="presOf" srcId="{8EDC9BAE-BCD1-4DEC-8F2D-3DE13AAA1AAD}" destId="{FB7D5AE7-2CAF-4144-8077-251CEA31F9B5}" srcOrd="0" destOrd="0" presId="urn:microsoft.com/office/officeart/2005/8/layout/default#1"/>
    <dgm:cxn modelId="{218B1D67-86ED-4F6C-8556-634C289CD61E}" srcId="{6D915A1D-A838-471D-B3B6-6BD0DB188F6B}" destId="{8DB723C5-1DD9-4D41-9321-178C5632641E}" srcOrd="2" destOrd="0" parTransId="{4DA01CD1-49B4-4F1D-99B5-8FA65599A763}" sibTransId="{595B1100-05DA-4233-B963-7B63BC0FE00B}"/>
    <dgm:cxn modelId="{1CBC8BF3-C06B-4182-9E3D-1034BADB45DC}" type="presOf" srcId="{E1C01B0F-56E9-4BE5-A01A-F26BD1D7CE69}" destId="{4C4BF748-EF53-435C-9C18-7CC718E771B3}" srcOrd="0" destOrd="0" presId="urn:microsoft.com/office/officeart/2005/8/layout/default#1"/>
    <dgm:cxn modelId="{36BBE66F-F64C-4F82-B1A9-8B87CBD7E9A8}" type="presParOf" srcId="{0D9D82FB-C59B-4EDC-BF69-E6737DF769B3}" destId="{4C4BF748-EF53-435C-9C18-7CC718E771B3}" srcOrd="0" destOrd="0" presId="urn:microsoft.com/office/officeart/2005/8/layout/default#1"/>
    <dgm:cxn modelId="{64960693-9778-4CF8-9D98-9F5BB4685F9A}" type="presParOf" srcId="{0D9D82FB-C59B-4EDC-BF69-E6737DF769B3}" destId="{DD3F6701-7410-47C7-A67C-E9D8512BFC65}" srcOrd="1" destOrd="0" presId="urn:microsoft.com/office/officeart/2005/8/layout/default#1"/>
    <dgm:cxn modelId="{DE3C2D08-32FB-4C27-AEF5-A0D3E92B09B1}" type="presParOf" srcId="{0D9D82FB-C59B-4EDC-BF69-E6737DF769B3}" destId="{FB7D5AE7-2CAF-4144-8077-251CEA31F9B5}" srcOrd="2" destOrd="0" presId="urn:microsoft.com/office/officeart/2005/8/layout/default#1"/>
    <dgm:cxn modelId="{E965B559-F12D-4777-BFC6-B3F4A6E0DD80}" type="presParOf" srcId="{0D9D82FB-C59B-4EDC-BF69-E6737DF769B3}" destId="{DAA38B6E-D2B1-4893-8E74-93AB992E575F}" srcOrd="3" destOrd="0" presId="urn:microsoft.com/office/officeart/2005/8/layout/default#1"/>
    <dgm:cxn modelId="{87989F19-54A7-4177-81C1-88F60F2AEE24}" type="presParOf" srcId="{0D9D82FB-C59B-4EDC-BF69-E6737DF769B3}" destId="{E0714E65-33C0-4ECF-90F1-CB556393B905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52AA31-5A11-42B2-8B58-47906A0A358B}" type="doc">
      <dgm:prSet loTypeId="urn:microsoft.com/office/officeart/2005/8/layout/process5" loCatId="process" qsTypeId="urn:microsoft.com/office/officeart/2005/8/quickstyle/simple1" qsCatId="simple" csTypeId="urn:microsoft.com/office/officeart/2005/8/colors/colorful1#1" csCatId="colorful" phldr="1"/>
      <dgm:spPr/>
    </dgm:pt>
    <dgm:pt modelId="{799D4A1A-F378-4C69-ACC4-ACD07B0E3A63}">
      <dgm:prSet phldrT="[Text]" custT="1"/>
      <dgm:spPr/>
      <dgm:t>
        <a:bodyPr/>
        <a:lstStyle/>
        <a:p>
          <a:r>
            <a:rPr lang="lv-LV" sz="2000" noProof="0" dirty="0" smtClean="0">
              <a:latin typeface="Calibri" pitchFamily="34" charset="0"/>
            </a:rPr>
            <a:t>Cilvēku </a:t>
          </a:r>
          <a:r>
            <a:rPr lang="lv-LV" sz="2000" b="1" noProof="0" dirty="0" smtClean="0">
              <a:latin typeface="Calibri" pitchFamily="34" charset="0"/>
            </a:rPr>
            <a:t>drošības un glābšanas </a:t>
          </a:r>
          <a:r>
            <a:rPr lang="lv-LV" sz="2000" noProof="0" dirty="0" smtClean="0">
              <a:latin typeface="Calibri" pitchFamily="34" charset="0"/>
            </a:rPr>
            <a:t>uzlabošana</a:t>
          </a:r>
          <a:endParaRPr lang="en-GB" sz="2000" noProof="0" dirty="0" smtClean="0">
            <a:latin typeface="Calibri" pitchFamily="34" charset="0"/>
          </a:endParaRPr>
        </a:p>
      </dgm:t>
    </dgm:pt>
    <dgm:pt modelId="{BD6A037D-F161-4BFE-8FAB-04F90E636F7D}" type="parTrans" cxnId="{70F62488-D5DA-4AA0-A61D-6A0607D2E4E3}">
      <dgm:prSet/>
      <dgm:spPr/>
      <dgm:t>
        <a:bodyPr/>
        <a:lstStyle/>
        <a:p>
          <a:endParaRPr lang="lv-LV" sz="2400">
            <a:latin typeface="Calibri" pitchFamily="34" charset="0"/>
          </a:endParaRPr>
        </a:p>
      </dgm:t>
    </dgm:pt>
    <dgm:pt modelId="{8A00E5D2-B64C-4A7F-8EDC-F644DE65B82E}" type="sibTrans" cxnId="{70F62488-D5DA-4AA0-A61D-6A0607D2E4E3}">
      <dgm:prSet custT="1"/>
      <dgm:spPr/>
      <dgm:t>
        <a:bodyPr/>
        <a:lstStyle/>
        <a:p>
          <a:endParaRPr lang="lv-LV" sz="1600">
            <a:latin typeface="Calibri" pitchFamily="34" charset="0"/>
          </a:endParaRPr>
        </a:p>
      </dgm:t>
    </dgm:pt>
    <dgm:pt modelId="{185F0AFA-32DE-4598-BE42-30F5AA5E2367}">
      <dgm:prSet phldrT="[Text]" custT="1"/>
      <dgm:spPr/>
      <dgm:t>
        <a:bodyPr/>
        <a:lstStyle/>
        <a:p>
          <a:r>
            <a:rPr lang="lv-LV" sz="1800" b="1" noProof="0" dirty="0" smtClean="0">
              <a:latin typeface="Calibri" pitchFamily="34" charset="0"/>
            </a:rPr>
            <a:t>Plašākas rekreācijas iespējas </a:t>
          </a:r>
          <a:r>
            <a:rPr lang="lv-LV" sz="1800" b="0" dirty="0" smtClean="0">
              <a:latin typeface="Calibri" pitchFamily="34" charset="0"/>
            </a:rPr>
            <a:t>apmeklētājiem un </a:t>
          </a:r>
          <a:r>
            <a:rPr lang="lv-LV" sz="1800" b="1" dirty="0" smtClean="0">
              <a:latin typeface="Calibri" pitchFamily="34" charset="0"/>
            </a:rPr>
            <a:t>pilnveidota dzīves vide </a:t>
          </a:r>
          <a:r>
            <a:rPr lang="lv-LV" sz="1800" b="0" dirty="0" smtClean="0">
              <a:latin typeface="Calibri" pitchFamily="34" charset="0"/>
            </a:rPr>
            <a:t>vietējiem iedzīvotājiem</a:t>
          </a:r>
          <a:endParaRPr lang="en-GB" sz="2000" b="0" dirty="0">
            <a:latin typeface="Calibri" pitchFamily="34" charset="0"/>
          </a:endParaRPr>
        </a:p>
      </dgm:t>
    </dgm:pt>
    <dgm:pt modelId="{CA96229A-E33D-41B6-A93B-0E93611BF3BB}" type="parTrans" cxnId="{BBB8EB31-41EA-4D5F-ADB9-5DC8BE2BD03E}">
      <dgm:prSet/>
      <dgm:spPr/>
      <dgm:t>
        <a:bodyPr/>
        <a:lstStyle/>
        <a:p>
          <a:endParaRPr lang="lv-LV" sz="2400">
            <a:latin typeface="Calibri" pitchFamily="34" charset="0"/>
          </a:endParaRPr>
        </a:p>
      </dgm:t>
    </dgm:pt>
    <dgm:pt modelId="{B7383119-1B7B-4540-9C08-0BF97808F1A9}" type="sibTrans" cxnId="{BBB8EB31-41EA-4D5F-ADB9-5DC8BE2BD03E}">
      <dgm:prSet custT="1"/>
      <dgm:spPr/>
      <dgm:t>
        <a:bodyPr/>
        <a:lstStyle/>
        <a:p>
          <a:endParaRPr lang="lv-LV" sz="1600">
            <a:latin typeface="Calibri" pitchFamily="34" charset="0"/>
          </a:endParaRPr>
        </a:p>
      </dgm:t>
    </dgm:pt>
    <dgm:pt modelId="{38E8DCAA-8B46-4FDB-B5ED-8FC68EA92930}">
      <dgm:prSet custT="1"/>
      <dgm:spPr>
        <a:solidFill>
          <a:srgbClr val="92D050"/>
        </a:solidFill>
      </dgm:spPr>
      <dgm:t>
        <a:bodyPr/>
        <a:lstStyle/>
        <a:p>
          <a:r>
            <a:rPr lang="lv-LV" sz="1800" b="1" noProof="0" dirty="0" smtClean="0">
              <a:latin typeface="Calibri" pitchFamily="34" charset="0"/>
            </a:rPr>
            <a:t>Efektīva</a:t>
          </a:r>
          <a:r>
            <a:rPr lang="lv-LV" sz="1800" noProof="0" dirty="0" smtClean="0">
              <a:latin typeface="Calibri" pitchFamily="34" charset="0"/>
            </a:rPr>
            <a:t> </a:t>
          </a:r>
          <a:r>
            <a:rPr lang="lv-LV" sz="1800" b="0" noProof="0" dirty="0" smtClean="0">
              <a:latin typeface="Calibri" pitchFamily="34" charset="0"/>
            </a:rPr>
            <a:t>piekrastes vienotā</a:t>
          </a:r>
          <a:r>
            <a:rPr lang="lv-LV" sz="1800" noProof="0" dirty="0" smtClean="0">
              <a:latin typeface="Calibri" pitchFamily="34" charset="0"/>
            </a:rPr>
            <a:t> </a:t>
          </a:r>
          <a:r>
            <a:rPr lang="lv-LV" sz="1800" b="1" noProof="0" dirty="0" smtClean="0">
              <a:latin typeface="Calibri" pitchFamily="34" charset="0"/>
            </a:rPr>
            <a:t>dabas un kultūras mantojuma izmantošana</a:t>
          </a:r>
          <a:r>
            <a:rPr lang="en-GB" sz="1800" noProof="0" dirty="0" smtClean="0">
              <a:latin typeface="Calibri" pitchFamily="34" charset="0"/>
            </a:rPr>
            <a:t>, </a:t>
          </a:r>
          <a:r>
            <a:rPr lang="lv-LV" sz="1800" noProof="0" dirty="0" smtClean="0">
              <a:latin typeface="Calibri" pitchFamily="34" charset="0"/>
            </a:rPr>
            <a:t>saudzējot dabu</a:t>
          </a:r>
          <a:endParaRPr lang="en-GB" sz="1800" noProof="0" dirty="0" smtClean="0">
            <a:latin typeface="Calibri" pitchFamily="34" charset="0"/>
          </a:endParaRPr>
        </a:p>
      </dgm:t>
    </dgm:pt>
    <dgm:pt modelId="{04A5B228-3346-485F-B3F9-BAE77381F537}" type="sibTrans" cxnId="{2084466A-CF48-41EC-A498-5648C8CC31CB}">
      <dgm:prSet custT="1"/>
      <dgm:spPr>
        <a:solidFill>
          <a:srgbClr val="92D050"/>
        </a:solidFill>
      </dgm:spPr>
      <dgm:t>
        <a:bodyPr/>
        <a:lstStyle/>
        <a:p>
          <a:endParaRPr lang="lv-LV" sz="1600">
            <a:latin typeface="Calibri" pitchFamily="34" charset="0"/>
          </a:endParaRPr>
        </a:p>
      </dgm:t>
    </dgm:pt>
    <dgm:pt modelId="{8E9DEA74-5024-4D30-B5C3-769905D136E1}" type="parTrans" cxnId="{2084466A-CF48-41EC-A498-5648C8CC31CB}">
      <dgm:prSet/>
      <dgm:spPr/>
      <dgm:t>
        <a:bodyPr/>
        <a:lstStyle/>
        <a:p>
          <a:endParaRPr lang="lv-LV" sz="2400">
            <a:latin typeface="Calibri" pitchFamily="34" charset="0"/>
          </a:endParaRPr>
        </a:p>
      </dgm:t>
    </dgm:pt>
    <dgm:pt modelId="{6B09B666-B7C6-4A93-84BB-560F0728C718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lv-LV" sz="1800" b="1" noProof="0" dirty="0" smtClean="0">
              <a:latin typeface="Calibri" pitchFamily="34" charset="0"/>
            </a:rPr>
            <a:t>Kvalitatīva publiskās infrastruktūras tīkla attīstība </a:t>
          </a:r>
          <a:r>
            <a:rPr lang="lv-LV" sz="1800" noProof="0" dirty="0" smtClean="0">
              <a:latin typeface="Calibri" pitchFamily="34" charset="0"/>
            </a:rPr>
            <a:t>un uzturēšana</a:t>
          </a:r>
        </a:p>
      </dgm:t>
    </dgm:pt>
    <dgm:pt modelId="{E2AFED6D-C9F2-4D5D-9CF1-F0CD3017F6BC}" type="parTrans" cxnId="{81AB1383-031F-4D81-AC52-39CA28571239}">
      <dgm:prSet/>
      <dgm:spPr/>
      <dgm:t>
        <a:bodyPr/>
        <a:lstStyle/>
        <a:p>
          <a:endParaRPr lang="lv-LV"/>
        </a:p>
      </dgm:t>
    </dgm:pt>
    <dgm:pt modelId="{16B00992-B42D-4744-88AE-437DBC014D76}" type="sibTrans" cxnId="{81AB1383-031F-4D81-AC52-39CA28571239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lv-LV"/>
        </a:p>
      </dgm:t>
    </dgm:pt>
    <dgm:pt modelId="{9A23EB7D-BB81-46A6-8B97-F03735E31DE4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lv-LV" sz="1800" b="1" noProof="0" dirty="0" smtClean="0">
              <a:latin typeface="Calibri" pitchFamily="34" charset="0"/>
            </a:rPr>
            <a:t>Pielāgošanās klimata pārmaiņu sekām</a:t>
          </a:r>
          <a:r>
            <a:rPr lang="en-GB" sz="1800" b="1" noProof="0" dirty="0" smtClean="0">
              <a:latin typeface="Calibri" pitchFamily="34" charset="0"/>
            </a:rPr>
            <a:t> </a:t>
          </a:r>
          <a:r>
            <a:rPr lang="en-GB" sz="1800" b="0" noProof="0" dirty="0" smtClean="0">
              <a:latin typeface="Calibri" pitchFamily="34" charset="0"/>
            </a:rPr>
            <a:t>(</a:t>
          </a:r>
          <a:r>
            <a:rPr lang="lv-LV" sz="1800" b="0" noProof="0" dirty="0" smtClean="0">
              <a:latin typeface="Calibri" pitchFamily="34" charset="0"/>
            </a:rPr>
            <a:t>krasta erozija</a:t>
          </a:r>
          <a:r>
            <a:rPr lang="en-GB" sz="1800" b="0" noProof="0" dirty="0" smtClean="0">
              <a:latin typeface="Calibri" pitchFamily="34" charset="0"/>
            </a:rPr>
            <a:t>, </a:t>
          </a:r>
          <a:r>
            <a:rPr lang="lv-LV" sz="1800" b="0" noProof="0" dirty="0" smtClean="0">
              <a:latin typeface="Calibri" pitchFamily="34" charset="0"/>
            </a:rPr>
            <a:t>biežākas vētras u.tml.</a:t>
          </a:r>
          <a:r>
            <a:rPr lang="en-GB" sz="1800" b="0" noProof="0" dirty="0" smtClean="0">
              <a:latin typeface="Calibri" pitchFamily="34" charset="0"/>
            </a:rPr>
            <a:t>)</a:t>
          </a:r>
          <a:endParaRPr lang="en-GB" sz="1800" noProof="0" dirty="0" smtClean="0">
            <a:latin typeface="Calibri" pitchFamily="34" charset="0"/>
          </a:endParaRPr>
        </a:p>
      </dgm:t>
    </dgm:pt>
    <dgm:pt modelId="{EA604B0D-8833-4F0A-BAA3-A7E2B011D218}" type="parTrans" cxnId="{CCB91BA5-5152-4025-BEFF-7D3B4FDF1B24}">
      <dgm:prSet/>
      <dgm:spPr/>
      <dgm:t>
        <a:bodyPr/>
        <a:lstStyle/>
        <a:p>
          <a:endParaRPr lang="lv-LV"/>
        </a:p>
      </dgm:t>
    </dgm:pt>
    <dgm:pt modelId="{2014D73E-A602-4B31-ABB9-34F7ADF9CA18}" type="sibTrans" cxnId="{CCB91BA5-5152-4025-BEFF-7D3B4FDF1B2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lv-LV"/>
        </a:p>
      </dgm:t>
    </dgm:pt>
    <dgm:pt modelId="{8D1E824A-7778-44C3-AC02-F95532B00FE8}">
      <dgm:prSet phldrT="[Text]" custT="1"/>
      <dgm:spPr/>
      <dgm:t>
        <a:bodyPr/>
        <a:lstStyle/>
        <a:p>
          <a:r>
            <a:rPr lang="lv-LV" sz="1900" noProof="0" dirty="0" smtClean="0">
              <a:latin typeface="Calibri" pitchFamily="34" charset="0"/>
            </a:rPr>
            <a:t>Piekrastes pašvaldību ekonomikas</a:t>
          </a:r>
          <a:r>
            <a:rPr lang="en-GB" sz="1900" b="1" noProof="0" dirty="0" smtClean="0">
              <a:latin typeface="Calibri" pitchFamily="34" charset="0"/>
            </a:rPr>
            <a:t>,</a:t>
          </a:r>
          <a:r>
            <a:rPr lang="lv-LV" sz="1900" b="1" noProof="0" dirty="0" smtClean="0">
              <a:latin typeface="Calibri" pitchFamily="34" charset="0"/>
            </a:rPr>
            <a:t> īpaši tūrisma, attīstība</a:t>
          </a:r>
          <a:endParaRPr lang="en-GB" sz="1900" b="0" noProof="0" dirty="0">
            <a:latin typeface="Calibri" pitchFamily="34" charset="0"/>
          </a:endParaRPr>
        </a:p>
      </dgm:t>
    </dgm:pt>
    <dgm:pt modelId="{EB7C9282-3018-4BF3-A44E-916B6D4B8EA0}" type="parTrans" cxnId="{B8D4E1C1-E22D-4D9A-860E-E9AB6E645B58}">
      <dgm:prSet/>
      <dgm:spPr/>
      <dgm:t>
        <a:bodyPr/>
        <a:lstStyle/>
        <a:p>
          <a:endParaRPr lang="lv-LV"/>
        </a:p>
      </dgm:t>
    </dgm:pt>
    <dgm:pt modelId="{9DBE124C-5ECD-4BBD-B8EA-7398F64DC9DA}" type="sibTrans" cxnId="{B8D4E1C1-E22D-4D9A-860E-E9AB6E645B58}">
      <dgm:prSet/>
      <dgm:spPr/>
      <dgm:t>
        <a:bodyPr/>
        <a:lstStyle/>
        <a:p>
          <a:endParaRPr lang="lv-LV"/>
        </a:p>
      </dgm:t>
    </dgm:pt>
    <dgm:pt modelId="{6E789B3F-9348-4504-9F6B-B1BD24C81522}" type="pres">
      <dgm:prSet presAssocID="{D752AA31-5A11-42B2-8B58-47906A0A358B}" presName="diagram" presStyleCnt="0">
        <dgm:presLayoutVars>
          <dgm:dir/>
          <dgm:resizeHandles val="exact"/>
        </dgm:presLayoutVars>
      </dgm:prSet>
      <dgm:spPr/>
    </dgm:pt>
    <dgm:pt modelId="{22231F2B-4107-476E-8908-64A7DF1A527B}" type="pres">
      <dgm:prSet presAssocID="{38E8DCAA-8B46-4FDB-B5ED-8FC68EA92930}" presName="node" presStyleLbl="node1" presStyleIdx="0" presStyleCnt="6" custScaleY="155089" custLinFactNeighborX="-40134" custLinFactNeighborY="-57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97E8DE04-AD4D-41D4-8D28-205F23082775}" type="pres">
      <dgm:prSet presAssocID="{04A5B228-3346-485F-B3F9-BAE77381F537}" presName="sibTrans" presStyleLbl="sibTrans2D1" presStyleIdx="0" presStyleCnt="5"/>
      <dgm:spPr/>
      <dgm:t>
        <a:bodyPr/>
        <a:lstStyle/>
        <a:p>
          <a:endParaRPr lang="lv-LV"/>
        </a:p>
      </dgm:t>
    </dgm:pt>
    <dgm:pt modelId="{0C9FC059-D54E-44E4-8527-0F47A764E731}" type="pres">
      <dgm:prSet presAssocID="{04A5B228-3346-485F-B3F9-BAE77381F537}" presName="connectorText" presStyleLbl="sibTrans2D1" presStyleIdx="0" presStyleCnt="5"/>
      <dgm:spPr/>
      <dgm:t>
        <a:bodyPr/>
        <a:lstStyle/>
        <a:p>
          <a:endParaRPr lang="lv-LV"/>
        </a:p>
      </dgm:t>
    </dgm:pt>
    <dgm:pt modelId="{D51BC472-1DE4-4663-B127-43E292D21618}" type="pres">
      <dgm:prSet presAssocID="{9A23EB7D-BB81-46A6-8B97-F03735E31DE4}" presName="node" presStyleLbl="node1" presStyleIdx="1" presStyleCnt="6" custScaleX="110111" custScaleY="149584" custLinFactNeighborX="-16465" custLinFactNeighborY="-2810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0A9D66BC-092F-4D3E-859E-93ABF41115E0}" type="pres">
      <dgm:prSet presAssocID="{2014D73E-A602-4B31-ABB9-34F7ADF9CA18}" presName="sibTrans" presStyleLbl="sibTrans2D1" presStyleIdx="1" presStyleCnt="5"/>
      <dgm:spPr/>
      <dgm:t>
        <a:bodyPr/>
        <a:lstStyle/>
        <a:p>
          <a:endParaRPr lang="lv-LV"/>
        </a:p>
      </dgm:t>
    </dgm:pt>
    <dgm:pt modelId="{7AB0E8DE-3911-48C3-B066-2247EF21516E}" type="pres">
      <dgm:prSet presAssocID="{2014D73E-A602-4B31-ABB9-34F7ADF9CA18}" presName="connectorText" presStyleLbl="sibTrans2D1" presStyleIdx="1" presStyleCnt="5"/>
      <dgm:spPr/>
      <dgm:t>
        <a:bodyPr/>
        <a:lstStyle/>
        <a:p>
          <a:endParaRPr lang="lv-LV"/>
        </a:p>
      </dgm:t>
    </dgm:pt>
    <dgm:pt modelId="{27A33542-BE60-4CFD-B49C-B6858AC56836}" type="pres">
      <dgm:prSet presAssocID="{6B09B666-B7C6-4A93-84BB-560F0728C718}" presName="node" presStyleLbl="node1" presStyleIdx="2" presStyleCnt="6" custScaleX="111497" custScaleY="125572" custLinFactNeighborX="17873" custLinFactNeighborY="-1715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40B39DDE-8FB8-4871-8515-4504787193B0}" type="pres">
      <dgm:prSet presAssocID="{16B00992-B42D-4744-88AE-437DBC014D76}" presName="sibTrans" presStyleLbl="sibTrans2D1" presStyleIdx="2" presStyleCnt="5"/>
      <dgm:spPr/>
      <dgm:t>
        <a:bodyPr/>
        <a:lstStyle/>
        <a:p>
          <a:endParaRPr lang="lv-LV"/>
        </a:p>
      </dgm:t>
    </dgm:pt>
    <dgm:pt modelId="{4E9A425C-C0A8-4C81-8AA5-0014E9162441}" type="pres">
      <dgm:prSet presAssocID="{16B00992-B42D-4744-88AE-437DBC014D76}" presName="connectorText" presStyleLbl="sibTrans2D1" presStyleIdx="2" presStyleCnt="5"/>
      <dgm:spPr/>
      <dgm:t>
        <a:bodyPr/>
        <a:lstStyle/>
        <a:p>
          <a:endParaRPr lang="lv-LV"/>
        </a:p>
      </dgm:t>
    </dgm:pt>
    <dgm:pt modelId="{FE7D286B-E955-4870-944B-19930D5BC24E}" type="pres">
      <dgm:prSet presAssocID="{799D4A1A-F378-4C69-ACC4-ACD07B0E3A63}" presName="node" presStyleLbl="node1" presStyleIdx="3" presStyleCnt="6" custScaleX="106362" custScaleY="117502" custLinFactNeighborX="17873" custLinFactNeighborY="-3430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B37A0BCC-47FD-470F-81F9-523AB829DF3A}" type="pres">
      <dgm:prSet presAssocID="{8A00E5D2-B64C-4A7F-8EDC-F644DE65B82E}" presName="sibTrans" presStyleLbl="sibTrans2D1" presStyleIdx="3" presStyleCnt="5"/>
      <dgm:spPr/>
      <dgm:t>
        <a:bodyPr/>
        <a:lstStyle/>
        <a:p>
          <a:endParaRPr lang="lv-LV"/>
        </a:p>
      </dgm:t>
    </dgm:pt>
    <dgm:pt modelId="{58859465-0F68-4C74-A09F-3BB8380B0B3F}" type="pres">
      <dgm:prSet presAssocID="{8A00E5D2-B64C-4A7F-8EDC-F644DE65B82E}" presName="connectorText" presStyleLbl="sibTrans2D1" presStyleIdx="3" presStyleCnt="5"/>
      <dgm:spPr/>
      <dgm:t>
        <a:bodyPr/>
        <a:lstStyle/>
        <a:p>
          <a:endParaRPr lang="lv-LV"/>
        </a:p>
      </dgm:t>
    </dgm:pt>
    <dgm:pt modelId="{DC54AF71-6E31-437E-A788-922F2FFB16E8}" type="pres">
      <dgm:prSet presAssocID="{185F0AFA-32DE-4598-BE42-30F5AA5E2367}" presName="node" presStyleLbl="node1" presStyleIdx="4" presStyleCnt="6" custScaleX="136867" custScaleY="140525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9B992730-33D5-4B32-B285-94B523FB314E}" type="pres">
      <dgm:prSet presAssocID="{B7383119-1B7B-4540-9C08-0BF97808F1A9}" presName="sibTrans" presStyleLbl="sibTrans2D1" presStyleIdx="4" presStyleCnt="5"/>
      <dgm:spPr/>
      <dgm:t>
        <a:bodyPr/>
        <a:lstStyle/>
        <a:p>
          <a:endParaRPr lang="lv-LV"/>
        </a:p>
      </dgm:t>
    </dgm:pt>
    <dgm:pt modelId="{FA03B6AD-9821-4502-8BFF-117220E82BF5}" type="pres">
      <dgm:prSet presAssocID="{B7383119-1B7B-4540-9C08-0BF97808F1A9}" presName="connectorText" presStyleLbl="sibTrans2D1" presStyleIdx="4" presStyleCnt="5"/>
      <dgm:spPr/>
      <dgm:t>
        <a:bodyPr/>
        <a:lstStyle/>
        <a:p>
          <a:endParaRPr lang="lv-LV"/>
        </a:p>
      </dgm:t>
    </dgm:pt>
    <dgm:pt modelId="{D197DD52-E1FA-46A1-8E1C-B4A09B3BF9C0}" type="pres">
      <dgm:prSet presAssocID="{8D1E824A-7778-44C3-AC02-F95532B00FE8}" presName="node" presStyleLbl="node1" presStyleIdx="5" presStyleCnt="6" custScaleX="110271" custScaleY="125011" custLinFactNeighborX="-15436" custLinFactNeighborY="-6003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</dgm:ptLst>
  <dgm:cxnLst>
    <dgm:cxn modelId="{81AB1383-031F-4D81-AC52-39CA28571239}" srcId="{D752AA31-5A11-42B2-8B58-47906A0A358B}" destId="{6B09B666-B7C6-4A93-84BB-560F0728C718}" srcOrd="2" destOrd="0" parTransId="{E2AFED6D-C9F2-4D5D-9CF1-F0CD3017F6BC}" sibTransId="{16B00992-B42D-4744-88AE-437DBC014D76}"/>
    <dgm:cxn modelId="{53DD2A54-60C3-4C6C-B932-4F3B6DE773AC}" type="presOf" srcId="{B7383119-1B7B-4540-9C08-0BF97808F1A9}" destId="{9B992730-33D5-4B32-B285-94B523FB314E}" srcOrd="0" destOrd="0" presId="urn:microsoft.com/office/officeart/2005/8/layout/process5"/>
    <dgm:cxn modelId="{B1D46E44-5E31-42EB-AE8A-335A24CE6E3E}" type="presOf" srcId="{2014D73E-A602-4B31-ABB9-34F7ADF9CA18}" destId="{7AB0E8DE-3911-48C3-B066-2247EF21516E}" srcOrd="1" destOrd="0" presId="urn:microsoft.com/office/officeart/2005/8/layout/process5"/>
    <dgm:cxn modelId="{AE374AAA-FE12-4718-9DE2-FBF4C2ABB661}" type="presOf" srcId="{04A5B228-3346-485F-B3F9-BAE77381F537}" destId="{97E8DE04-AD4D-41D4-8D28-205F23082775}" srcOrd="0" destOrd="0" presId="urn:microsoft.com/office/officeart/2005/8/layout/process5"/>
    <dgm:cxn modelId="{69EBBA46-E219-4EAA-9496-8B4EAC803AE1}" type="presOf" srcId="{04A5B228-3346-485F-B3F9-BAE77381F537}" destId="{0C9FC059-D54E-44E4-8527-0F47A764E731}" srcOrd="1" destOrd="0" presId="urn:microsoft.com/office/officeart/2005/8/layout/process5"/>
    <dgm:cxn modelId="{DD12BF48-7FF7-405F-AE5D-C465B6849ED7}" type="presOf" srcId="{9A23EB7D-BB81-46A6-8B97-F03735E31DE4}" destId="{D51BC472-1DE4-4663-B127-43E292D21618}" srcOrd="0" destOrd="0" presId="urn:microsoft.com/office/officeart/2005/8/layout/process5"/>
    <dgm:cxn modelId="{0963360E-C8CD-444E-BF8C-77D2C7761FCE}" type="presOf" srcId="{8A00E5D2-B64C-4A7F-8EDC-F644DE65B82E}" destId="{58859465-0F68-4C74-A09F-3BB8380B0B3F}" srcOrd="1" destOrd="0" presId="urn:microsoft.com/office/officeart/2005/8/layout/process5"/>
    <dgm:cxn modelId="{F6B0D675-66D4-4A17-AB75-FD5F22B0C1A2}" type="presOf" srcId="{799D4A1A-F378-4C69-ACC4-ACD07B0E3A63}" destId="{FE7D286B-E955-4870-944B-19930D5BC24E}" srcOrd="0" destOrd="0" presId="urn:microsoft.com/office/officeart/2005/8/layout/process5"/>
    <dgm:cxn modelId="{EEE41ED4-4D95-4372-B5CA-1F0BA27D1E0F}" type="presOf" srcId="{8A00E5D2-B64C-4A7F-8EDC-F644DE65B82E}" destId="{B37A0BCC-47FD-470F-81F9-523AB829DF3A}" srcOrd="0" destOrd="0" presId="urn:microsoft.com/office/officeart/2005/8/layout/process5"/>
    <dgm:cxn modelId="{A87BB015-05D6-4A80-8942-9E48C5EF12B7}" type="presOf" srcId="{16B00992-B42D-4744-88AE-437DBC014D76}" destId="{4E9A425C-C0A8-4C81-8AA5-0014E9162441}" srcOrd="1" destOrd="0" presId="urn:microsoft.com/office/officeart/2005/8/layout/process5"/>
    <dgm:cxn modelId="{C8E950CD-80BF-4EED-9AA8-45C5F653EB69}" type="presOf" srcId="{8D1E824A-7778-44C3-AC02-F95532B00FE8}" destId="{D197DD52-E1FA-46A1-8E1C-B4A09B3BF9C0}" srcOrd="0" destOrd="0" presId="urn:microsoft.com/office/officeart/2005/8/layout/process5"/>
    <dgm:cxn modelId="{B8D4E1C1-E22D-4D9A-860E-E9AB6E645B58}" srcId="{D752AA31-5A11-42B2-8B58-47906A0A358B}" destId="{8D1E824A-7778-44C3-AC02-F95532B00FE8}" srcOrd="5" destOrd="0" parTransId="{EB7C9282-3018-4BF3-A44E-916B6D4B8EA0}" sibTransId="{9DBE124C-5ECD-4BBD-B8EA-7398F64DC9DA}"/>
    <dgm:cxn modelId="{6B50C155-9D05-4C7C-9D5D-F2A6F52014C7}" type="presOf" srcId="{B7383119-1B7B-4540-9C08-0BF97808F1A9}" destId="{FA03B6AD-9821-4502-8BFF-117220E82BF5}" srcOrd="1" destOrd="0" presId="urn:microsoft.com/office/officeart/2005/8/layout/process5"/>
    <dgm:cxn modelId="{70F62488-D5DA-4AA0-A61D-6A0607D2E4E3}" srcId="{D752AA31-5A11-42B2-8B58-47906A0A358B}" destId="{799D4A1A-F378-4C69-ACC4-ACD07B0E3A63}" srcOrd="3" destOrd="0" parTransId="{BD6A037D-F161-4BFE-8FAB-04F90E636F7D}" sibTransId="{8A00E5D2-B64C-4A7F-8EDC-F644DE65B82E}"/>
    <dgm:cxn modelId="{BBB8EB31-41EA-4D5F-ADB9-5DC8BE2BD03E}" srcId="{D752AA31-5A11-42B2-8B58-47906A0A358B}" destId="{185F0AFA-32DE-4598-BE42-30F5AA5E2367}" srcOrd="4" destOrd="0" parTransId="{CA96229A-E33D-41B6-A93B-0E93611BF3BB}" sibTransId="{B7383119-1B7B-4540-9C08-0BF97808F1A9}"/>
    <dgm:cxn modelId="{2084466A-CF48-41EC-A498-5648C8CC31CB}" srcId="{D752AA31-5A11-42B2-8B58-47906A0A358B}" destId="{38E8DCAA-8B46-4FDB-B5ED-8FC68EA92930}" srcOrd="0" destOrd="0" parTransId="{8E9DEA74-5024-4D30-B5C3-769905D136E1}" sibTransId="{04A5B228-3346-485F-B3F9-BAE77381F537}"/>
    <dgm:cxn modelId="{F9C56309-7404-493E-94D3-EB3ECA43D4A3}" type="presOf" srcId="{6B09B666-B7C6-4A93-84BB-560F0728C718}" destId="{27A33542-BE60-4CFD-B49C-B6858AC56836}" srcOrd="0" destOrd="0" presId="urn:microsoft.com/office/officeart/2005/8/layout/process5"/>
    <dgm:cxn modelId="{834720FD-C648-40EF-A931-62F149637592}" type="presOf" srcId="{185F0AFA-32DE-4598-BE42-30F5AA5E2367}" destId="{DC54AF71-6E31-437E-A788-922F2FFB16E8}" srcOrd="0" destOrd="0" presId="urn:microsoft.com/office/officeart/2005/8/layout/process5"/>
    <dgm:cxn modelId="{096BA85F-D6F7-4D91-A4CD-8380608A31AE}" type="presOf" srcId="{16B00992-B42D-4744-88AE-437DBC014D76}" destId="{40B39DDE-8FB8-4871-8515-4504787193B0}" srcOrd="0" destOrd="0" presId="urn:microsoft.com/office/officeart/2005/8/layout/process5"/>
    <dgm:cxn modelId="{585BCC5B-C0BC-43EA-8A7E-C39ABB8FEBEF}" type="presOf" srcId="{D752AA31-5A11-42B2-8B58-47906A0A358B}" destId="{6E789B3F-9348-4504-9F6B-B1BD24C81522}" srcOrd="0" destOrd="0" presId="urn:microsoft.com/office/officeart/2005/8/layout/process5"/>
    <dgm:cxn modelId="{E6544F3C-3B21-4FA0-83B4-0C963AEEAD77}" type="presOf" srcId="{38E8DCAA-8B46-4FDB-B5ED-8FC68EA92930}" destId="{22231F2B-4107-476E-8908-64A7DF1A527B}" srcOrd="0" destOrd="0" presId="urn:microsoft.com/office/officeart/2005/8/layout/process5"/>
    <dgm:cxn modelId="{008EB5AC-9945-443B-8589-6341F2F0DEE5}" type="presOf" srcId="{2014D73E-A602-4B31-ABB9-34F7ADF9CA18}" destId="{0A9D66BC-092F-4D3E-859E-93ABF41115E0}" srcOrd="0" destOrd="0" presId="urn:microsoft.com/office/officeart/2005/8/layout/process5"/>
    <dgm:cxn modelId="{CCB91BA5-5152-4025-BEFF-7D3B4FDF1B24}" srcId="{D752AA31-5A11-42B2-8B58-47906A0A358B}" destId="{9A23EB7D-BB81-46A6-8B97-F03735E31DE4}" srcOrd="1" destOrd="0" parTransId="{EA604B0D-8833-4F0A-BAA3-A7E2B011D218}" sibTransId="{2014D73E-A602-4B31-ABB9-34F7ADF9CA18}"/>
    <dgm:cxn modelId="{E6666CD5-BAAF-470D-9A22-B60E3EAEB5E9}" type="presParOf" srcId="{6E789B3F-9348-4504-9F6B-B1BD24C81522}" destId="{22231F2B-4107-476E-8908-64A7DF1A527B}" srcOrd="0" destOrd="0" presId="urn:microsoft.com/office/officeart/2005/8/layout/process5"/>
    <dgm:cxn modelId="{69F153D4-CB1A-49DB-8BF7-F787A99B6DFA}" type="presParOf" srcId="{6E789B3F-9348-4504-9F6B-B1BD24C81522}" destId="{97E8DE04-AD4D-41D4-8D28-205F23082775}" srcOrd="1" destOrd="0" presId="urn:microsoft.com/office/officeart/2005/8/layout/process5"/>
    <dgm:cxn modelId="{EC8A6C22-9EB2-4B45-8A49-5EA3FD3F0A65}" type="presParOf" srcId="{97E8DE04-AD4D-41D4-8D28-205F23082775}" destId="{0C9FC059-D54E-44E4-8527-0F47A764E731}" srcOrd="0" destOrd="0" presId="urn:microsoft.com/office/officeart/2005/8/layout/process5"/>
    <dgm:cxn modelId="{B6D423B7-25B2-4554-87A0-946A99BACA67}" type="presParOf" srcId="{6E789B3F-9348-4504-9F6B-B1BD24C81522}" destId="{D51BC472-1DE4-4663-B127-43E292D21618}" srcOrd="2" destOrd="0" presId="urn:microsoft.com/office/officeart/2005/8/layout/process5"/>
    <dgm:cxn modelId="{B474D94B-008F-4B14-9352-222B6C52E70C}" type="presParOf" srcId="{6E789B3F-9348-4504-9F6B-B1BD24C81522}" destId="{0A9D66BC-092F-4D3E-859E-93ABF41115E0}" srcOrd="3" destOrd="0" presId="urn:microsoft.com/office/officeart/2005/8/layout/process5"/>
    <dgm:cxn modelId="{381E67DE-59D3-4808-9F87-4C6C2ED045FD}" type="presParOf" srcId="{0A9D66BC-092F-4D3E-859E-93ABF41115E0}" destId="{7AB0E8DE-3911-48C3-B066-2247EF21516E}" srcOrd="0" destOrd="0" presId="urn:microsoft.com/office/officeart/2005/8/layout/process5"/>
    <dgm:cxn modelId="{441CD495-5D81-4B42-A969-2E87178CF34A}" type="presParOf" srcId="{6E789B3F-9348-4504-9F6B-B1BD24C81522}" destId="{27A33542-BE60-4CFD-B49C-B6858AC56836}" srcOrd="4" destOrd="0" presId="urn:microsoft.com/office/officeart/2005/8/layout/process5"/>
    <dgm:cxn modelId="{47ACBC9B-E296-4CA0-BC3E-0A351802255F}" type="presParOf" srcId="{6E789B3F-9348-4504-9F6B-B1BD24C81522}" destId="{40B39DDE-8FB8-4871-8515-4504787193B0}" srcOrd="5" destOrd="0" presId="urn:microsoft.com/office/officeart/2005/8/layout/process5"/>
    <dgm:cxn modelId="{32361DFD-1117-49C7-95E4-47FB3754EB61}" type="presParOf" srcId="{40B39DDE-8FB8-4871-8515-4504787193B0}" destId="{4E9A425C-C0A8-4C81-8AA5-0014E9162441}" srcOrd="0" destOrd="0" presId="urn:microsoft.com/office/officeart/2005/8/layout/process5"/>
    <dgm:cxn modelId="{76B1A3F3-A42D-4F39-AA7A-03D7D9C4F459}" type="presParOf" srcId="{6E789B3F-9348-4504-9F6B-B1BD24C81522}" destId="{FE7D286B-E955-4870-944B-19930D5BC24E}" srcOrd="6" destOrd="0" presId="urn:microsoft.com/office/officeart/2005/8/layout/process5"/>
    <dgm:cxn modelId="{174341B5-5884-487F-96B7-B75C39E70A98}" type="presParOf" srcId="{6E789B3F-9348-4504-9F6B-B1BD24C81522}" destId="{B37A0BCC-47FD-470F-81F9-523AB829DF3A}" srcOrd="7" destOrd="0" presId="urn:microsoft.com/office/officeart/2005/8/layout/process5"/>
    <dgm:cxn modelId="{68328AD9-8D04-4A4B-A6EE-D826A0F22ECB}" type="presParOf" srcId="{B37A0BCC-47FD-470F-81F9-523AB829DF3A}" destId="{58859465-0F68-4C74-A09F-3BB8380B0B3F}" srcOrd="0" destOrd="0" presId="urn:microsoft.com/office/officeart/2005/8/layout/process5"/>
    <dgm:cxn modelId="{23EF5636-9896-42D3-91EA-A84478186983}" type="presParOf" srcId="{6E789B3F-9348-4504-9F6B-B1BD24C81522}" destId="{DC54AF71-6E31-437E-A788-922F2FFB16E8}" srcOrd="8" destOrd="0" presId="urn:microsoft.com/office/officeart/2005/8/layout/process5"/>
    <dgm:cxn modelId="{8A888045-67D9-4F62-8313-1CC9B1A978B0}" type="presParOf" srcId="{6E789B3F-9348-4504-9F6B-B1BD24C81522}" destId="{9B992730-33D5-4B32-B285-94B523FB314E}" srcOrd="9" destOrd="0" presId="urn:microsoft.com/office/officeart/2005/8/layout/process5"/>
    <dgm:cxn modelId="{5D50474F-8B04-454A-9CFD-2FBC70668514}" type="presParOf" srcId="{9B992730-33D5-4B32-B285-94B523FB314E}" destId="{FA03B6AD-9821-4502-8BFF-117220E82BF5}" srcOrd="0" destOrd="0" presId="urn:microsoft.com/office/officeart/2005/8/layout/process5"/>
    <dgm:cxn modelId="{4C6443A6-21F2-4D64-8D35-6B9B1A142909}" type="presParOf" srcId="{6E789B3F-9348-4504-9F6B-B1BD24C81522}" destId="{D197DD52-E1FA-46A1-8E1C-B4A09B3BF9C0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475B0-F5AD-42EB-AF9F-A39823F12E58}">
      <dsp:nvSpPr>
        <dsp:cNvPr id="0" name=""/>
        <dsp:cNvSpPr/>
      </dsp:nvSpPr>
      <dsp:spPr>
        <a:xfrm>
          <a:off x="1240110" y="234033"/>
          <a:ext cx="1981657" cy="1605391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400" b="1" kern="1200" noProof="0" dirty="0" smtClean="0">
              <a:solidFill>
                <a:schemeClr val="tx1"/>
              </a:solidFill>
              <a:latin typeface="Calibri" pitchFamily="34" charset="0"/>
            </a:rPr>
            <a:t>Dabas </a:t>
          </a:r>
          <a:r>
            <a:rPr lang="lv-LV" sz="2400" b="0" kern="1200" noProof="0" dirty="0" smtClean="0">
              <a:solidFill>
                <a:schemeClr val="tx1"/>
              </a:solidFill>
              <a:latin typeface="Calibri" pitchFamily="34" charset="0"/>
            </a:rPr>
            <a:t>un </a:t>
          </a:r>
          <a:r>
            <a:rPr lang="lv-LV" sz="2400" b="1" kern="1200" noProof="0" dirty="0" smtClean="0">
              <a:solidFill>
                <a:schemeClr val="tx1"/>
              </a:solidFill>
              <a:latin typeface="Calibri" pitchFamily="34" charset="0"/>
            </a:rPr>
            <a:t>kultūras</a:t>
          </a:r>
          <a:r>
            <a:rPr lang="lv-LV" sz="2400" b="0" kern="1200" noProof="0" dirty="0" smtClean="0">
              <a:solidFill>
                <a:schemeClr val="tx1"/>
              </a:solidFill>
              <a:latin typeface="Calibri" pitchFamily="34" charset="0"/>
            </a:rPr>
            <a:t> mantojuma </a:t>
          </a:r>
          <a:r>
            <a:rPr lang="lv-LV" sz="2400" b="1" kern="1200" noProof="0" dirty="0" smtClean="0">
              <a:latin typeface="Calibri" pitchFamily="34" charset="0"/>
            </a:rPr>
            <a:t>saglabāšana</a:t>
          </a:r>
          <a:endParaRPr lang="en-GB" sz="2200" b="1" kern="1200" noProof="0" dirty="0"/>
        </a:p>
      </dsp:txBody>
      <dsp:txXfrm>
        <a:off x="1287130" y="281053"/>
        <a:ext cx="1887617" cy="1511351"/>
      </dsp:txXfrm>
    </dsp:sp>
    <dsp:sp modelId="{2D924C3D-9336-421D-BEBE-E4FB7BF09D36}">
      <dsp:nvSpPr>
        <dsp:cNvPr id="0" name=""/>
        <dsp:cNvSpPr/>
      </dsp:nvSpPr>
      <dsp:spPr>
        <a:xfrm>
          <a:off x="3599943" y="216097"/>
          <a:ext cx="1984821" cy="1642428"/>
        </a:xfrm>
        <a:prstGeom prst="roundRect">
          <a:avLst>
            <a:gd name="adj" fmla="val 10000"/>
          </a:avLst>
        </a:prstGeom>
        <a:solidFill>
          <a:schemeClr val="accent6">
            <a:lumMod val="7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400" kern="1200" noProof="0" dirty="0" smtClean="0">
              <a:latin typeface="Calibri" pitchFamily="34" charset="0"/>
            </a:rPr>
            <a:t>Ekonomiskā </a:t>
          </a:r>
          <a:r>
            <a:rPr lang="lv-LV" sz="2400" b="1" kern="1200" noProof="0" dirty="0" smtClean="0">
              <a:latin typeface="Calibri" pitchFamily="34" charset="0"/>
            </a:rPr>
            <a:t>attīstība</a:t>
          </a:r>
          <a:endParaRPr lang="en-GB" sz="2400" b="1" kern="1200" noProof="0" dirty="0"/>
        </a:p>
      </dsp:txBody>
      <dsp:txXfrm>
        <a:off x="3648048" y="264202"/>
        <a:ext cx="1888611" cy="1546218"/>
      </dsp:txXfrm>
    </dsp:sp>
    <dsp:sp modelId="{A36E0ACD-C814-4C0C-9001-9FED9F37FF97}">
      <dsp:nvSpPr>
        <dsp:cNvPr id="0" name=""/>
        <dsp:cNvSpPr/>
      </dsp:nvSpPr>
      <dsp:spPr>
        <a:xfrm>
          <a:off x="3170916" y="2169715"/>
          <a:ext cx="404391" cy="404391"/>
        </a:xfrm>
        <a:prstGeom prst="triangle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4AFF0DF3-7D4D-4231-92CD-BDAC3713A383}">
      <dsp:nvSpPr>
        <dsp:cNvPr id="0" name=""/>
        <dsp:cNvSpPr/>
      </dsp:nvSpPr>
      <dsp:spPr>
        <a:xfrm>
          <a:off x="2003976" y="1861306"/>
          <a:ext cx="2745463" cy="315811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BF748-EF53-435C-9C18-7CC718E771B3}">
      <dsp:nvSpPr>
        <dsp:cNvPr id="0" name=""/>
        <dsp:cNvSpPr/>
      </dsp:nvSpPr>
      <dsp:spPr>
        <a:xfrm>
          <a:off x="0" y="450441"/>
          <a:ext cx="1387778" cy="832666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300" kern="1200" noProof="0" dirty="0" smtClean="0">
              <a:solidFill>
                <a:schemeClr val="tx1"/>
              </a:solidFill>
              <a:latin typeface="Calibri" pitchFamily="34" charset="0"/>
            </a:rPr>
            <a:t>Ieguldījumu koncentrācija attīstāmajās vietās</a:t>
          </a:r>
          <a:endParaRPr lang="en-GB" sz="1300" kern="1200" noProof="0" dirty="0">
            <a:solidFill>
              <a:schemeClr val="tx1"/>
            </a:solidFill>
            <a:latin typeface="Calibri" pitchFamily="34" charset="0"/>
          </a:endParaRPr>
        </a:p>
      </dsp:txBody>
      <dsp:txXfrm>
        <a:off x="0" y="450441"/>
        <a:ext cx="1387778" cy="832666"/>
      </dsp:txXfrm>
    </dsp:sp>
    <dsp:sp modelId="{FB7D5AE7-2CAF-4144-8077-251CEA31F9B5}">
      <dsp:nvSpPr>
        <dsp:cNvPr id="0" name=""/>
        <dsp:cNvSpPr/>
      </dsp:nvSpPr>
      <dsp:spPr>
        <a:xfrm>
          <a:off x="1526555" y="450441"/>
          <a:ext cx="1387778" cy="832666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300" kern="1200" noProof="0" dirty="0" smtClean="0">
              <a:solidFill>
                <a:schemeClr val="tx1"/>
              </a:solidFill>
              <a:latin typeface="Calibri" pitchFamily="34" charset="0"/>
            </a:rPr>
            <a:t>Publiskās infrastruktūras tīkla attīstība</a:t>
          </a:r>
          <a:endParaRPr lang="en-GB" sz="1300" kern="1200" noProof="0" dirty="0">
            <a:solidFill>
              <a:schemeClr val="tx1"/>
            </a:solidFill>
          </a:endParaRPr>
        </a:p>
      </dsp:txBody>
      <dsp:txXfrm>
        <a:off x="1526555" y="450441"/>
        <a:ext cx="1387778" cy="832666"/>
      </dsp:txXfrm>
    </dsp:sp>
    <dsp:sp modelId="{E0714E65-33C0-4ECF-90F1-CB556393B905}">
      <dsp:nvSpPr>
        <dsp:cNvPr id="0" name=""/>
        <dsp:cNvSpPr/>
      </dsp:nvSpPr>
      <dsp:spPr>
        <a:xfrm>
          <a:off x="3053111" y="450441"/>
          <a:ext cx="1387778" cy="832666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300" kern="1200" noProof="0" smtClean="0">
              <a:solidFill>
                <a:schemeClr val="tx1"/>
              </a:solidFill>
              <a:latin typeface="Calibri" pitchFamily="34" charset="0"/>
            </a:rPr>
            <a:t>Sadarbības </a:t>
          </a:r>
          <a:r>
            <a:rPr lang="lv-LV" sz="1300" kern="1200" noProof="0" dirty="0" smtClean="0">
              <a:solidFill>
                <a:schemeClr val="tx1"/>
              </a:solidFill>
              <a:latin typeface="Calibri" pitchFamily="34" charset="0"/>
            </a:rPr>
            <a:t>un pārvaldības uzlabošana</a:t>
          </a:r>
          <a:endParaRPr lang="en-GB" sz="1300" kern="1200" noProof="0" dirty="0">
            <a:solidFill>
              <a:schemeClr val="tx1"/>
            </a:solidFill>
            <a:latin typeface="Calibri" pitchFamily="34" charset="0"/>
          </a:endParaRPr>
        </a:p>
      </dsp:txBody>
      <dsp:txXfrm>
        <a:off x="3053111" y="450441"/>
        <a:ext cx="1387778" cy="8326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626" y="0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pPr>
              <a:defRPr/>
            </a:pPr>
            <a:fld id="{A6BB94C3-82D3-4C60-B1CA-A6B2513F9D53}" type="datetimeFigureOut">
              <a:rPr lang="lv-LV"/>
              <a:pPr>
                <a:defRPr/>
              </a:pPr>
              <a:t>12.12.2017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0947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626" y="9370947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pPr>
              <a:defRPr/>
            </a:pPr>
            <a:fld id="{B8CC4CE5-13FD-44C8-91C3-E8FAA4F2CC2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921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 defTabSz="93252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626" y="0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 defTabSz="93252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15CED9-9093-41C0-A628-E4CFBA0AC5F6}" type="datetimeFigureOut">
              <a:rPr lang="lv-LV"/>
              <a:pPr>
                <a:defRPr/>
              </a:pPr>
              <a:t>12.12.2017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262" y="4687052"/>
            <a:ext cx="5389240" cy="4439368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lv-LV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0947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 defTabSz="93252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626" y="9370947"/>
            <a:ext cx="2919565" cy="493789"/>
          </a:xfrm>
          <a:prstGeom prst="rect">
            <a:avLst/>
          </a:prstGeom>
        </p:spPr>
        <p:txBody>
          <a:bodyPr vert="horz" wrap="square" lIns="90754" tIns="45377" rIns="90754" bIns="4537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988368D-750D-488D-9E17-82DBDA50B350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60158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3771" indent="-453771">
              <a:buAutoNum type="arabicPeriod"/>
            </a:pPr>
            <a:r>
              <a:rPr lang="lv-LV" sz="11100" b="1" dirty="0">
                <a:latin typeface="Calibri" pitchFamily="34" charset="0"/>
              </a:rPr>
              <a:t>Publiskās infrastruktūras tīkla attīstīšana</a:t>
            </a:r>
            <a:r>
              <a:rPr lang="en-US" sz="11100" dirty="0">
                <a:latin typeface="Calibri" pitchFamily="34" charset="0"/>
              </a:rPr>
              <a:t>:</a:t>
            </a:r>
          </a:p>
          <a:p>
            <a:pPr marL="1210056" lvl="1" indent="-453771">
              <a:buFont typeface="Arial" panose="020B0604020202020204" pitchFamily="34" charset="0"/>
              <a:buChar char="•"/>
            </a:pPr>
            <a:r>
              <a:rPr lang="lv-LV" sz="9500" dirty="0">
                <a:latin typeface="Calibri" pitchFamily="34" charset="0"/>
              </a:rPr>
              <a:t>60 attīstāmajās vietās</a:t>
            </a:r>
          </a:p>
          <a:p>
            <a:pPr marL="1210056" lvl="1" indent="-453771">
              <a:buFont typeface="Arial" panose="020B0604020202020204" pitchFamily="34" charset="0"/>
              <a:buChar char="•"/>
            </a:pPr>
            <a:r>
              <a:rPr lang="lv-LV" sz="9500" dirty="0">
                <a:latin typeface="Calibri" pitchFamily="34" charset="0"/>
              </a:rPr>
              <a:t>Savienojošās infrastruktūras pilnveidošana </a:t>
            </a:r>
          </a:p>
          <a:p>
            <a:pPr marL="795675" lvl="1" indent="449045"/>
            <a:r>
              <a:rPr lang="lv-LV" sz="9500" dirty="0">
                <a:latin typeface="Calibri" pitchFamily="34" charset="0"/>
              </a:rPr>
              <a:t>vietu starpā, ar iekšzemi un ārvalstīs</a:t>
            </a:r>
            <a:endParaRPr lang="lv-LV" sz="9500" b="1" dirty="0">
              <a:latin typeface="Calibri" pitchFamily="34" charset="0"/>
            </a:endParaRPr>
          </a:p>
          <a:p>
            <a:pPr marL="453771" indent="-453771">
              <a:buAutoNum type="arabicPeriod"/>
            </a:pPr>
            <a:endParaRPr lang="lv-LV" sz="9500" b="1" dirty="0">
              <a:latin typeface="Calibri" pitchFamily="34" charset="0"/>
            </a:endParaRPr>
          </a:p>
          <a:p>
            <a:pPr marL="453771" indent="-453771">
              <a:buAutoNum type="arabicPeriod"/>
            </a:pPr>
            <a:r>
              <a:rPr lang="lv-LV" sz="11100" b="1" dirty="0">
                <a:latin typeface="Calibri" pitchFamily="34" charset="0"/>
              </a:rPr>
              <a:t>Pārvaldības un sadarbības uzlabošana</a:t>
            </a:r>
          </a:p>
          <a:p>
            <a:pPr marL="1210056" lvl="1" indent="-453771">
              <a:buFont typeface="Arial" panose="020B0604020202020204" pitchFamily="34" charset="0"/>
              <a:buChar char="•"/>
            </a:pPr>
            <a:r>
              <a:rPr lang="lv-LV" sz="9500" dirty="0">
                <a:latin typeface="Calibri" pitchFamily="34" charset="0"/>
              </a:rPr>
              <a:t>pašvaldību starpā</a:t>
            </a:r>
          </a:p>
          <a:p>
            <a:pPr marL="1210056" lvl="1" indent="-453771">
              <a:buFont typeface="Arial" panose="020B0604020202020204" pitchFamily="34" charset="0"/>
              <a:buChar char="•"/>
            </a:pPr>
            <a:r>
              <a:rPr lang="lv-LV" sz="9500" dirty="0">
                <a:latin typeface="Calibri" pitchFamily="34" charset="0"/>
              </a:rPr>
              <a:t>pašvaldību/ institūciju/NVO starpā</a:t>
            </a:r>
          </a:p>
          <a:p>
            <a:pPr defTabSz="931176">
              <a:buFont typeface="Arial" pitchFamily="34" charset="0"/>
              <a:buChar char="•"/>
              <a:defRPr/>
            </a:pPr>
            <a:endParaRPr lang="en-GB" noProof="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12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88794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88368D-750D-488D-9E17-82DBDA50B350}" type="slidenum">
              <a:rPr lang="lv-LV" altLang="en-US" smtClean="0"/>
              <a:pPr>
                <a:defRPr/>
              </a:pPr>
              <a:t>15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19554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88368D-750D-488D-9E17-82DBDA50B350}" type="slidenum">
              <a:rPr lang="lv-LV" altLang="en-US" smtClean="0"/>
              <a:pPr>
                <a:defRPr/>
              </a:pPr>
              <a:t>17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26737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176">
              <a:defRPr/>
            </a:pPr>
            <a:r>
              <a:rPr lang="lv-LV" dirty="0">
                <a:latin typeface="Calibri" pitchFamily="34" charset="0"/>
              </a:rPr>
              <a:t>Latvijas vides aizsardzības fonda un LIFE programmas finansējums, kas var nodrošināt ar vides aizsardzību un klimata pārmaiņām saistītu jautājumu risināšanu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88368D-750D-488D-9E17-82DBDA50B350}" type="slidenum">
              <a:rPr lang="lv-LV" altLang="en-US" smtClean="0"/>
              <a:pPr>
                <a:defRPr/>
              </a:pPr>
              <a:t>19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981191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66276" lvl="1" indent="-266276">
              <a:spcAft>
                <a:spcPts val="1191"/>
              </a:spcAft>
              <a:buFont typeface="Arial" pitchFamily="34" charset="0"/>
              <a:buChar char="•"/>
            </a:pPr>
            <a:r>
              <a:rPr lang="en-GB" sz="2300" b="1" dirty="0">
                <a:latin typeface="Calibri" pitchFamily="34" charset="0"/>
              </a:rPr>
              <a:t>Beach</a:t>
            </a:r>
            <a:r>
              <a:rPr lang="en-GB" sz="2300" dirty="0">
                <a:latin typeface="Calibri" pitchFamily="34" charset="0"/>
              </a:rPr>
              <a:t> is the main visitor attraction place in the Baltic coast. </a:t>
            </a:r>
            <a:endParaRPr lang="lv-LV" sz="2300" dirty="0">
              <a:latin typeface="Calibri" pitchFamily="34" charset="0"/>
            </a:endParaRPr>
          </a:p>
          <a:p>
            <a:pPr marL="266276" lvl="1" indent="-266276">
              <a:spcAft>
                <a:spcPts val="1191"/>
              </a:spcAft>
              <a:buFont typeface="Arial" pitchFamily="34" charset="0"/>
              <a:buChar char="•"/>
            </a:pPr>
            <a:r>
              <a:rPr lang="en-GB" sz="2300" dirty="0">
                <a:latin typeface="Calibri" pitchFamily="34" charset="0"/>
              </a:rPr>
              <a:t>In 2015 evaluated visitor amount was </a:t>
            </a:r>
            <a:r>
              <a:rPr lang="en-GB" sz="2300" b="1" dirty="0">
                <a:latin typeface="Calibri" pitchFamily="34" charset="0"/>
              </a:rPr>
              <a:t>4,7 million visitors per year</a:t>
            </a:r>
            <a:r>
              <a:rPr lang="en-GB" sz="2300" dirty="0">
                <a:latin typeface="Calibri" pitchFamily="34" charset="0"/>
              </a:rPr>
              <a:t>.</a:t>
            </a:r>
            <a:endParaRPr lang="lv-LV" sz="2300" dirty="0">
              <a:latin typeface="Calibri" pitchFamily="34" charset="0"/>
            </a:endParaRPr>
          </a:p>
          <a:p>
            <a:pPr marL="266276" lvl="1" indent="-266276">
              <a:spcAft>
                <a:spcPts val="1191"/>
              </a:spcAft>
              <a:buFont typeface="Arial" pitchFamily="34" charset="0"/>
              <a:buChar char="•"/>
            </a:pPr>
            <a:r>
              <a:rPr lang="en-GB" sz="2300" b="1" dirty="0">
                <a:latin typeface="Calibri" pitchFamily="34" charset="0"/>
              </a:rPr>
              <a:t>Blue flag beaches </a:t>
            </a:r>
            <a:r>
              <a:rPr lang="en-GB" sz="2300" dirty="0">
                <a:latin typeface="Calibri" pitchFamily="34" charset="0"/>
              </a:rPr>
              <a:t>offer wide range of services and </a:t>
            </a:r>
            <a:r>
              <a:rPr lang="en-GB" sz="2300" b="1" dirty="0">
                <a:latin typeface="Calibri" pitchFamily="34" charset="0"/>
              </a:rPr>
              <a:t>“wild” beaches </a:t>
            </a:r>
            <a:r>
              <a:rPr lang="en-GB" sz="2300" dirty="0">
                <a:latin typeface="Calibri" pitchFamily="34" charset="0"/>
              </a:rPr>
              <a:t>offer quiet recreation</a:t>
            </a:r>
            <a:r>
              <a:rPr lang="lv-LV" sz="2300" dirty="0">
                <a:latin typeface="Calibri" pitchFamily="34" charset="0"/>
              </a:rPr>
              <a:t>. </a:t>
            </a:r>
            <a:r>
              <a:rPr lang="en-GB" sz="2300" dirty="0">
                <a:latin typeface="Calibri" pitchFamily="34" charset="0"/>
              </a:rPr>
              <a:t>(in some places almost no visitors per km of coastline)</a:t>
            </a:r>
          </a:p>
          <a:p>
            <a:pPr marL="266276" lvl="1" indent="-266276">
              <a:spcAft>
                <a:spcPts val="1191"/>
              </a:spcAft>
              <a:buFont typeface="Arial" pitchFamily="34" charset="0"/>
              <a:buChar char="•"/>
            </a:pPr>
            <a:r>
              <a:rPr lang="en-GB" sz="2400" b="1" dirty="0">
                <a:latin typeface="Calibri" pitchFamily="34" charset="0"/>
              </a:rPr>
              <a:t>Coastal nature and culture heritage </a:t>
            </a:r>
            <a:r>
              <a:rPr lang="en-GB" sz="2300" dirty="0">
                <a:latin typeface="Calibri" pitchFamily="34" charset="0"/>
              </a:rPr>
              <a:t>and </a:t>
            </a:r>
            <a:r>
              <a:rPr lang="en-GB" sz="2300" b="1" dirty="0">
                <a:latin typeface="Calibri" pitchFamily="34" charset="0"/>
              </a:rPr>
              <a:t>local</a:t>
            </a:r>
            <a:r>
              <a:rPr lang="en-GB" sz="2300" dirty="0">
                <a:latin typeface="Calibri" pitchFamily="34" charset="0"/>
              </a:rPr>
              <a:t> </a:t>
            </a:r>
            <a:r>
              <a:rPr lang="en-GB" sz="2300" b="1" dirty="0">
                <a:latin typeface="Calibri" pitchFamily="34" charset="0"/>
              </a:rPr>
              <a:t>businesses</a:t>
            </a:r>
            <a:r>
              <a:rPr lang="en-GB" sz="2300" dirty="0">
                <a:latin typeface="Calibri" pitchFamily="34" charset="0"/>
              </a:rPr>
              <a:t> create</a:t>
            </a:r>
            <a:r>
              <a:rPr lang="lv-LV" sz="2300" dirty="0">
                <a:latin typeface="Calibri" pitchFamily="34" charset="0"/>
              </a:rPr>
              <a:t> </a:t>
            </a:r>
            <a:r>
              <a:rPr lang="en-GB" sz="2300" dirty="0">
                <a:latin typeface="Calibri" pitchFamily="34" charset="0"/>
              </a:rPr>
              <a:t>services for nature tourism</a:t>
            </a:r>
            <a:r>
              <a:rPr lang="lv-LV" sz="2300" dirty="0">
                <a:latin typeface="Calibri" pitchFamily="34" charset="0"/>
              </a:rPr>
              <a:t>, </a:t>
            </a:r>
            <a:r>
              <a:rPr lang="en-GB" sz="2300" dirty="0">
                <a:latin typeface="Calibri" pitchFamily="34" charset="0"/>
              </a:rPr>
              <a:t>niche tourism</a:t>
            </a:r>
            <a:r>
              <a:rPr lang="lv-LV" sz="2300" dirty="0">
                <a:latin typeface="Calibri" pitchFamily="34" charset="0"/>
              </a:rPr>
              <a:t> </a:t>
            </a:r>
            <a:r>
              <a:rPr lang="en-GB" sz="2300" dirty="0">
                <a:latin typeface="Calibri" pitchFamily="34" charset="0"/>
              </a:rPr>
              <a:t>and sport activities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20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551384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6886" indent="-226886" defTabSz="931176">
              <a:defRPr/>
            </a:pPr>
            <a:r>
              <a:rPr lang="en-GB" sz="1800" b="1" dirty="0">
                <a:latin typeface="Calibri" pitchFamily="34" charset="0"/>
              </a:rPr>
              <a:t>Benefits</a:t>
            </a:r>
            <a:r>
              <a:rPr lang="en-GB" sz="1800" dirty="0">
                <a:latin typeface="Calibri" pitchFamily="34" charset="0"/>
              </a:rPr>
              <a:t> </a:t>
            </a:r>
            <a:r>
              <a:rPr lang="en-GB" sz="1400" dirty="0">
                <a:latin typeface="Calibri" pitchFamily="34" charset="0"/>
              </a:rPr>
              <a:t>from implementation of Coastal plan</a:t>
            </a:r>
            <a:r>
              <a:rPr lang="lv-LV" sz="1400" dirty="0">
                <a:latin typeface="Calibri" pitchFamily="34" charset="0"/>
              </a:rPr>
              <a:t> </a:t>
            </a:r>
            <a:r>
              <a:rPr lang="en-GB" sz="1400" dirty="0">
                <a:latin typeface="Calibri" pitchFamily="34" charset="0"/>
              </a:rPr>
              <a:t>are as follows:</a:t>
            </a:r>
          </a:p>
          <a:p>
            <a:pPr marL="226886" indent="-226886" defTabSz="931176">
              <a:defRPr/>
            </a:pPr>
            <a:endParaRPr lang="lv-LV" sz="1400" dirty="0">
              <a:latin typeface="Calibri" pitchFamily="34" charset="0"/>
            </a:endParaRPr>
          </a:p>
          <a:p>
            <a:pPr marL="226886" indent="-226886" defTabSz="931176">
              <a:defRPr/>
            </a:pPr>
            <a:r>
              <a:rPr lang="lv-LV" dirty="0">
                <a:latin typeface="Calibri" pitchFamily="34" charset="0"/>
              </a:rPr>
              <a:t>1. </a:t>
            </a:r>
            <a:r>
              <a:rPr lang="en-GB" dirty="0">
                <a:latin typeface="Calibri" pitchFamily="34" charset="0"/>
              </a:rPr>
              <a:t>Effective use of </a:t>
            </a:r>
            <a:r>
              <a:rPr lang="en-GB" b="1" dirty="0">
                <a:latin typeface="Calibri" pitchFamily="34" charset="0"/>
              </a:rPr>
              <a:t>joint nature and culture heritage</a:t>
            </a:r>
            <a:r>
              <a:rPr lang="en-GB" dirty="0">
                <a:latin typeface="Calibri" pitchFamily="34" charset="0"/>
              </a:rPr>
              <a:t>, caring about nature</a:t>
            </a:r>
            <a:endParaRPr lang="lv-LV" dirty="0">
              <a:latin typeface="Calibri" pitchFamily="34" charset="0"/>
            </a:endParaRPr>
          </a:p>
          <a:p>
            <a:pPr marL="226886" indent="-226886" defTabSz="931176">
              <a:defRPr/>
            </a:pPr>
            <a:r>
              <a:rPr lang="lv-LV" dirty="0">
                <a:latin typeface="Calibri" pitchFamily="34" charset="0"/>
              </a:rPr>
              <a:t>2. </a:t>
            </a:r>
            <a:r>
              <a:rPr lang="en-GB" b="1" dirty="0">
                <a:latin typeface="Calibri" pitchFamily="34" charset="0"/>
              </a:rPr>
              <a:t>Adaptation </a:t>
            </a:r>
            <a:r>
              <a:rPr lang="en-GB" dirty="0">
                <a:latin typeface="Calibri" pitchFamily="34" charset="0"/>
              </a:rPr>
              <a:t>to climate change effects (Coastal erosion, increasing effects of storms  etc.)</a:t>
            </a:r>
            <a:endParaRPr lang="lv-LV" dirty="0">
              <a:latin typeface="Calibri" pitchFamily="34" charset="0"/>
            </a:endParaRPr>
          </a:p>
          <a:p>
            <a:pPr defTabSz="931176">
              <a:defRPr/>
            </a:pPr>
            <a:r>
              <a:rPr lang="lv-LV" dirty="0">
                <a:latin typeface="Calibri" pitchFamily="34" charset="0"/>
              </a:rPr>
              <a:t>3. </a:t>
            </a:r>
            <a:r>
              <a:rPr lang="en-GB" dirty="0">
                <a:latin typeface="Calibri" pitchFamily="34" charset="0"/>
              </a:rPr>
              <a:t>Development and maintenance of </a:t>
            </a:r>
            <a:r>
              <a:rPr lang="en-GB" b="1" dirty="0">
                <a:latin typeface="Calibri" pitchFamily="34" charset="0"/>
              </a:rPr>
              <a:t>Quality public infrastructure network</a:t>
            </a:r>
            <a:endParaRPr lang="lv-LV" dirty="0" smtClean="0"/>
          </a:p>
          <a:p>
            <a:pPr lvl="0"/>
            <a:r>
              <a:rPr lang="lv-LV" dirty="0">
                <a:latin typeface="Calibri" pitchFamily="34" charset="0"/>
              </a:rPr>
              <a:t>4. </a:t>
            </a:r>
            <a:r>
              <a:rPr lang="en-GB" dirty="0">
                <a:latin typeface="Calibri" pitchFamily="34" charset="0"/>
              </a:rPr>
              <a:t>Human </a:t>
            </a:r>
            <a:r>
              <a:rPr lang="en-GB" b="1" dirty="0">
                <a:latin typeface="Calibri" pitchFamily="34" charset="0"/>
              </a:rPr>
              <a:t>safety and rescue </a:t>
            </a:r>
            <a:r>
              <a:rPr lang="en-GB" dirty="0">
                <a:latin typeface="Calibri" pitchFamily="34" charset="0"/>
              </a:rPr>
              <a:t>improvement</a:t>
            </a:r>
            <a:endParaRPr lang="lv-LV" dirty="0">
              <a:latin typeface="Calibri" pitchFamily="34" charset="0"/>
            </a:endParaRPr>
          </a:p>
          <a:p>
            <a:pPr defTabSz="931176">
              <a:defRPr/>
            </a:pPr>
            <a:r>
              <a:rPr lang="lv-LV" dirty="0">
                <a:latin typeface="Calibri" pitchFamily="34" charset="0"/>
              </a:rPr>
              <a:t>5. </a:t>
            </a:r>
            <a:r>
              <a:rPr lang="en-GB" b="1" dirty="0">
                <a:latin typeface="Calibri" pitchFamily="34" charset="0"/>
              </a:rPr>
              <a:t>Wide offer of recreation options </a:t>
            </a:r>
            <a:r>
              <a:rPr lang="en-GB" dirty="0">
                <a:latin typeface="Calibri" pitchFamily="34" charset="0"/>
              </a:rPr>
              <a:t>for visitors and improved living environment for local citizens</a:t>
            </a:r>
            <a:r>
              <a:rPr lang="lv-LV" dirty="0">
                <a:latin typeface="Calibri" pitchFamily="34" charset="0"/>
              </a:rPr>
              <a:t>  </a:t>
            </a:r>
            <a:r>
              <a:rPr lang="en-GB" dirty="0">
                <a:solidFill>
                  <a:srgbClr val="FF0000"/>
                </a:solidFill>
                <a:latin typeface="Calibri" pitchFamily="34" charset="0"/>
              </a:rPr>
              <a:t>(better services)</a:t>
            </a:r>
          </a:p>
          <a:p>
            <a:pPr defTabSz="931176">
              <a:defRPr/>
            </a:pPr>
            <a:r>
              <a:rPr lang="lv-LV" dirty="0">
                <a:latin typeface="Calibri" pitchFamily="34" charset="0"/>
              </a:rPr>
              <a:t>6. </a:t>
            </a:r>
            <a:r>
              <a:rPr lang="en-GB" dirty="0">
                <a:latin typeface="Calibri" pitchFamily="34" charset="0"/>
              </a:rPr>
              <a:t>Development of Coastal municipalities’ </a:t>
            </a:r>
            <a:r>
              <a:rPr lang="en-GB" b="1" dirty="0">
                <a:latin typeface="Calibri" pitchFamily="34" charset="0"/>
              </a:rPr>
              <a:t>economy, especially tourism</a:t>
            </a:r>
            <a:endParaRPr lang="en-GB" dirty="0">
              <a:latin typeface="Calibri" pitchFamily="34" charset="0"/>
            </a:endParaRPr>
          </a:p>
          <a:p>
            <a:pPr lvl="0"/>
            <a:endParaRPr lang="en-GB" dirty="0">
              <a:latin typeface="Calibri" pitchFamily="34" charset="0"/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A882-1D8B-41A6-8006-FEE8F55425F2}" type="slidenum">
              <a:rPr lang="lv-LV" altLang="en-US" smtClean="0"/>
              <a:pPr/>
              <a:t>21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59280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685800" y="4724400"/>
            <a:ext cx="77724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7724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C90852D7-C93B-4CE9-AF6B-F5930D6C1D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657600"/>
            <a:ext cx="6096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381000"/>
            <a:ext cx="6096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43632FE6-A714-4D0D-A3A6-48F453BC67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96B69A3C-9CEB-4A1D-8FB1-1B5F8BD25E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2386940"/>
            <a:ext cx="28956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386940"/>
            <a:ext cx="29718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0" y="1852613"/>
            <a:ext cx="28956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851953"/>
            <a:ext cx="2971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53A64180-F534-4194-9444-73CAA2718D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75597D19-CEC2-4208-90A7-5B1F6F47AC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EFE5EE36-5CF3-41D1-A021-43ACC5A2C6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2975"/>
            <a:ext cx="2751026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7" y="273054"/>
            <a:ext cx="3269672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435119"/>
            <a:ext cx="2751026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125B2994-84EC-4E94-8855-DCC95C3CBF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text styles</a:t>
            </a:r>
          </a:p>
          <a:p>
            <a:pPr lvl="1"/>
            <a:r>
              <a:rPr lang="en-US" altLang="lv-LV" smtClean="0"/>
              <a:t>Second level</a:t>
            </a:r>
          </a:p>
          <a:p>
            <a:pPr lvl="2"/>
            <a:r>
              <a:rPr lang="en-US" altLang="lv-LV" smtClean="0"/>
              <a:t>Third level</a:t>
            </a:r>
          </a:p>
          <a:p>
            <a:pPr lvl="3"/>
            <a:r>
              <a:rPr lang="en-US" altLang="lv-LV" smtClean="0"/>
              <a:t>Fourth level</a:t>
            </a:r>
          </a:p>
          <a:p>
            <a:pPr lvl="4"/>
            <a:r>
              <a:rPr lang="en-US" altLang="lv-LV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2E6519-9597-4380-8453-FDE600BCAE59}" type="datetime1">
              <a:rPr lang="en-US"/>
              <a:pPr>
                <a:defRPr/>
              </a:pPr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4B96F7D-74F0-464E-82C9-7C351FA44C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Dace.granta@varam.gov.lv" TargetMode="Externa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ram.gov.lv/lat/darbibas_veidi/tap/lv/?doc=18794" TargetMode="External"/><Relationship Id="rId2" Type="http://schemas.openxmlformats.org/officeDocument/2006/relationships/hyperlink" Target="http://polsis.mk.gov.lv/documents/576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geolatvija.lv/geo/tapis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aram.gov.lv/lat/darbibas_veidi/tap/lv/?doc=22027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stlat.eu/en/estlat-results/safe-sea.html" TargetMode="External"/><Relationship Id="rId2" Type="http://schemas.openxmlformats.org/officeDocument/2006/relationships/hyperlink" Target="https://estlat.eu/en/estlat-results/estlat-harbour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lotajs.lv/lv/news/item/view/7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Piekraste_stilizeta_Krasta_linija_21_04_2016.jpg"/>
          <p:cNvPicPr>
            <a:picLocks noChangeAspect="1" noChangeArrowheads="1"/>
          </p:cNvPicPr>
          <p:nvPr/>
        </p:nvPicPr>
        <p:blipFill>
          <a:blip r:embed="rId2" cstate="print"/>
          <a:srcRect l="9283" r="11192"/>
          <a:stretch>
            <a:fillRect/>
          </a:stretch>
        </p:blipFill>
        <p:spPr bwMode="auto">
          <a:xfrm>
            <a:off x="6007100" y="142875"/>
            <a:ext cx="31369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3335338"/>
            <a:ext cx="8515350" cy="960437"/>
          </a:xfrm>
        </p:spPr>
        <p:txBody>
          <a:bodyPr>
            <a:normAutofit fontScale="90000"/>
          </a:bodyPr>
          <a:lstStyle/>
          <a:p>
            <a:r>
              <a:rPr lang="lv-LV" sz="4000" dirty="0">
                <a:latin typeface="Calibri" panose="020F0502020204030204" pitchFamily="34" charset="0"/>
                <a:cs typeface="Calibri" panose="020F0502020204030204" pitchFamily="34" charset="0"/>
              </a:rPr>
              <a:t>Piekrastes telpiskās attīstības </a:t>
            </a:r>
            <a:r>
              <a:rPr lang="lv-LV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pamatnostād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nes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lv-LV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pašlaik un turpmāk</a:t>
            </a:r>
            <a:r>
              <a:rPr lang="lv-LV" sz="1300" dirty="0" smtClean="0">
                <a:solidFill>
                  <a:srgbClr val="C00000"/>
                </a:solidFill>
              </a:rPr>
              <a:t/>
            </a:r>
            <a:br>
              <a:rPr lang="lv-LV" sz="1300" dirty="0" smtClean="0">
                <a:solidFill>
                  <a:srgbClr val="C00000"/>
                </a:solidFill>
              </a:rPr>
            </a:br>
            <a:endParaRPr lang="lv-LV" altLang="en-US" sz="1300" dirty="0" smtClean="0">
              <a:solidFill>
                <a:srgbClr val="C00000"/>
              </a:solidFill>
            </a:endParaRPr>
          </a:p>
        </p:txBody>
      </p:sp>
      <p:sp>
        <p:nvSpPr>
          <p:cNvPr id="1229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0" y="5210174"/>
            <a:ext cx="7772400" cy="1283932"/>
          </a:xfrm>
        </p:spPr>
        <p:txBody>
          <a:bodyPr>
            <a:normAutofit fontScale="92500" lnSpcReduction="20000"/>
          </a:bodyPr>
          <a:lstStyle/>
          <a:p>
            <a:r>
              <a:rPr lang="lv-LV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12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.</a:t>
            </a:r>
            <a:r>
              <a:rPr lang="lv-LV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12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.</a:t>
            </a:r>
            <a:r>
              <a:rPr lang="lv-LV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2017.</a:t>
            </a:r>
          </a:p>
          <a:p>
            <a:endParaRPr lang="lv-LV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r>
              <a:rPr lang="lv-LV" altLang="en-US" sz="1800" dirty="0" smtClean="0">
                <a:cs typeface="Times New Roman" pitchFamily="18" charset="0"/>
              </a:rPr>
              <a:t>Dace Granta </a:t>
            </a:r>
          </a:p>
          <a:p>
            <a:r>
              <a:rPr lang="lv-LV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Telpiskās plānošanas departamenta</a:t>
            </a:r>
          </a:p>
          <a:p>
            <a:r>
              <a:rPr lang="lv-LV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Telpiskās </a:t>
            </a:r>
            <a:r>
              <a:rPr lang="lv-LV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plānošanas politikas nodaļa</a:t>
            </a:r>
            <a:endParaRPr lang="lv-LV" altLang="en-US" sz="1800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12292" name="Picture 4" descr="Attēlu rezultāti vaicājumam “Roojas osta”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"/>
          <a:stretch/>
        </p:blipFill>
        <p:spPr bwMode="auto">
          <a:xfrm>
            <a:off x="-219075" y="0"/>
            <a:ext cx="9948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aistīts attē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015" y="552450"/>
            <a:ext cx="4699246" cy="31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 txBox="1">
            <a:spLocks/>
          </p:cNvSpPr>
          <p:nvPr/>
        </p:nvSpPr>
        <p:spPr bwMode="auto">
          <a:xfrm>
            <a:off x="12530061" y="342954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 fontScale="92500"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 smtClean="0">
                <a:solidFill>
                  <a:schemeClr val="bg1">
                    <a:lumMod val="65000"/>
                  </a:schemeClr>
                </a:solidFill>
              </a:rPr>
              <a:t>© Salacgrīvas ostas pārvalde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 bwMode="auto">
          <a:xfrm>
            <a:off x="8739111" y="6581646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lv-LV" dirty="0" err="1" smtClean="0">
                <a:solidFill>
                  <a:schemeClr val="bg1">
                    <a:lumMod val="65000"/>
                  </a:schemeClr>
                </a:solidFill>
              </a:rPr>
              <a:t>E.Kupčs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8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25" y="152400"/>
            <a:ext cx="7191376" cy="1036642"/>
          </a:xfrm>
        </p:spPr>
        <p:txBody>
          <a:bodyPr>
            <a:noAutofit/>
          </a:bodyPr>
          <a:lstStyle/>
          <a:p>
            <a:r>
              <a:rPr lang="lv-LV" sz="3000" dirty="0" smtClean="0">
                <a:solidFill>
                  <a:schemeClr val="tx2"/>
                </a:solidFill>
              </a:rPr>
              <a:t>Kas turpmāk? </a:t>
            </a:r>
            <a:endParaRPr lang="lv-LV" sz="3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5049" y="1189042"/>
            <a:ext cx="6772275" cy="4708531"/>
          </a:xfrm>
        </p:spPr>
        <p:txBody>
          <a:bodyPr/>
          <a:lstStyle/>
          <a:p>
            <a:r>
              <a:rPr lang="lv-LV" b="1" dirty="0" smtClean="0"/>
              <a:t>Prioritāte -  Piekrastes plānojuma īstenošana</a:t>
            </a:r>
          </a:p>
          <a:p>
            <a:endParaRPr lang="lv-LV" dirty="0" smtClean="0">
              <a:latin typeface="Calibri" pitchFamily="34" charset="0"/>
            </a:endParaRPr>
          </a:p>
          <a:p>
            <a:endParaRPr lang="lv-LV" dirty="0">
              <a:latin typeface="Calibri" pitchFamily="34" charset="0"/>
            </a:endParaRPr>
          </a:p>
          <a:p>
            <a:endParaRPr lang="lv-LV" dirty="0" smtClean="0">
              <a:latin typeface="Calibri" pitchFamily="34" charset="0"/>
            </a:endParaRPr>
          </a:p>
          <a:p>
            <a:r>
              <a:rPr lang="lv-LV" dirty="0" smtClean="0"/>
              <a:t> </a:t>
            </a:r>
            <a:endParaRPr lang="lv-LV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10" name="Rectangle 9"/>
          <p:cNvSpPr/>
          <p:nvPr/>
        </p:nvSpPr>
        <p:spPr>
          <a:xfrm>
            <a:off x="2203636" y="4724399"/>
            <a:ext cx="4831977" cy="12287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graphicFrame>
        <p:nvGraphicFramePr>
          <p:cNvPr id="11" name="Diagram 10"/>
          <p:cNvGraphicFramePr/>
          <p:nvPr/>
        </p:nvGraphicFramePr>
        <p:xfrm>
          <a:off x="1231235" y="2133231"/>
          <a:ext cx="6929180" cy="2695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2385730" y="4479550"/>
          <a:ext cx="4440890" cy="173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2752726" y="1695450"/>
            <a:ext cx="3629013" cy="2663529"/>
            <a:chOff x="405482" y="791579"/>
            <a:chExt cx="3629591" cy="2662432"/>
          </a:xfrm>
        </p:grpSpPr>
        <p:sp>
          <p:nvSpPr>
            <p:cNvPr id="14" name="TextBox 13"/>
            <p:cNvSpPr txBox="1"/>
            <p:nvPr/>
          </p:nvSpPr>
          <p:spPr>
            <a:xfrm>
              <a:off x="405482" y="2992536"/>
              <a:ext cx="3372387" cy="4614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tabLst>
                  <a:tab pos="447675" algn="l"/>
                  <a:tab pos="627063" algn="l"/>
                </a:tabLst>
                <a:defRPr/>
              </a:pPr>
              <a:r>
                <a:rPr lang="lv-LV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	Piekrastes plānojums</a:t>
              </a:r>
              <a:endPara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7272" y="791579"/>
              <a:ext cx="3517801" cy="4614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lv-LV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Interešu līdzsvarošana</a:t>
              </a:r>
              <a:endPara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1972234" y="107015"/>
            <a:ext cx="7171765" cy="977153"/>
          </a:xfrm>
        </p:spPr>
        <p:txBody>
          <a:bodyPr>
            <a:normAutofit fontScale="90000"/>
          </a:bodyPr>
          <a:lstStyle/>
          <a:p>
            <a:r>
              <a:rPr lang="lv-LV" sz="3300" dirty="0" smtClean="0">
                <a:solidFill>
                  <a:schemeClr val="tx2"/>
                </a:solidFill>
                <a:latin typeface="Calibri" pitchFamily="34" charset="0"/>
              </a:rPr>
              <a:t>Kas turpmāk</a:t>
            </a:r>
            <a:r>
              <a:rPr lang="lv-LV" sz="2700" dirty="0">
                <a:solidFill>
                  <a:schemeClr val="tx2"/>
                </a:solidFill>
                <a:latin typeface="Calibri" pitchFamily="34" charset="0"/>
              </a:rPr>
              <a:t>?</a:t>
            </a:r>
            <a:r>
              <a:rPr lang="lv-LV" sz="2700" dirty="0" smtClean="0">
                <a:latin typeface="Calibri" pitchFamily="34" charset="0"/>
              </a:rPr>
              <a:t/>
            </a:r>
            <a:br>
              <a:rPr lang="lv-LV" sz="2700" dirty="0" smtClean="0">
                <a:latin typeface="Calibri" pitchFamily="34" charset="0"/>
              </a:rPr>
            </a:br>
            <a:r>
              <a:rPr lang="lv-LV" sz="2700" b="0" dirty="0" smtClean="0">
                <a:latin typeface="Calibri" pitchFamily="34" charset="0"/>
              </a:rPr>
              <a:t>Sadarbība, attīstības koncentrēšana 60 </a:t>
            </a:r>
            <a:r>
              <a:rPr lang="lv-LV" sz="2700" b="0" dirty="0" err="1" smtClean="0">
                <a:latin typeface="Calibri" pitchFamily="34" charset="0"/>
              </a:rPr>
              <a:t>attīstamajās</a:t>
            </a:r>
            <a:r>
              <a:rPr lang="lv-LV" sz="2700" b="0" dirty="0" smtClean="0">
                <a:latin typeface="Calibri" pitchFamily="34" charset="0"/>
              </a:rPr>
              <a:t> vietās </a:t>
            </a:r>
            <a:r>
              <a:rPr lang="lv-LV" sz="3100" dirty="0" smtClean="0">
                <a:latin typeface="Calibri" pitchFamily="34" charset="0"/>
              </a:rPr>
              <a:t/>
            </a:r>
            <a:br>
              <a:rPr lang="lv-LV" sz="3100" dirty="0" smtClean="0">
                <a:latin typeface="Calibri" pitchFamily="34" charset="0"/>
              </a:rPr>
            </a:br>
            <a:r>
              <a:rPr lang="lv-LV" dirty="0" smtClean="0">
                <a:latin typeface="Calibri" pitchFamily="34" charset="0"/>
              </a:rPr>
              <a:t/>
            </a:r>
            <a:br>
              <a:rPr lang="lv-LV" dirty="0" smtClean="0">
                <a:latin typeface="Calibri" pitchFamily="34" charset="0"/>
              </a:rPr>
            </a:br>
            <a:endParaRPr lang="lv-LV" dirty="0" smtClean="0"/>
          </a:p>
        </p:txBody>
      </p:sp>
      <p:sp>
        <p:nvSpPr>
          <p:cNvPr id="2662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95500" y="6372225"/>
            <a:ext cx="1981200" cy="304800"/>
          </a:xfrm>
        </p:spPr>
        <p:txBody>
          <a:bodyPr/>
          <a:lstStyle/>
          <a:p>
            <a:endParaRPr lang="lv-LV" smtClean="0"/>
          </a:p>
        </p:txBody>
      </p:sp>
      <p:sp>
        <p:nvSpPr>
          <p:cNvPr id="26629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smtClean="0"/>
          </a:p>
        </p:txBody>
      </p:sp>
      <p:sp>
        <p:nvSpPr>
          <p:cNvPr id="26630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09B5C0-E887-4D52-BCA3-46B1B5B788BA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  <p:pic>
        <p:nvPicPr>
          <p:cNvPr id="7" name="Picture 3" descr="G164_26b_Piekrastes pasvaldibu sadarbiba_1-2mlj"/>
          <p:cNvPicPr>
            <a:picLocks noChangeAspect="1" noChangeArrowheads="1"/>
          </p:cNvPicPr>
          <p:nvPr/>
        </p:nvPicPr>
        <p:blipFill>
          <a:blip r:embed="rId3" cstate="print"/>
          <a:srcRect b="1161"/>
          <a:stretch>
            <a:fillRect/>
          </a:stretch>
        </p:blipFill>
        <p:spPr bwMode="auto">
          <a:xfrm>
            <a:off x="400496" y="1299411"/>
            <a:ext cx="8305353" cy="56059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000" dirty="0" smtClean="0">
                <a:solidFill>
                  <a:schemeClr val="accent1">
                    <a:lumMod val="50000"/>
                  </a:schemeClr>
                </a:solidFill>
              </a:rPr>
              <a:t>Kas turpmāk?</a:t>
            </a:r>
            <a:endParaRPr lang="en-US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lv-LV" dirty="0"/>
              <a:t>Piekrastes attīstības jautājumi </a:t>
            </a:r>
            <a:r>
              <a:rPr lang="lv-LV" dirty="0" smtClean="0"/>
              <a:t>reģionālajā politikā un </a:t>
            </a:r>
            <a:r>
              <a:rPr lang="lv-LV" dirty="0"/>
              <a:t>pielāgošanās </a:t>
            </a:r>
            <a:r>
              <a:rPr lang="lv-LV" dirty="0" smtClean="0"/>
              <a:t> klimata pārmaiņām stratēģijā   </a:t>
            </a:r>
            <a:endParaRPr lang="lv-LV" dirty="0" smtClean="0"/>
          </a:p>
          <a:p>
            <a:pPr>
              <a:spcBef>
                <a:spcPts val="0"/>
              </a:spcBef>
            </a:pPr>
            <a:endParaRPr lang="lv-LV" dirty="0"/>
          </a:p>
          <a:p>
            <a:pPr>
              <a:spcBef>
                <a:spcPts val="0"/>
              </a:spcBef>
            </a:pPr>
            <a:r>
              <a:rPr lang="lv-LV" dirty="0" smtClean="0"/>
              <a:t>Sauszemes </a:t>
            </a:r>
            <a:r>
              <a:rPr lang="lv-LV" dirty="0"/>
              <a:t>un jūras izmantošanas sasaiste - </a:t>
            </a:r>
            <a:r>
              <a:rPr lang="lv-LV" sz="2400" dirty="0">
                <a:latin typeface="Calibri" panose="020F0502020204030204" pitchFamily="34" charset="0"/>
                <a:cs typeface="Calibri" panose="020F0502020204030204" pitchFamily="34" charset="0"/>
              </a:rPr>
              <a:t>projekts «</a:t>
            </a:r>
            <a:r>
              <a:rPr lang="lv-LV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Land-Sea-Act</a:t>
            </a:r>
            <a:r>
              <a:rPr lang="lv-LV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>
              <a:spcBef>
                <a:spcPts val="0"/>
              </a:spcBef>
            </a:pPr>
            <a:endParaRPr lang="lv-LV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lv-LV" dirty="0" smtClean="0"/>
              <a:t>Piekļuves, drošības </a:t>
            </a:r>
            <a:r>
              <a:rPr lang="lv-LV" dirty="0" smtClean="0"/>
              <a:t>uzlabošana </a:t>
            </a:r>
            <a:r>
              <a:rPr lang="lv-LV" dirty="0"/>
              <a:t>piekrastei </a:t>
            </a:r>
          </a:p>
          <a:p>
            <a:pPr>
              <a:spcBef>
                <a:spcPts val="0"/>
              </a:spcBef>
            </a:pPr>
            <a:endParaRPr lang="lv-LV" altLang="en-US" dirty="0" smtClean="0"/>
          </a:p>
          <a:p>
            <a:pPr>
              <a:spcBef>
                <a:spcPts val="0"/>
              </a:spcBef>
            </a:pPr>
            <a:r>
              <a:rPr lang="lv-LV" altLang="en-US" dirty="0" smtClean="0"/>
              <a:t>Piekrastes plānojuma </a:t>
            </a:r>
            <a:r>
              <a:rPr lang="lv-LV" altLang="en-US" dirty="0" err="1" smtClean="0"/>
              <a:t>ģeodatubāzes</a:t>
            </a:r>
            <a:r>
              <a:rPr lang="lv-LV" altLang="en-US" dirty="0" smtClean="0"/>
              <a:t> aktualizēšana</a:t>
            </a:r>
          </a:p>
          <a:p>
            <a:pPr>
              <a:spcBef>
                <a:spcPts val="0"/>
              </a:spcBef>
            </a:pPr>
            <a:endParaRPr lang="lv-LV" altLang="en-US" dirty="0" smtClean="0"/>
          </a:p>
          <a:p>
            <a:pPr>
              <a:spcBef>
                <a:spcPts val="0"/>
              </a:spcBef>
            </a:pPr>
            <a:r>
              <a:rPr lang="lv-LV" dirty="0" err="1" smtClean="0"/>
              <a:t>Eirovelo</a:t>
            </a:r>
            <a:r>
              <a:rPr lang="lv-LV" dirty="0" smtClean="0"/>
              <a:t> 13 </a:t>
            </a:r>
            <a:r>
              <a:rPr lang="lv-LV" dirty="0" smtClean="0"/>
              <a:t>attīstīšana </a:t>
            </a:r>
          </a:p>
          <a:p>
            <a:pPr>
              <a:spcBef>
                <a:spcPts val="0"/>
              </a:spcBef>
            </a:pPr>
            <a:endParaRPr lang="lv-LV" dirty="0" smtClean="0"/>
          </a:p>
          <a:p>
            <a:pPr>
              <a:spcBef>
                <a:spcPts val="0"/>
              </a:spcBef>
            </a:pPr>
            <a:r>
              <a:rPr lang="lv-LV" dirty="0" smtClean="0"/>
              <a:t>Jūras krasta procesu mērījumi</a:t>
            </a:r>
          </a:p>
          <a:p>
            <a:endParaRPr lang="lv-LV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550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073" y="381000"/>
            <a:ext cx="6805127" cy="1036642"/>
          </a:xfrm>
        </p:spPr>
        <p:txBody>
          <a:bodyPr>
            <a:noAutofit/>
          </a:bodyPr>
          <a:lstStyle/>
          <a:p>
            <a:r>
              <a:rPr lang="lv-LV" sz="3000" dirty="0" smtClean="0">
                <a:solidFill>
                  <a:schemeClr val="tx2"/>
                </a:solidFill>
              </a:rPr>
              <a:t>Mājas darbs </a:t>
            </a:r>
            <a:endParaRPr lang="lv-LV" sz="3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049" y="1752600"/>
            <a:ext cx="6568751" cy="4373573"/>
          </a:xfrm>
        </p:spPr>
        <p:txBody>
          <a:bodyPr>
            <a:normAutofit/>
          </a:bodyPr>
          <a:lstStyle/>
          <a:p>
            <a:r>
              <a:rPr lang="lv-LV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Pamatnostādņu novērtējuma ziņojums:</a:t>
            </a:r>
          </a:p>
          <a:p>
            <a:pPr marL="514350" indent="-514350">
              <a:buFont typeface="+mj-lt"/>
              <a:buAutoNum type="arabicPeriod"/>
            </a:pPr>
            <a:r>
              <a:rPr lang="lv-LV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informācija no institūcijām, pašvaldībām - </a:t>
            </a:r>
            <a:r>
              <a:rPr lang="lv-LV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līdz </a:t>
            </a:r>
            <a:r>
              <a:rPr lang="lv-LV" sz="2800" i="1" dirty="0">
                <a:latin typeface="Calibri" panose="020F0502020204030204" pitchFamily="34" charset="0"/>
                <a:cs typeface="Calibri" panose="020F0502020204030204" pitchFamily="34" charset="0"/>
              </a:rPr>
              <a:t>2018. gada </a:t>
            </a:r>
            <a:r>
              <a:rPr lang="lv-LV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februārim</a:t>
            </a:r>
          </a:p>
          <a:p>
            <a:pPr marL="514350" indent="-514350">
              <a:buFont typeface="+mj-lt"/>
              <a:buAutoNum type="arabicPeriod"/>
            </a:pPr>
            <a:r>
              <a:rPr lang="lv-LV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ziņojuma projekts – </a:t>
            </a:r>
            <a:r>
              <a:rPr lang="lv-LV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līdz 2018.gada martam</a:t>
            </a:r>
          </a:p>
          <a:p>
            <a:pPr marL="514350" indent="-514350">
              <a:buFont typeface="+mj-lt"/>
              <a:buAutoNum type="arabicPeriod"/>
            </a:pPr>
            <a:r>
              <a:rPr lang="lv-LV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projekta saskaņošana  -  </a:t>
            </a:r>
            <a:r>
              <a:rPr lang="lv-LV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līdz 2018. gada maijam</a:t>
            </a:r>
          </a:p>
          <a:p>
            <a:pPr marL="514350" indent="-514350">
              <a:buFont typeface="+mj-lt"/>
              <a:buAutoNum type="arabicPeriod"/>
            </a:pPr>
            <a:r>
              <a:rPr lang="lv-LV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ziņojuma iesniegšana MK -  </a:t>
            </a:r>
            <a:r>
              <a:rPr lang="lv-LV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līdz 2018. gada 1.jūnijam </a:t>
            </a:r>
            <a:endParaRPr lang="lv-LV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805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073" y="203717"/>
            <a:ext cx="6805127" cy="1036642"/>
          </a:xfrm>
        </p:spPr>
        <p:txBody>
          <a:bodyPr>
            <a:noAutofit/>
          </a:bodyPr>
          <a:lstStyle/>
          <a:p>
            <a:r>
              <a:rPr lang="lv-LV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Informācija </a:t>
            </a:r>
            <a:r>
              <a:rPr lang="lv-LV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 pašvaldību </a:t>
            </a:r>
            <a:r>
              <a:rPr lang="lv-LV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paveikto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4073" y="914400"/>
            <a:ext cx="6568751" cy="4828295"/>
          </a:xfrm>
        </p:spPr>
        <p:txBody>
          <a:bodyPr>
            <a:normAutofit/>
          </a:bodyPr>
          <a:lstStyle/>
          <a:p>
            <a:r>
              <a:rPr lang="lv-LV" dirty="0" smtClean="0">
                <a:latin typeface="Calibri" panose="020F0502020204030204" pitchFamily="34" charset="0"/>
                <a:cs typeface="Calibri" panose="020F0502020204030204" pitchFamily="34" charset="0"/>
              </a:rPr>
              <a:t>1. Ieguldījumi klimata pārmaiņu seku likvidēšanai</a:t>
            </a:r>
          </a:p>
          <a:p>
            <a:r>
              <a:rPr lang="lv-LV" dirty="0" smtClean="0">
                <a:latin typeface="Calibri" panose="020F0502020204030204" pitchFamily="34" charset="0"/>
                <a:cs typeface="Calibri" panose="020F0502020204030204" pitchFamily="34" charset="0"/>
              </a:rPr>
              <a:t>2. Infrastruktūras izveides vai pilnveidošanas gads </a:t>
            </a:r>
            <a:endParaRPr lang="lv-LV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lv-LV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lv-LV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lv-LV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lv-LV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lv-LV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lv-LV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660668"/>
              </p:ext>
            </p:extLst>
          </p:nvPr>
        </p:nvGraphicFramePr>
        <p:xfrm>
          <a:off x="158621" y="1912764"/>
          <a:ext cx="8948058" cy="233428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81134"/>
                <a:gridCol w="1524001"/>
                <a:gridCol w="1946988"/>
                <a:gridCol w="1169437"/>
                <a:gridCol w="1962306"/>
                <a:gridCol w="1664192"/>
              </a:tblGrid>
              <a:tr h="10403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  <a:r>
                        <a:rPr lang="en-US" sz="14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Infrastruktūras v</a:t>
                      </a:r>
                      <a:r>
                        <a:rPr lang="en-US" sz="1400" b="1" u="none" strike="noStrike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eids</a:t>
                      </a:r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Nosaukums</a:t>
                      </a:r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Īpašumtiesības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1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Izveides gads </a:t>
                      </a:r>
                      <a:endParaRPr lang="lv-LV" sz="1400" b="1" u="none" strike="noStrike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da-DK" sz="14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da-DK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pirms 2011. gada vai konkrēts gadskaitlis)</a:t>
                      </a:r>
                      <a:endParaRPr lang="da-D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lv-LV" sz="1400" b="1" u="none" strike="noStrike" dirty="0" err="1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ilnveidošanas</a:t>
                      </a:r>
                      <a:r>
                        <a:rPr lang="lv-LV" sz="1400" b="1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gads </a:t>
                      </a:r>
                      <a:endParaRPr lang="lv-LV" sz="1400" b="1" u="none" strike="noStrike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pirms</a:t>
                      </a:r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2011. </a:t>
                      </a:r>
                      <a:r>
                        <a:rPr lang="en-US" sz="1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gada</a:t>
                      </a:r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</a:t>
                      </a:r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konkrēts</a:t>
                      </a:r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gadskaitlis</a:t>
                      </a:r>
                      <a:r>
                        <a:rPr lang="en-U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8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Noeja</a:t>
                      </a:r>
                      <a:r>
                        <a:rPr lang="lv-LV" sz="14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 uz jūru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Piekļuve jūrai kājāmgājējiem pie atpūtas vietas "</a:t>
                      </a:r>
                      <a:r>
                        <a:rPr lang="lv-LV" sz="1400" u="none" strike="noStrike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Jauntilbi</a:t>
                      </a:r>
                      <a:r>
                        <a:rPr lang="lv-LV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"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Privātīpašums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Pirms 2011. gada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8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Oficiālie </a:t>
                      </a:r>
                      <a:r>
                        <a:rPr lang="lv-LV" sz="1400" u="none" strike="noStrike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autostāvlaukumi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lv-LV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Stāvlaukums pie atpūtas vietas "</a:t>
                      </a:r>
                      <a:r>
                        <a:rPr lang="lv-LV" sz="1400" u="none" strike="noStrike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Jauntilbi</a:t>
                      </a:r>
                      <a:r>
                        <a:rPr lang="lv-LV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" - (Ruc5)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Pašvaldības īpašums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lv-LV" sz="140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Pirms 2011. gada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lv-LV" sz="140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807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lv-LV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4388" t="37573" r="33571" b="22335"/>
          <a:stretch/>
        </p:blipFill>
        <p:spPr>
          <a:xfrm>
            <a:off x="1127455" y="4582491"/>
            <a:ext cx="2929813" cy="206206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337111" y="5415927"/>
            <a:ext cx="1745470" cy="1070877"/>
            <a:chOff x="3446236" y="4925626"/>
            <a:chExt cx="1745470" cy="10708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49" r="73820" b="32273"/>
            <a:stretch/>
          </p:blipFill>
          <p:spPr>
            <a:xfrm>
              <a:off x="3446236" y="4925626"/>
              <a:ext cx="1498990" cy="29951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02864" y="5169456"/>
              <a:ext cx="1688842" cy="22393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93" t="79153" r="34926" b="16116"/>
            <a:stretch/>
          </p:blipFill>
          <p:spPr>
            <a:xfrm>
              <a:off x="3502864" y="5402388"/>
              <a:ext cx="1567736" cy="24106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04517" y="5686599"/>
              <a:ext cx="1444688" cy="309904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798912" y="4422707"/>
            <a:ext cx="250371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Pašvaldībām aizpildīšanai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3880" y="4442555"/>
            <a:ext cx="250371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latin typeface="Calibri" panose="020F0502020204030204" pitchFamily="34" charset="0"/>
                <a:cs typeface="Calibri" panose="020F0502020204030204" pitchFamily="34" charset="0"/>
              </a:rPr>
              <a:t>Pašvaldībām precizēšanai</a:t>
            </a:r>
          </a:p>
        </p:txBody>
      </p:sp>
      <p:cxnSp>
        <p:nvCxnSpPr>
          <p:cNvPr id="17" name="Straight Arrow Connector 16"/>
          <p:cNvCxnSpPr>
            <a:stCxn id="14" idx="0"/>
          </p:cNvCxnSpPr>
          <p:nvPr/>
        </p:nvCxnSpPr>
        <p:spPr>
          <a:xfrm flipV="1">
            <a:off x="8050769" y="3685592"/>
            <a:ext cx="51318" cy="73711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0"/>
          </p:cNvCxnSpPr>
          <p:nvPr/>
        </p:nvCxnSpPr>
        <p:spPr>
          <a:xfrm flipH="1" flipV="1">
            <a:off x="6961475" y="3769567"/>
            <a:ext cx="1089294" cy="6531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210366" y="3918859"/>
            <a:ext cx="244930" cy="5928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170784" y="3993502"/>
            <a:ext cx="1265852" cy="5378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107167" y="3918859"/>
            <a:ext cx="3225665" cy="6116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96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000" dirty="0" smtClean="0">
                <a:solidFill>
                  <a:schemeClr val="tx2"/>
                </a:solidFill>
              </a:rPr>
              <a:t>Diskusija </a:t>
            </a: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Pašvaldību intereses /izpētes jautājumi starptautisko projektu (t.sk. «</a:t>
            </a:r>
            <a:r>
              <a:rPr lang="lv-LV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Land-Sea-Act</a:t>
            </a:r>
            <a:r>
              <a:rPr lang="lv-LV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») ietvaros </a:t>
            </a:r>
          </a:p>
          <a:p>
            <a:endParaRPr lang="lv-LV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-LV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Jaunu projektu idejas  par pielāgošanās klimata pārmaiņām, cilvēku drošību  u.c.</a:t>
            </a:r>
          </a:p>
          <a:p>
            <a:endParaRPr lang="lv-LV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-LV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Finansējuma piesaiste, t.sk. partnerībā ar uzņēmējiem, īpašniekiem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741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138" y="58550"/>
            <a:ext cx="6096000" cy="10366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538996" y="3850432"/>
            <a:ext cx="1981200" cy="304800"/>
          </a:xfrm>
        </p:spPr>
        <p:txBody>
          <a:bodyPr>
            <a:normAutofit/>
          </a:bodyPr>
          <a:lstStyle/>
          <a:p>
            <a:r>
              <a:rPr lang="lv-LV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© </a:t>
            </a:r>
            <a:r>
              <a:rPr lang="lv-LV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M.Grels</a:t>
            </a:r>
            <a:r>
              <a:rPr lang="lv-LV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2017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50"/>
            <a:ext cx="9144000" cy="72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01675" y="5591175"/>
            <a:ext cx="7772400" cy="854076"/>
          </a:xfrm>
        </p:spPr>
        <p:txBody>
          <a:bodyPr>
            <a:normAutofit/>
          </a:bodyPr>
          <a:lstStyle/>
          <a:p>
            <a:r>
              <a:rPr lang="lv-LV" dirty="0" smtClean="0"/>
              <a:t> </a:t>
            </a:r>
          </a:p>
          <a:p>
            <a:pPr>
              <a:defRPr/>
            </a:pPr>
            <a:endParaRPr lang="lv-LV" altLang="en-US" dirty="0" smtClean="0"/>
          </a:p>
          <a:p>
            <a:pPr>
              <a:defRPr/>
            </a:pPr>
            <a:endParaRPr lang="lv-LV" altLang="en-US" dirty="0" smtClean="0"/>
          </a:p>
        </p:txBody>
      </p:sp>
      <p:sp>
        <p:nvSpPr>
          <p:cNvPr id="38915" name="Text Placeholder 2"/>
          <p:cNvSpPr txBox="1">
            <a:spLocks/>
          </p:cNvSpPr>
          <p:nvPr/>
        </p:nvSpPr>
        <p:spPr bwMode="auto">
          <a:xfrm>
            <a:off x="719138" y="3932238"/>
            <a:ext cx="77724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57" tIns="46979" rIns="93957" bIns="46979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lv-LV" sz="3200" dirty="0">
                <a:latin typeface="Calibri" pitchFamily="34" charset="0"/>
                <a:ea typeface="Verdana" pitchFamily="34" charset="0"/>
                <a:cs typeface="Times New Roman" pitchFamily="18" charset="0"/>
              </a:rPr>
              <a:t>Paldies par uzmanību</a:t>
            </a:r>
            <a:r>
              <a:rPr lang="lv-LV" sz="3200" dirty="0" smtClean="0">
                <a:latin typeface="Calibri" pitchFamily="34" charset="0"/>
                <a:ea typeface="Verdana" pitchFamily="34" charset="0"/>
                <a:cs typeface="Times New Roman" pitchFamily="18" charset="0"/>
              </a:rPr>
              <a:t>!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lv-LV" altLang="en-US" sz="3200" dirty="0">
              <a:latin typeface="Calibri" pitchFamily="34" charset="0"/>
              <a:ea typeface="Verdana" pitchFamily="34" charset="0"/>
              <a:cs typeface="Times New Roman" pitchFamily="18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lv-LV" altLang="en-US" sz="2000" dirty="0" smtClean="0">
                <a:latin typeface="Calibri" pitchFamily="34" charset="0"/>
                <a:ea typeface="Verdana" pitchFamily="34" charset="0"/>
                <a:cs typeface="Times New Roman" pitchFamily="18" charset="0"/>
                <a:hlinkClick r:id="rId2"/>
              </a:rPr>
              <a:t>Dace.granta@varam.gov.lv</a:t>
            </a:r>
            <a:endParaRPr lang="lv-LV" altLang="en-US" sz="2000" dirty="0" smtClean="0">
              <a:latin typeface="Calibri" pitchFamily="34" charset="0"/>
              <a:ea typeface="Verdana" pitchFamily="34" charset="0"/>
              <a:cs typeface="Times New Roman" pitchFamily="18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lv-LV" altLang="en-US" sz="2000" dirty="0" smtClean="0">
                <a:latin typeface="Calibri" pitchFamily="34" charset="0"/>
                <a:ea typeface="Verdana" pitchFamily="34" charset="0"/>
                <a:cs typeface="Times New Roman" pitchFamily="18" charset="0"/>
              </a:rPr>
              <a:t>67026553</a:t>
            </a:r>
            <a:endParaRPr lang="lv-LV" altLang="en-US" sz="2000" dirty="0">
              <a:latin typeface="Calibri" pitchFamily="34" charset="0"/>
              <a:ea typeface="Verdana" pitchFamily="34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lv-LV" altLang="en-US" sz="2000" dirty="0"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5362" name="AutoShape 2" descr="Baltic Blue Growth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15364" name="AutoShape 4" descr="Baltic Blue Growth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75" y="381000"/>
            <a:ext cx="6534150" cy="1036642"/>
          </a:xfrm>
        </p:spPr>
        <p:txBody>
          <a:bodyPr>
            <a:normAutofit fontScale="90000"/>
          </a:bodyPr>
          <a:lstStyle/>
          <a:p>
            <a:r>
              <a:rPr lang="lv-LV" sz="3200" dirty="0" smtClean="0">
                <a:latin typeface="Calibri" pitchFamily="34" charset="0"/>
              </a:rPr>
              <a:t>Finansējuma avoti Piekrastes plānojuma īstenošanai</a:t>
            </a:r>
            <a:endParaRPr lang="lv-LV" sz="3200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5525" y="1594926"/>
            <a:ext cx="6391275" cy="4708531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lv-LV" sz="2400" dirty="0" smtClean="0">
                <a:latin typeface="Calibri" pitchFamily="34" charset="0"/>
              </a:rPr>
              <a:t>Valsts budžets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 smtClean="0">
                <a:latin typeface="Calibri" pitchFamily="34" charset="0"/>
              </a:rPr>
              <a:t>Pašvaldību budžets</a:t>
            </a:r>
          </a:p>
          <a:p>
            <a:pPr marL="457200" lvl="0" indent="-457200">
              <a:buFont typeface="+mj-lt"/>
              <a:buAutoNum type="arabicPeriod"/>
            </a:pPr>
            <a:r>
              <a:rPr lang="lv-LV" sz="2400" b="1" dirty="0" smtClean="0">
                <a:latin typeface="Calibri" pitchFamily="34" charset="0"/>
              </a:rPr>
              <a:t>Eiropas teritoriālās sadarbības programmas</a:t>
            </a:r>
            <a:endParaRPr lang="lv-LV" sz="2400" dirty="0" smtClean="0">
              <a:latin typeface="Calibri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lv-LV" sz="2400" b="1" dirty="0" smtClean="0">
                <a:latin typeface="Calibri" pitchFamily="34" charset="0"/>
              </a:rPr>
              <a:t>EJZF un ELFLA </a:t>
            </a:r>
          </a:p>
          <a:p>
            <a:pPr marL="457200" lvl="0" indent="-457200">
              <a:buFont typeface="+mj-lt"/>
              <a:buAutoNum type="arabicPeriod"/>
            </a:pPr>
            <a:r>
              <a:rPr lang="lv-LV" sz="2400" b="1" dirty="0" smtClean="0">
                <a:latin typeface="Calibri" pitchFamily="34" charset="0"/>
              </a:rPr>
              <a:t>Darbības programmas “Izaugsmei un nodarbinātībai” </a:t>
            </a:r>
            <a:r>
              <a:rPr lang="lv-LV" sz="2400" b="1" dirty="0" err="1" smtClean="0">
                <a:latin typeface="Calibri" pitchFamily="34" charset="0"/>
              </a:rPr>
              <a:t>SAMi</a:t>
            </a:r>
            <a:r>
              <a:rPr lang="lv-LV" sz="2400" b="1" dirty="0" smtClean="0">
                <a:latin typeface="Calibri" pitchFamily="34" charset="0"/>
              </a:rPr>
              <a:t>*</a:t>
            </a:r>
          </a:p>
          <a:p>
            <a:pPr marL="457200" lvl="0" indent="-457200">
              <a:buFont typeface="+mj-lt"/>
              <a:buAutoNum type="arabicPeriod"/>
            </a:pPr>
            <a:r>
              <a:rPr lang="lv-LV" sz="2400" dirty="0" smtClean="0">
                <a:latin typeface="Calibri" pitchFamily="34" charset="0"/>
              </a:rPr>
              <a:t>Latvijas vides aizsardzības fonda un LIFE programmas finansējums</a:t>
            </a:r>
          </a:p>
          <a:p>
            <a:pPr marL="457200" lvl="0" indent="-457200">
              <a:buFont typeface="+mj-lt"/>
              <a:buAutoNum type="arabicPeriod"/>
            </a:pPr>
            <a:r>
              <a:rPr lang="lv-LV" sz="2400" dirty="0" smtClean="0">
                <a:latin typeface="Calibri" pitchFamily="34" charset="0"/>
              </a:rPr>
              <a:t>Uzņēmumi</a:t>
            </a:r>
            <a:endParaRPr lang="lv-LV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lv-LV" dirty="0" smtClean="0"/>
              <a:t>*specifiskie atbalsta mērķi</a:t>
            </a:r>
            <a:endParaRPr lang="lv-LV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-84753"/>
            <a:ext cx="3122645" cy="2341983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9296400" y="4403274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© </a:t>
            </a:r>
            <a:r>
              <a:rPr lang="lv-LV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M.Grels</a:t>
            </a:r>
            <a:r>
              <a:rPr lang="lv-LV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2017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396" y="4797493"/>
            <a:ext cx="2587689" cy="1940767"/>
          </a:xfrm>
        </p:spPr>
      </p:pic>
      <p:sp>
        <p:nvSpPr>
          <p:cNvPr id="11" name="Text Placeholder 3"/>
          <p:cNvSpPr txBox="1">
            <a:spLocks/>
          </p:cNvSpPr>
          <p:nvPr/>
        </p:nvSpPr>
        <p:spPr bwMode="auto">
          <a:xfrm>
            <a:off x="9265298" y="6701718"/>
            <a:ext cx="305733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</a:t>
            </a:r>
            <a:r>
              <a:rPr lang="lv-LV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Balt </a:t>
            </a:r>
            <a:r>
              <a:rPr lang="lv-LV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Coast</a:t>
            </a:r>
            <a:r>
              <a:rPr lang="lv-LV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projekt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233904"/>
            <a:ext cx="2941216" cy="220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53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25" y="-12514"/>
            <a:ext cx="6629019" cy="1036642"/>
          </a:xfrm>
        </p:spPr>
        <p:txBody>
          <a:bodyPr>
            <a:normAutofit/>
          </a:bodyPr>
          <a:lstStyle/>
          <a:p>
            <a:r>
              <a:rPr lang="lv-LV" sz="2800" dirty="0" smtClean="0">
                <a:latin typeface="Calibri" pitchFamily="34" charset="0"/>
              </a:rPr>
              <a:t>Pludmales apmeklējuma sadalījums</a:t>
            </a:r>
            <a:r>
              <a:rPr lang="en-GB" sz="2800" dirty="0" smtClean="0">
                <a:latin typeface="Calibri" pitchFamily="34" charset="0"/>
              </a:rPr>
              <a:t/>
            </a:r>
            <a:br>
              <a:rPr lang="en-GB" sz="2800" dirty="0" smtClean="0">
                <a:latin typeface="Calibri" pitchFamily="34" charset="0"/>
              </a:rPr>
            </a:br>
            <a:endParaRPr lang="lv-LV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BD70657-C460-4F80-8D78-D677617BF0D0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4" name="Picture 13" descr="Piekrastes_apmekleju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7364" y="561975"/>
            <a:ext cx="9238514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151063" y="236538"/>
            <a:ext cx="6992937" cy="1036637"/>
          </a:xfrm>
        </p:spPr>
        <p:txBody>
          <a:bodyPr>
            <a:normAutofit fontScale="90000"/>
          </a:bodyPr>
          <a:lstStyle/>
          <a:p>
            <a:r>
              <a:rPr lang="lv-LV" sz="3600" dirty="0" smtClean="0">
                <a:latin typeface="Calibri" pitchFamily="34" charset="0"/>
              </a:rPr>
              <a:t>Ieguvumi </a:t>
            </a:r>
            <a:r>
              <a:rPr lang="lv-LV" sz="2800" dirty="0" smtClean="0">
                <a:latin typeface="Calibri" pitchFamily="34" charset="0"/>
              </a:rPr>
              <a:t>no Piekrastes plānojuma īstenošanas</a:t>
            </a:r>
            <a:br>
              <a:rPr lang="lv-LV" sz="2800" dirty="0" smtClean="0">
                <a:latin typeface="Calibri" pitchFamily="34" charset="0"/>
              </a:rPr>
            </a:br>
            <a:endParaRPr lang="en-GB" sz="2800" i="1" dirty="0" smtClean="0">
              <a:latin typeface="Calibri" pitchFamily="34" charset="0"/>
            </a:endParaRPr>
          </a:p>
        </p:txBody>
      </p:sp>
      <p:sp>
        <p:nvSpPr>
          <p:cNvPr id="27651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smtClean="0"/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798AB6-1ED7-4493-91C2-272A6A6A590A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  <p:graphicFrame>
        <p:nvGraphicFramePr>
          <p:cNvPr id="6" name="Diagram 5"/>
          <p:cNvGraphicFramePr/>
          <p:nvPr/>
        </p:nvGraphicFramePr>
        <p:xfrm>
          <a:off x="1" y="1936375"/>
          <a:ext cx="9372599" cy="402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899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err="1" smtClean="0">
                <a:solidFill>
                  <a:schemeClr val="accent1">
                    <a:lumMod val="50000"/>
                  </a:schemeClr>
                </a:solidFill>
              </a:rPr>
              <a:t>Kas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dirty="0" err="1" smtClean="0">
                <a:solidFill>
                  <a:schemeClr val="accent1">
                    <a:lumMod val="50000"/>
                  </a:schemeClr>
                </a:solidFill>
              </a:rPr>
              <a:t>paveikts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lv-LV" sz="3000" dirty="0" smtClean="0">
                <a:solidFill>
                  <a:srgbClr val="556A84"/>
                </a:solidFill>
              </a:rPr>
              <a:t> </a:t>
            </a:r>
            <a:endParaRPr lang="en-US" sz="3000" dirty="0">
              <a:solidFill>
                <a:srgbClr val="556A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dirty="0" smtClean="0"/>
              <a:t>Zemes pārvaldības likums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dirty="0" smtClean="0"/>
              <a:t>Tūrisma pamatnostādņu eksportspējīgā teritorija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K</a:t>
            </a:r>
            <a:r>
              <a:rPr lang="lv-LV" dirty="0" err="1"/>
              <a:t>ūrorta</a:t>
            </a:r>
            <a:r>
              <a:rPr lang="lv-LV" dirty="0"/>
              <a:t> statuss Jūrmalas un Liepājas daļām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dirty="0" smtClean="0"/>
              <a:t>Piekrastes plānojums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dirty="0" smtClean="0"/>
              <a:t>Finansiālais atbalsts 5.5.1.SAM ietvaros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dirty="0" smtClean="0"/>
              <a:t>Zemūdens kultūras </a:t>
            </a:r>
            <a:r>
              <a:rPr lang="lv-LV" dirty="0" smtClean="0"/>
              <a:t>pieminekļi </a:t>
            </a:r>
            <a:endParaRPr lang="lv-LV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dirty="0" smtClean="0"/>
              <a:t>DAP investīcijas kāpās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dirty="0" smtClean="0"/>
              <a:t>EST-LAT </a:t>
            </a:r>
            <a:r>
              <a:rPr lang="lv-LV" dirty="0" smtClean="0"/>
              <a:t>projekti  </a:t>
            </a:r>
            <a:endParaRPr lang="lv-LV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lv-LV" dirty="0" smtClean="0"/>
              <a:t>Pašvaldību ieguldījumi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192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</a:rPr>
              <a:t>Kas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dirty="0" err="1" smtClean="0">
                <a:solidFill>
                  <a:schemeClr val="tx2">
                    <a:lumMod val="75000"/>
                  </a:schemeClr>
                </a:solidFill>
              </a:rPr>
              <a:t>paveikts</a:t>
            </a:r>
            <a:r>
              <a:rPr lang="en-US" sz="3000" dirty="0" smtClean="0">
                <a:solidFill>
                  <a:schemeClr val="tx2">
                    <a:lumMod val="75000"/>
                  </a:schemeClr>
                </a:solidFill>
              </a:rPr>
              <a:t>? </a:t>
            </a:r>
            <a:endParaRPr 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Pavisam </a:t>
            </a:r>
            <a:r>
              <a:rPr lang="lv-LV" dirty="0" err="1" smtClean="0"/>
              <a:t>pamtnostādnēs</a:t>
            </a:r>
            <a:r>
              <a:rPr lang="lv-LV" dirty="0" smtClean="0"/>
              <a:t> </a:t>
            </a:r>
            <a:r>
              <a:rPr lang="lv-LV" b="1" dirty="0" smtClean="0"/>
              <a:t>19</a:t>
            </a:r>
            <a:r>
              <a:rPr lang="lv-LV" dirty="0" smtClean="0"/>
              <a:t> uzdevumi: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 smtClean="0"/>
              <a:t>i</a:t>
            </a:r>
            <a:r>
              <a:rPr lang="en-US" dirty="0" err="1" smtClean="0"/>
              <a:t>zpild</a:t>
            </a:r>
            <a:r>
              <a:rPr lang="lv-LV" dirty="0" err="1" smtClean="0"/>
              <a:t>īti</a:t>
            </a:r>
            <a:r>
              <a:rPr lang="lv-LV" dirty="0" smtClean="0"/>
              <a:t> 15 uzdevumi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 smtClean="0"/>
              <a:t>daļēji izpildīti 4 uzdevumi: </a:t>
            </a:r>
          </a:p>
          <a:p>
            <a:r>
              <a:rPr lang="lv-LV" dirty="0"/>
              <a:t> </a:t>
            </a:r>
            <a:r>
              <a:rPr lang="lv-LV" dirty="0" smtClean="0"/>
              <a:t>- iekļaušana Latvijas pielāgošanās stratēģijā </a:t>
            </a:r>
          </a:p>
          <a:p>
            <a:r>
              <a:rPr lang="lv-LV" dirty="0"/>
              <a:t> </a:t>
            </a:r>
            <a:r>
              <a:rPr lang="lv-LV" dirty="0" smtClean="0"/>
              <a:t>   klimata pārmaiņām</a:t>
            </a:r>
          </a:p>
          <a:p>
            <a:r>
              <a:rPr lang="lv-LV" dirty="0" smtClean="0"/>
              <a:t>-  īpaša informācija portālā latvia.travel</a:t>
            </a:r>
          </a:p>
          <a:p>
            <a:pPr marL="342900" indent="-342900">
              <a:buFontTx/>
              <a:buChar char="-"/>
            </a:pPr>
            <a:r>
              <a:rPr lang="lv-LV" dirty="0" smtClean="0"/>
              <a:t>grozījumi krasta kāpu aizsargjoslas noteikšanas metodikā</a:t>
            </a:r>
          </a:p>
          <a:p>
            <a:pPr marL="342900" indent="-342900">
              <a:buFontTx/>
              <a:buChar char="-"/>
            </a:pPr>
            <a:r>
              <a:rPr lang="lv-LV" dirty="0" smtClean="0"/>
              <a:t>normatīvais regulējums, lai tūristi var piedalīties zvejā </a:t>
            </a:r>
          </a:p>
          <a:p>
            <a:endParaRPr lang="lv-LV" b="1" dirty="0" smtClean="0"/>
          </a:p>
          <a:p>
            <a:r>
              <a:rPr lang="lv-LV" b="1" dirty="0" smtClean="0"/>
              <a:t>Plānotie rādītāji sasniegti daļēji!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8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050" y="152400"/>
            <a:ext cx="6705600" cy="1036642"/>
          </a:xfrm>
        </p:spPr>
        <p:txBody>
          <a:bodyPr>
            <a:normAutofit/>
          </a:bodyPr>
          <a:lstStyle/>
          <a:p>
            <a:r>
              <a:rPr lang="lv-LV" sz="3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Piekrastes plānojums pieejams </a:t>
            </a:r>
            <a:endParaRPr lang="lv-LV" sz="30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2175" y="895350"/>
            <a:ext cx="6848475" cy="5230823"/>
          </a:xfrm>
        </p:spPr>
        <p:txBody>
          <a:bodyPr/>
          <a:lstStyle/>
          <a:p>
            <a:r>
              <a:rPr lang="lv-LV" dirty="0" smtClean="0">
                <a:latin typeface="Calibri" pitchFamily="34" charset="0"/>
              </a:rPr>
              <a:t>1. </a:t>
            </a:r>
            <a:r>
              <a:rPr lang="lv-LV" b="1" dirty="0" smtClean="0">
                <a:latin typeface="Calibri" pitchFamily="34" charset="0"/>
              </a:rPr>
              <a:t>MK mājaslapā</a:t>
            </a:r>
            <a:r>
              <a:rPr lang="lv-LV" dirty="0" smtClean="0">
                <a:latin typeface="Calibri" pitchFamily="34" charset="0"/>
              </a:rPr>
              <a:t>: </a:t>
            </a:r>
            <a:r>
              <a:rPr lang="lv-LV" sz="1600" dirty="0" smtClean="0">
                <a:latin typeface="Calibri" pitchFamily="34" charset="0"/>
                <a:hlinkClick r:id="rId2"/>
              </a:rPr>
              <a:t>http://polsis.mk.gov.lv/documents/5763</a:t>
            </a:r>
            <a:r>
              <a:rPr lang="lv-LV" sz="1600" dirty="0" smtClean="0">
                <a:latin typeface="Calibri" pitchFamily="34" charset="0"/>
              </a:rPr>
              <a:t> </a:t>
            </a:r>
            <a:endParaRPr lang="lv-LV" sz="1800" dirty="0" smtClean="0">
              <a:latin typeface="Calibri" pitchFamily="34" charset="0"/>
            </a:endParaRPr>
          </a:p>
          <a:p>
            <a:r>
              <a:rPr lang="lv-LV" dirty="0" smtClean="0">
                <a:latin typeface="Calibri" pitchFamily="34" charset="0"/>
              </a:rPr>
              <a:t>2. </a:t>
            </a:r>
            <a:r>
              <a:rPr lang="lv-LV" b="1" dirty="0" smtClean="0">
                <a:latin typeface="Calibri" pitchFamily="34" charset="0"/>
              </a:rPr>
              <a:t>VARAM mājaslapā </a:t>
            </a:r>
            <a:r>
              <a:rPr lang="lv-LV" dirty="0" smtClean="0">
                <a:latin typeface="Calibri" pitchFamily="34" charset="0"/>
              </a:rPr>
              <a:t>sadaļā «Telpiskās attīstības plānošana» </a:t>
            </a:r>
            <a:r>
              <a:rPr lang="lv-LV" dirty="0" err="1" smtClean="0">
                <a:latin typeface="Calibri" pitchFamily="34" charset="0"/>
              </a:rPr>
              <a:t>apakšadaļā</a:t>
            </a:r>
            <a:r>
              <a:rPr lang="lv-LV" dirty="0">
                <a:latin typeface="Calibri" pitchFamily="34" charset="0"/>
              </a:rPr>
              <a:t> </a:t>
            </a:r>
            <a:r>
              <a:rPr lang="lv-LV" dirty="0" smtClean="0">
                <a:latin typeface="Calibri" pitchFamily="34" charset="0"/>
              </a:rPr>
              <a:t>«Piekrastes </a:t>
            </a:r>
            <a:r>
              <a:rPr lang="lv-LV" dirty="0">
                <a:latin typeface="Calibri" pitchFamily="34" charset="0"/>
              </a:rPr>
              <a:t>telpiskās attīstības </a:t>
            </a:r>
            <a:r>
              <a:rPr lang="lv-LV" dirty="0" smtClean="0">
                <a:latin typeface="Calibri" pitchFamily="34" charset="0"/>
              </a:rPr>
              <a:t>plānošana»: </a:t>
            </a:r>
            <a:r>
              <a:rPr lang="lv-LV" sz="1600" dirty="0" smtClean="0">
                <a:latin typeface="Calibri" pitchFamily="34" charset="0"/>
                <a:hlinkClick r:id="rId3"/>
              </a:rPr>
              <a:t>http://www.varam.gov.lv/lat/darbibas_veidi/tap/lv/?doc=18794</a:t>
            </a:r>
            <a:r>
              <a:rPr lang="lv-LV" sz="1600" dirty="0" smtClean="0">
                <a:latin typeface="Calibri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lv-LV" dirty="0" smtClean="0">
                <a:latin typeface="Calibri" pitchFamily="34" charset="0"/>
              </a:rPr>
              <a:t>3. </a:t>
            </a:r>
            <a:r>
              <a:rPr lang="lv-LV" b="1" dirty="0" err="1" smtClean="0">
                <a:latin typeface="Calibri" pitchFamily="34" charset="0"/>
              </a:rPr>
              <a:t>Ģeoportālā</a:t>
            </a:r>
            <a:r>
              <a:rPr lang="lv-LV" b="1" dirty="0" smtClean="0">
                <a:latin typeface="Calibri" pitchFamily="34" charset="0"/>
              </a:rPr>
              <a:t> “Ģeolatvija.lv” </a:t>
            </a:r>
            <a:r>
              <a:rPr lang="lv-LV" dirty="0" smtClean="0">
                <a:latin typeface="Calibri" pitchFamily="34" charset="0"/>
              </a:rPr>
              <a:t>(TAPIS sistēmas </a:t>
            </a:r>
            <a:r>
              <a:rPr lang="lv-LV" dirty="0" err="1" smtClean="0">
                <a:latin typeface="Calibri" pitchFamily="34" charset="0"/>
              </a:rPr>
              <a:t>pakalpē</a:t>
            </a:r>
            <a:r>
              <a:rPr lang="lv-LV" dirty="0" smtClean="0">
                <a:latin typeface="Calibri" pitchFamily="34" charset="0"/>
              </a:rPr>
              <a:t>): </a:t>
            </a:r>
            <a:r>
              <a:rPr lang="lv-LV" sz="1600" u="sng" dirty="0" smtClean="0">
                <a:latin typeface="Calibri" pitchFamily="34" charset="0"/>
                <a:hlinkClick r:id="rId4"/>
              </a:rPr>
              <a:t>https://geolatvija.lv/geo/tapis3#document_6437</a:t>
            </a:r>
            <a:r>
              <a:rPr lang="lv-LV" sz="1600" u="sng" dirty="0" smtClean="0">
                <a:latin typeface="Calibri" pitchFamily="34" charset="0"/>
              </a:rPr>
              <a:t> </a:t>
            </a:r>
            <a:r>
              <a:rPr lang="lv-LV" sz="1600" dirty="0" smtClean="0">
                <a:latin typeface="Calibri" pitchFamily="34" charset="0"/>
              </a:rPr>
              <a:t> </a:t>
            </a:r>
          </a:p>
          <a:p>
            <a:r>
              <a:rPr lang="lv-LV" dirty="0" smtClean="0"/>
              <a:t> </a:t>
            </a:r>
            <a:endParaRPr lang="lv-LV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09255" y="2876550"/>
            <a:ext cx="9714859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6229350" y="3028950"/>
            <a:ext cx="3019104" cy="34575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48472"/>
            <a:ext cx="6553200" cy="1036642"/>
          </a:xfrm>
        </p:spPr>
        <p:txBody>
          <a:bodyPr>
            <a:noAutofit/>
          </a:bodyPr>
          <a:lstStyle/>
          <a:p>
            <a:r>
              <a:rPr lang="lv-LV" sz="32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Piekrastes plānojuma darba materiāli </a:t>
            </a:r>
            <a:endParaRPr lang="lv-LV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 smtClean="0">
                <a:latin typeface="Calibri" pitchFamily="34" charset="0"/>
              </a:rPr>
              <a:t>VARAM mājaslapā </a:t>
            </a:r>
            <a:r>
              <a:rPr lang="lv-LV" sz="1600" dirty="0" smtClean="0">
                <a:latin typeface="Calibri" pitchFamily="34" charset="0"/>
                <a:hlinkClick r:id="rId2"/>
              </a:rPr>
              <a:t>http://www.varam.gov.lv/lat/darbibas_veidi/tap/lv/?doc=22027</a:t>
            </a:r>
            <a:r>
              <a:rPr lang="lv-LV" sz="1600" dirty="0" smtClean="0">
                <a:latin typeface="Calibri" pitchFamily="34" charset="0"/>
              </a:rPr>
              <a:t>: </a:t>
            </a:r>
          </a:p>
          <a:p>
            <a:pPr lvl="1">
              <a:buFont typeface="Arial" pitchFamily="34" charset="0"/>
              <a:buChar char="•"/>
            </a:pPr>
            <a:r>
              <a:rPr lang="lv-LV" sz="2400" dirty="0" smtClean="0">
                <a:latin typeface="Calibri" pitchFamily="34" charset="0"/>
              </a:rPr>
              <a:t>situācija </a:t>
            </a:r>
            <a:r>
              <a:rPr lang="lv-LV" sz="2400" dirty="0">
                <a:latin typeface="Calibri" pitchFamily="34" charset="0"/>
              </a:rPr>
              <a:t>piekrastē 2015. </a:t>
            </a:r>
            <a:r>
              <a:rPr lang="lv-LV" sz="2400" dirty="0" smtClean="0">
                <a:latin typeface="Calibri" pitchFamily="34" charset="0"/>
              </a:rPr>
              <a:t>gadā: </a:t>
            </a:r>
            <a:r>
              <a:rPr lang="lv-LV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lv-LV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vienotā dabas un kultūras mantojuma </a:t>
            </a:r>
            <a:r>
              <a:rPr lang="lv-LV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vērtības, apmeklētība, antropogēnā slodze, cilvēku drošības un </a:t>
            </a:r>
            <a:r>
              <a:rPr lang="lv-LV" sz="2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glābšanas </a:t>
            </a:r>
            <a:r>
              <a:rPr lang="lv-LV" sz="2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iespējas </a:t>
            </a:r>
          </a:p>
          <a:p>
            <a:pPr lvl="1">
              <a:buFont typeface="Arial" pitchFamily="34" charset="0"/>
              <a:buChar char="•"/>
            </a:pPr>
            <a:r>
              <a:rPr lang="lv-LV" sz="2400" dirty="0" smtClean="0">
                <a:latin typeface="Calibri" pitchFamily="34" charset="0"/>
              </a:rPr>
              <a:t>vadlīnijas  publiskās </a:t>
            </a:r>
            <a:r>
              <a:rPr lang="lv-LV" sz="2400" dirty="0">
                <a:latin typeface="Calibri" pitchFamily="34" charset="0"/>
              </a:rPr>
              <a:t>infrastruktūras attīstībai </a:t>
            </a:r>
            <a:r>
              <a:rPr lang="lv-LV" sz="2400" dirty="0" smtClean="0">
                <a:latin typeface="Calibri" pitchFamily="34" charset="0"/>
              </a:rPr>
              <a:t>25 prioritārajās attīstāmajās vietās </a:t>
            </a:r>
          </a:p>
          <a:p>
            <a:endParaRPr lang="lv-LV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-10882"/>
            <a:ext cx="6096000" cy="1036642"/>
          </a:xfrm>
        </p:spPr>
        <p:txBody>
          <a:bodyPr>
            <a:normAutofit/>
          </a:bodyPr>
          <a:lstStyle/>
          <a:p>
            <a:r>
              <a:rPr lang="lv-LV" dirty="0" smtClean="0">
                <a:solidFill>
                  <a:schemeClr val="tx2"/>
                </a:solidFill>
              </a:rPr>
              <a:t>Cilvēku drošības novērtējums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9" name="Picture 8" descr="C:\Users\MartinsG\AppData\Local\Microsoft\Windows\Temporary Internet Files\Content.Outlook\5I2WGURR\G164_24_Operativo dienestu piekluve_850t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784"/>
            <a:ext cx="9144000" cy="639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409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Attēlu rezultāti vaicājumam “shipping anchor exposition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0" b="21405"/>
          <a:stretch/>
        </p:blipFill>
        <p:spPr bwMode="auto">
          <a:xfrm>
            <a:off x="9304" y="2695213"/>
            <a:ext cx="2083138" cy="1441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1840" y="381812"/>
            <a:ext cx="1876818" cy="1400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lv-LV" dirty="0" smtClean="0"/>
          </a:p>
          <a:p>
            <a:endParaRPr lang="lv-LV" dirty="0"/>
          </a:p>
          <a:p>
            <a:endParaRPr lang="lv-LV" dirty="0" smtClean="0"/>
          </a:p>
          <a:p>
            <a:endParaRPr lang="lv-LV" dirty="0"/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030985" y="0"/>
            <a:ext cx="7255890" cy="6956090"/>
            <a:chOff x="1583310" y="0"/>
            <a:chExt cx="7255890" cy="695609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10425" b="5274"/>
            <a:stretch/>
          </p:blipFill>
          <p:spPr bwMode="auto">
            <a:xfrm>
              <a:off x="2509837" y="0"/>
              <a:ext cx="6329363" cy="6956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4" name="Group 13"/>
            <p:cNvGrpSpPr/>
            <p:nvPr/>
          </p:nvGrpSpPr>
          <p:grpSpPr>
            <a:xfrm>
              <a:off x="1583310" y="520941"/>
              <a:ext cx="5665643" cy="6435149"/>
              <a:chOff x="1583310" y="520941"/>
              <a:chExt cx="5665643" cy="643514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5453062" y="4321076"/>
                <a:ext cx="1795891" cy="20621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lv-LV" sz="1600" dirty="0" smtClean="0">
                    <a:solidFill>
                      <a:srgbClr val="C00000"/>
                    </a:solidFill>
                  </a:rPr>
                  <a:t>5.5.1. SAM ietvaros Ventspils DR daļā paredzētas aktivitātes piekļuves nodrošināšanai Baltijas jūras vērtībām</a:t>
                </a:r>
                <a:endParaRPr lang="lv-LV" sz="16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4572000" y="4391025"/>
                <a:ext cx="881062" cy="400051"/>
              </a:xfrm>
              <a:prstGeom prst="straightConnector1">
                <a:avLst/>
              </a:prstGeom>
              <a:ln w="158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31278"/>
              <a:stretch/>
            </p:blipFill>
            <p:spPr>
              <a:xfrm>
                <a:off x="1583310" y="520941"/>
                <a:ext cx="2844710" cy="1869834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t="69011" r="42086"/>
              <a:stretch/>
            </p:blipFill>
            <p:spPr>
              <a:xfrm>
                <a:off x="1583310" y="2390775"/>
                <a:ext cx="1648863" cy="844505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83310" y="3242574"/>
                <a:ext cx="967009" cy="371351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33937" y="2383481"/>
                <a:ext cx="1375045" cy="84450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28020" y="1181541"/>
                <a:ext cx="685800" cy="844505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90800" y="3209925"/>
                <a:ext cx="967009" cy="78105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985" y="0"/>
            <a:ext cx="7255890" cy="542925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lv-LV" sz="3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Ventspils pilsētas DR daļas attīstāmā vieta</a:t>
            </a:r>
            <a:endParaRPr lang="lv-LV" sz="3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53" y="4006718"/>
            <a:ext cx="2085478" cy="1568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4" y="67205"/>
            <a:ext cx="2063964" cy="1377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" y="5441002"/>
            <a:ext cx="2092818" cy="1496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4" y="1352781"/>
            <a:ext cx="2085711" cy="156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Oval 26"/>
          <p:cNvSpPr/>
          <p:nvPr/>
        </p:nvSpPr>
        <p:spPr>
          <a:xfrm>
            <a:off x="1682390" y="165946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656948" y="1499222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568324" y="3766733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453145" y="3584999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22193" y="3376208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237787" y="3584999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605961" y="4278904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24450" y="870489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214665" y="1444257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214744" y="1660549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214744" y="1870452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2214866" y="2068902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654352" y="2948672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654352" y="4191164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654352" y="5607656"/>
            <a:ext cx="230358" cy="22424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000" dirty="0" smtClean="0">
                <a:solidFill>
                  <a:schemeClr val="accent1">
                    <a:lumMod val="50000"/>
                  </a:schemeClr>
                </a:solidFill>
              </a:rPr>
              <a:t>Kas </a:t>
            </a:r>
            <a:r>
              <a:rPr lang="lv-LV" sz="3000" dirty="0" smtClean="0">
                <a:solidFill>
                  <a:schemeClr val="accent1">
                    <a:lumMod val="50000"/>
                  </a:schemeClr>
                </a:solidFill>
              </a:rPr>
              <a:t>nozīmīgākais pašlaik?</a:t>
            </a:r>
            <a:endParaRPr lang="en-US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0931" y="1752600"/>
            <a:ext cx="6655869" cy="4373573"/>
          </a:xfrm>
        </p:spPr>
        <p:txBody>
          <a:bodyPr>
            <a:normAutofit fontScale="92500" lnSpcReduction="10000"/>
          </a:bodyPr>
          <a:lstStyle/>
          <a:p>
            <a:r>
              <a:rPr lang="lv-LV" dirty="0" smtClean="0"/>
              <a:t>5.5.1.SAM ieviešana</a:t>
            </a:r>
          </a:p>
          <a:p>
            <a:endParaRPr lang="lv-LV" dirty="0"/>
          </a:p>
          <a:p>
            <a:r>
              <a:rPr lang="lv-LV" dirty="0" smtClean="0"/>
              <a:t>Projekts «</a:t>
            </a:r>
            <a:r>
              <a:rPr lang="lv-LV" dirty="0" smtClean="0">
                <a:latin typeface="Calibri" panose="020F0502020204030204" pitchFamily="34" charset="0"/>
                <a:cs typeface="Calibri" panose="020F0502020204030204" pitchFamily="34" charset="0"/>
              </a:rPr>
              <a:t>Uzlabota </a:t>
            </a:r>
            <a:r>
              <a:rPr lang="lv-LV" dirty="0">
                <a:latin typeface="Calibri" panose="020F0502020204030204" pitchFamily="34" charset="0"/>
                <a:cs typeface="Calibri" panose="020F0502020204030204" pitchFamily="34" charset="0"/>
              </a:rPr>
              <a:t>jahtu ostu infrastruktūra un ostu tīkla attīstība Igaunijā un Latvijā”</a:t>
            </a:r>
            <a:r>
              <a:rPr lang="lv-LV" dirty="0" smtClean="0"/>
              <a:t> EST-LAT HARBOURS</a:t>
            </a:r>
          </a:p>
          <a:p>
            <a:r>
              <a:rPr lang="lv-LV" dirty="0">
                <a:hlinkClick r:id="rId2"/>
              </a:rPr>
              <a:t>https://</a:t>
            </a:r>
            <a:r>
              <a:rPr lang="lv-LV" dirty="0" smtClean="0">
                <a:hlinkClick r:id="rId2"/>
              </a:rPr>
              <a:t>estlat.eu/en/estlat-results/estlat-harbours.html</a:t>
            </a:r>
            <a:endParaRPr lang="lv-LV" dirty="0" smtClean="0"/>
          </a:p>
          <a:p>
            <a:endParaRPr lang="en-US" dirty="0" smtClean="0"/>
          </a:p>
          <a:p>
            <a:r>
              <a:rPr lang="en-US" dirty="0" err="1" smtClean="0"/>
              <a:t>Projekts</a:t>
            </a:r>
            <a:r>
              <a:rPr lang="en-US" dirty="0" smtClean="0"/>
              <a:t> </a:t>
            </a:r>
            <a:r>
              <a:rPr lang="en-US" dirty="0"/>
              <a:t>ESTLAT-18 Safe Sea 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estlat.eu/en/estlat-results/safe-sea.html</a:t>
            </a:r>
            <a:endParaRPr lang="en-US" dirty="0" smtClean="0"/>
          </a:p>
          <a:p>
            <a:endParaRPr lang="en-US" dirty="0" smtClean="0"/>
          </a:p>
          <a:p>
            <a:r>
              <a:rPr lang="lv-LV" dirty="0" smtClean="0"/>
              <a:t>Projekts </a:t>
            </a:r>
            <a:r>
              <a:rPr lang="lv-LV" dirty="0"/>
              <a:t>«Kājāmgājēju maršruts gar Baltijas jūras </a:t>
            </a:r>
            <a:r>
              <a:rPr lang="lv-LV" dirty="0" smtClean="0"/>
              <a:t>piekrasti»</a:t>
            </a:r>
          </a:p>
          <a:p>
            <a:r>
              <a:rPr lang="lv-LV" dirty="0">
                <a:hlinkClick r:id="rId4"/>
              </a:rPr>
              <a:t>http://</a:t>
            </a:r>
            <a:r>
              <a:rPr lang="lv-LV" dirty="0" smtClean="0">
                <a:hlinkClick r:id="rId4"/>
              </a:rPr>
              <a:t>www.celotajs.lv/lv/news/item/view/714</a:t>
            </a:r>
            <a:endParaRPr lang="lv-LV" dirty="0" smtClean="0"/>
          </a:p>
          <a:p>
            <a:endParaRPr lang="lv-LV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0852D7-C93B-4CE9-AF6B-F5930D6C1D72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714493"/>
      </p:ext>
    </p:extLst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89_Prezentacija_templateLV</Template>
  <TotalTime>6111</TotalTime>
  <Words>868</Words>
  <Application>Microsoft Office PowerPoint</Application>
  <PresentationFormat>On-screen Show (4:3)</PresentationFormat>
  <Paragraphs>213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Verdana</vt:lpstr>
      <vt:lpstr>89_Prezentacija_templateLV</vt:lpstr>
      <vt:lpstr>Piekrastes telpiskās attīstības pamatnostādnes -  pašlaik un turpmāk </vt:lpstr>
      <vt:lpstr>PowerPoint Presentation</vt:lpstr>
      <vt:lpstr>Kas paveikts?  </vt:lpstr>
      <vt:lpstr>Kas paveikts? </vt:lpstr>
      <vt:lpstr>Piekrastes plānojums pieejams </vt:lpstr>
      <vt:lpstr>Piekrastes plānojuma darba materiāli </vt:lpstr>
      <vt:lpstr>Cilvēku drošības novērtējums</vt:lpstr>
      <vt:lpstr>Ventspils pilsētas DR daļas attīstāmā vieta</vt:lpstr>
      <vt:lpstr>Kas nozīmīgākais pašlaik?</vt:lpstr>
      <vt:lpstr>PowerPoint Presentation</vt:lpstr>
      <vt:lpstr>Kas turpmāk? </vt:lpstr>
      <vt:lpstr>Kas turpmāk? Sadarbība, attīstības koncentrēšana 60 attīstamajās vietās   </vt:lpstr>
      <vt:lpstr>Kas turpmāk?</vt:lpstr>
      <vt:lpstr>Mājas darbs </vt:lpstr>
      <vt:lpstr>Informācija par pašvaldību paveikto</vt:lpstr>
      <vt:lpstr>Diskusija </vt:lpstr>
      <vt:lpstr>PowerPoint Presentation</vt:lpstr>
      <vt:lpstr>PowerPoint Presentation</vt:lpstr>
      <vt:lpstr>Finansējuma avoti Piekrastes plānojuma īstenošanai</vt:lpstr>
      <vt:lpstr>Pludmales apmeklējuma sadalījums </vt:lpstr>
      <vt:lpstr>Ieguvumi no Piekrastes plānojuma īstenošanas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Martins Grels</dc:creator>
  <cp:lastModifiedBy>Dace Granta</cp:lastModifiedBy>
  <cp:revision>627</cp:revision>
  <cp:lastPrinted>2017-12-11T15:09:55Z</cp:lastPrinted>
  <dcterms:created xsi:type="dcterms:W3CDTF">2014-11-20T14:46:47Z</dcterms:created>
  <dcterms:modified xsi:type="dcterms:W3CDTF">2017-12-12T07:12:30Z</dcterms:modified>
</cp:coreProperties>
</file>