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2" r:id="rId7"/>
    <p:sldId id="263" r:id="rId8"/>
    <p:sldId id="266" r:id="rId9"/>
    <p:sldId id="261" r:id="rId10"/>
    <p:sldId id="264" r:id="rId11"/>
    <p:sldId id="267" r:id="rId1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Downloads\DU_absolvent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Sheet1!$A$3</c:f>
              <c:strCache>
                <c:ptCount val="1"/>
                <c:pt idx="0">
                  <c:v>Latgales reģions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6.6666666666666666E-2"/>
                  <c:y val="5.555555555555555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69C-43D0-AC52-195134A1E02B}"/>
                </c:ext>
                <c:ext xmlns:c15="http://schemas.microsoft.com/office/drawing/2012/chart" uri="{CE6537A1-D6FC-4f65-9D91-7224C49458BB}">
                  <c15:layout/>
                </c:ext>
              </c:extLst>
            </c:dLbl>
            <c:dLbl>
              <c:idx val="1"/>
              <c:layout>
                <c:manualLayout>
                  <c:x val="-6.6666666666666721E-2"/>
                  <c:y val="5.092592592592592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69C-43D0-AC52-195134A1E02B}"/>
                </c:ext>
                <c:ext xmlns:c15="http://schemas.microsoft.com/office/drawing/2012/chart" uri="{CE6537A1-D6FC-4f65-9D91-7224C49458BB}">
                  <c15:layout/>
                </c:ext>
              </c:extLst>
            </c:dLbl>
            <c:dLbl>
              <c:idx val="2"/>
              <c:layout>
                <c:manualLayout>
                  <c:x val="-6.6666666666666721E-2"/>
                  <c:y val="4.166666666666666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469C-43D0-AC52-195134A1E02B}"/>
                </c:ext>
                <c:ext xmlns:c15="http://schemas.microsoft.com/office/drawing/2012/chart" uri="{CE6537A1-D6FC-4f65-9D91-7224C49458BB}">
                  <c15:layout/>
                </c:ext>
              </c:extLst>
            </c:dLbl>
            <c:dLbl>
              <c:idx val="3"/>
              <c:layout>
                <c:manualLayout>
                  <c:x val="-8.0555555555555561E-2"/>
                  <c:y val="4.166666666666670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469C-43D0-AC52-195134A1E02B}"/>
                </c:ext>
                <c:ext xmlns:c15="http://schemas.microsoft.com/office/drawing/2012/chart" uri="{CE6537A1-D6FC-4f65-9D91-7224C49458BB}">
                  <c15:layout/>
                </c:ext>
              </c:extLst>
            </c:dLbl>
            <c:dLbl>
              <c:idx val="4"/>
              <c:layout>
                <c:manualLayout>
                  <c:x val="-9.166666666666666E-2"/>
                  <c:y val="5.092592592592592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69C-43D0-AC52-195134A1E02B}"/>
                </c:ext>
                <c:ext xmlns:c15="http://schemas.microsoft.com/office/drawing/2012/chart" uri="{CE6537A1-D6FC-4f65-9D91-7224C49458BB}">
                  <c15:layout/>
                </c:ext>
              </c:extLst>
            </c:dLbl>
            <c:dLbl>
              <c:idx val="5"/>
              <c:layout>
                <c:manualLayout>
                  <c:x val="-8.8888888888888892E-2"/>
                  <c:y val="5.092592592592592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69C-43D0-AC52-195134A1E02B}"/>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Sheet1!$B$1:$G$1</c:f>
              <c:numCache>
                <c:formatCode>General</c:formatCode>
                <c:ptCount val="6"/>
                <c:pt idx="0">
                  <c:v>2013</c:v>
                </c:pt>
                <c:pt idx="1">
                  <c:v>2014</c:v>
                </c:pt>
                <c:pt idx="2">
                  <c:v>2015</c:v>
                </c:pt>
                <c:pt idx="3">
                  <c:v>2016</c:v>
                </c:pt>
                <c:pt idx="4">
                  <c:v>2017</c:v>
                </c:pt>
                <c:pt idx="5">
                  <c:v>2018</c:v>
                </c:pt>
              </c:numCache>
            </c:numRef>
          </c:cat>
          <c:val>
            <c:numRef>
              <c:f>Sheet1!$B$3:$G$3</c:f>
              <c:numCache>
                <c:formatCode>General</c:formatCode>
                <c:ptCount val="6"/>
                <c:pt idx="0">
                  <c:v>292674</c:v>
                </c:pt>
                <c:pt idx="1">
                  <c:v>286238</c:v>
                </c:pt>
                <c:pt idx="2">
                  <c:v>281581</c:v>
                </c:pt>
                <c:pt idx="3">
                  <c:v>276538</c:v>
                </c:pt>
                <c:pt idx="4">
                  <c:v>270211</c:v>
                </c:pt>
                <c:pt idx="5">
                  <c:v>264857</c:v>
                </c:pt>
              </c:numCache>
            </c:numRef>
          </c:val>
          <c:smooth val="0"/>
          <c:extLst xmlns:c16r2="http://schemas.microsoft.com/office/drawing/2015/06/chart">
            <c:ext xmlns:c16="http://schemas.microsoft.com/office/drawing/2014/chart" uri="{C3380CC4-5D6E-409C-BE32-E72D297353CC}">
              <c16:uniqueId val="{00000006-469C-43D0-AC52-195134A1E02B}"/>
            </c:ext>
          </c:extLst>
        </c:ser>
        <c:dLbls>
          <c:showLegendKey val="0"/>
          <c:showVal val="0"/>
          <c:showCatName val="0"/>
          <c:showSerName val="0"/>
          <c:showPercent val="0"/>
          <c:showBubbleSize val="0"/>
        </c:dLbls>
        <c:marker val="1"/>
        <c:smooth val="0"/>
        <c:axId val="417997224"/>
        <c:axId val="416884728"/>
      </c:lineChart>
      <c:catAx>
        <c:axId val="417997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lv-LV"/>
          </a:p>
        </c:txPr>
        <c:crossAx val="416884728"/>
        <c:crosses val="autoZero"/>
        <c:auto val="1"/>
        <c:lblAlgn val="ctr"/>
        <c:lblOffset val="100"/>
        <c:noMultiLvlLbl val="0"/>
      </c:catAx>
      <c:valAx>
        <c:axId val="416884728"/>
        <c:scaling>
          <c:orientation val="minMax"/>
          <c:max val="300000"/>
          <c:min val="25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lv-LV"/>
          </a:p>
        </c:txPr>
        <c:crossAx val="417997224"/>
        <c:crosses val="autoZero"/>
        <c:crossBetween val="between"/>
      </c:valAx>
      <c:spPr>
        <a:noFill/>
        <a:ln>
          <a:noFill/>
        </a:ln>
        <a:effectLst/>
      </c:spPr>
    </c:plotArea>
    <c:plotVisOnly val="1"/>
    <c:dispBlanksAs val="gap"/>
    <c:showDLblsOverMax val="0"/>
  </c:chart>
  <c:spPr>
    <a:noFill/>
    <a:ln>
      <a:noFill/>
    </a:ln>
    <a:effectLst/>
  </c:spPr>
  <c:txPr>
    <a:bodyPr/>
    <a:lstStyle/>
    <a:p>
      <a:pPr>
        <a:defRPr sz="2400"/>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A369E-1C44-480D-93B9-5FECDC140103}" type="datetimeFigureOut">
              <a:rPr lang="lv-LV" smtClean="0"/>
              <a:t>2019.06.14.</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4FF171-8E98-48E8-B3D7-5672C23E9B5C}" type="slidenum">
              <a:rPr lang="lv-LV" smtClean="0"/>
              <a:t>‹#›</a:t>
            </a:fld>
            <a:endParaRPr lang="lv-LV"/>
          </a:p>
        </p:txBody>
      </p:sp>
    </p:spTree>
    <p:extLst>
      <p:ext uri="{BB962C8B-B14F-4D97-AF65-F5344CB8AC3E}">
        <p14:creationId xmlns:p14="http://schemas.microsoft.com/office/powerpoint/2010/main" val="3336322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lv-LV" altLang="lv-LV" smtClean="0"/>
              <a:t>Dzīves līmeni var salīdzināt, katrā valstī izmērot zināmu preču un pakalpojumu cenu attiecību pret ienākumiem. Galarezultātu izsaka kopējā nosacītā “valūtā”, ko sauc par pirktspējas līmeni (PSL). Salīdzinot IKP uz vienu iedzīvotāju un izsakot to PSL, rodas pārskats par dzīves līmeni visā ES.</a:t>
            </a:r>
          </a:p>
        </p:txBody>
      </p:sp>
      <p:sp>
        <p:nvSpPr>
          <p:cNvPr id="1229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CF01DE4C-82B3-486C-8FC2-85B6CA5BEA31}" type="slidenum">
              <a:rPr lang="lv-LV" altLang="lv-LV" smtClean="0"/>
              <a:pPr/>
              <a:t>7</a:t>
            </a:fld>
            <a:endParaRPr lang="lv-LV" altLang="lv-LV" smtClean="0"/>
          </a:p>
        </p:txBody>
      </p:sp>
    </p:spTree>
    <p:extLst>
      <p:ext uri="{BB962C8B-B14F-4D97-AF65-F5344CB8AC3E}">
        <p14:creationId xmlns:p14="http://schemas.microsoft.com/office/powerpoint/2010/main" val="610254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1122363"/>
            <a:ext cx="9144000" cy="2387600"/>
          </a:xfrm>
        </p:spPr>
        <p:txBody>
          <a:bodyPr anchor="b"/>
          <a:lstStyle>
            <a:lvl1pPr algn="ctr">
              <a:defRPr sz="6000"/>
            </a:lvl1pPr>
          </a:lstStyle>
          <a:p>
            <a:r>
              <a:rPr lang="lv-LV" smtClean="0"/>
              <a:t>Rediģēt šablona virsraksta stilu</a:t>
            </a:r>
            <a:endParaRPr lang="lv-LV"/>
          </a:p>
        </p:txBody>
      </p:sp>
      <p:sp>
        <p:nvSpPr>
          <p:cNvPr id="3" name="Apakšvirsrakst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EC04BD32-ACE1-46F2-8AA4-D678E4B0D66B}" type="datetimeFigureOut">
              <a:rPr lang="lv-LV" smtClean="0"/>
              <a:t>2019.06.14.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1230149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C04BD32-ACE1-46F2-8AA4-D678E4B0D66B}" type="datetimeFigureOut">
              <a:rPr lang="lv-LV" smtClean="0"/>
              <a:t>2019.06.14.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3995456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8724900" y="365125"/>
            <a:ext cx="2628900" cy="5811838"/>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838200" y="365125"/>
            <a:ext cx="7734300" cy="5811838"/>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C04BD32-ACE1-46F2-8AA4-D678E4B0D66B}" type="datetimeFigureOut">
              <a:rPr lang="lv-LV" smtClean="0"/>
              <a:t>2019.06.14.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316085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C04BD32-ACE1-46F2-8AA4-D678E4B0D66B}" type="datetimeFigureOut">
              <a:rPr lang="lv-LV" smtClean="0"/>
              <a:t>2019.06.14.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205612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831850" y="1709738"/>
            <a:ext cx="10515600" cy="2852737"/>
          </a:xfrm>
        </p:spPr>
        <p:txBody>
          <a:bodyPr anchor="b"/>
          <a:lstStyle>
            <a:lvl1pPr>
              <a:defRPr sz="6000"/>
            </a:lvl1pPr>
          </a:lstStyle>
          <a:p>
            <a:r>
              <a:rPr lang="lv-LV" smtClean="0"/>
              <a:t>Rediģēt šablona virsraksta stilu</a:t>
            </a:r>
            <a:endParaRPr lang="lv-LV"/>
          </a:p>
        </p:txBody>
      </p:sp>
      <p:sp>
        <p:nvSpPr>
          <p:cNvPr id="3" name="Teksta vietturi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EC04BD32-ACE1-46F2-8AA4-D678E4B0D66B}" type="datetimeFigureOut">
              <a:rPr lang="lv-LV" smtClean="0"/>
              <a:t>2019.06.14.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2531889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838200" y="1825625"/>
            <a:ext cx="51816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6172200" y="1825625"/>
            <a:ext cx="51816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EC04BD32-ACE1-46F2-8AA4-D678E4B0D66B}" type="datetimeFigureOut">
              <a:rPr lang="lv-LV" smtClean="0"/>
              <a:t>2019.06.14.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411971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365125"/>
            <a:ext cx="10515600" cy="1325563"/>
          </a:xfrm>
        </p:spPr>
        <p:txBody>
          <a:bodyPr/>
          <a:lstStyle/>
          <a:p>
            <a:r>
              <a:rPr lang="lv-LV" smtClean="0"/>
              <a:t>Rediģēt šablona virsraksta stilu</a:t>
            </a:r>
            <a:endParaRPr lang="lv-LV"/>
          </a:p>
        </p:txBody>
      </p:sp>
      <p:sp>
        <p:nvSpPr>
          <p:cNvPr id="3" name="Teksta vietturi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839788" y="2505075"/>
            <a:ext cx="5157787"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6172200" y="2505075"/>
            <a:ext cx="5183188"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EC04BD32-ACE1-46F2-8AA4-D678E4B0D66B}" type="datetimeFigureOut">
              <a:rPr lang="lv-LV" smtClean="0"/>
              <a:t>2019.06.14.</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325880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EC04BD32-ACE1-46F2-8AA4-D678E4B0D66B}" type="datetimeFigureOut">
              <a:rPr lang="lv-LV" smtClean="0"/>
              <a:t>2019.06.14.</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124066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EC04BD32-ACE1-46F2-8AA4-D678E4B0D66B}" type="datetimeFigureOut">
              <a:rPr lang="lv-LV" smtClean="0"/>
              <a:t>2019.06.14.</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2483533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smtClean="0"/>
              <a:t>Rediģēt šablona virsraksta stilu</a:t>
            </a:r>
            <a:endParaRPr lang="lv-LV"/>
          </a:p>
        </p:txBody>
      </p:sp>
      <p:sp>
        <p:nvSpPr>
          <p:cNvPr id="3" name="Satura vietturi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C04BD32-ACE1-46F2-8AA4-D678E4B0D66B}" type="datetimeFigureOut">
              <a:rPr lang="lv-LV" smtClean="0"/>
              <a:t>2019.06.14.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3848765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smtClean="0"/>
              <a:t>Rediģēt šablona virsraksta stilu</a:t>
            </a:r>
            <a:endParaRPr lang="lv-LV"/>
          </a:p>
        </p:txBody>
      </p:sp>
      <p:sp>
        <p:nvSpPr>
          <p:cNvPr id="3" name="Attēla vietturi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C04BD32-ACE1-46F2-8AA4-D678E4B0D66B}" type="datetimeFigureOut">
              <a:rPr lang="lv-LV" smtClean="0"/>
              <a:t>2019.06.14.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2E7C98FA-651C-4116-86D7-8D53ACBF2D13}" type="slidenum">
              <a:rPr lang="lv-LV" smtClean="0"/>
              <a:t>‹#›</a:t>
            </a:fld>
            <a:endParaRPr lang="lv-LV"/>
          </a:p>
        </p:txBody>
      </p:sp>
    </p:spTree>
    <p:extLst>
      <p:ext uri="{BB962C8B-B14F-4D97-AF65-F5344CB8AC3E}">
        <p14:creationId xmlns:p14="http://schemas.microsoft.com/office/powerpoint/2010/main" val="318880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4BD32-ACE1-46F2-8AA4-D678E4B0D66B}" type="datetimeFigureOut">
              <a:rPr lang="lv-LV" smtClean="0"/>
              <a:t>2019.06.14.</a:t>
            </a:fld>
            <a:endParaRPr lang="lv-LV"/>
          </a:p>
        </p:txBody>
      </p:sp>
      <p:sp>
        <p:nvSpPr>
          <p:cNvPr id="5" name="Kājenes vietturi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C98FA-651C-4116-86D7-8D53ACBF2D13}" type="slidenum">
              <a:rPr lang="lv-LV" smtClean="0"/>
              <a:t>‹#›</a:t>
            </a:fld>
            <a:endParaRPr lang="lv-LV"/>
          </a:p>
        </p:txBody>
      </p:sp>
    </p:spTree>
    <p:extLst>
      <p:ext uri="{BB962C8B-B14F-4D97-AF65-F5344CB8AC3E}">
        <p14:creationId xmlns:p14="http://schemas.microsoft.com/office/powerpoint/2010/main" val="1916908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Latvijas teritoriju attīstības izaicinājumi</a:t>
            </a:r>
            <a:endParaRPr lang="lv-LV" dirty="0"/>
          </a:p>
        </p:txBody>
      </p:sp>
      <p:sp>
        <p:nvSpPr>
          <p:cNvPr id="3" name="Apakšvirsraksts 2"/>
          <p:cNvSpPr>
            <a:spLocks noGrp="1"/>
          </p:cNvSpPr>
          <p:nvPr>
            <p:ph type="subTitle" idx="1"/>
          </p:nvPr>
        </p:nvSpPr>
        <p:spPr/>
        <p:txBody>
          <a:bodyPr>
            <a:normAutofit fontScale="77500" lnSpcReduction="20000"/>
          </a:bodyPr>
          <a:lstStyle/>
          <a:p>
            <a:endParaRPr lang="lv-LV" dirty="0" smtClean="0"/>
          </a:p>
          <a:p>
            <a:endParaRPr lang="lv-LV" dirty="0"/>
          </a:p>
          <a:p>
            <a:endParaRPr lang="lv-LV" dirty="0" smtClean="0"/>
          </a:p>
          <a:p>
            <a:r>
              <a:rPr lang="lv-LV" dirty="0" smtClean="0"/>
              <a:t>Viktors Valainis </a:t>
            </a:r>
          </a:p>
          <a:p>
            <a:r>
              <a:rPr lang="lv-LV" dirty="0" smtClean="0"/>
              <a:t>Latvijas Lielo pilsētu asociācijas </a:t>
            </a:r>
            <a:r>
              <a:rPr lang="lv-LV" dirty="0" err="1" smtClean="0"/>
              <a:t>izpildirektors</a:t>
            </a:r>
            <a:r>
              <a:rPr lang="lv-LV" dirty="0" smtClean="0"/>
              <a:t> </a:t>
            </a:r>
            <a:endParaRPr lang="lv-LV" dirty="0"/>
          </a:p>
        </p:txBody>
      </p:sp>
    </p:spTree>
    <p:extLst>
      <p:ext uri="{BB962C8B-B14F-4D97-AF65-F5344CB8AC3E}">
        <p14:creationId xmlns:p14="http://schemas.microsoft.com/office/powerpoint/2010/main" val="1362048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764059" y="101515"/>
            <a:ext cx="10515600" cy="475134"/>
          </a:xfrm>
        </p:spPr>
        <p:txBody>
          <a:bodyPr>
            <a:normAutofit fontScale="90000"/>
          </a:bodyPr>
          <a:lstStyle/>
          <a:p>
            <a:r>
              <a:rPr lang="lv-LV" dirty="0" smtClean="0"/>
              <a:t>Secinājumi</a:t>
            </a:r>
            <a:endParaRPr lang="lv-LV" dirty="0"/>
          </a:p>
        </p:txBody>
      </p:sp>
      <p:sp>
        <p:nvSpPr>
          <p:cNvPr id="3" name="Satura vietturis 2"/>
          <p:cNvSpPr>
            <a:spLocks noGrp="1"/>
          </p:cNvSpPr>
          <p:nvPr>
            <p:ph idx="1"/>
          </p:nvPr>
        </p:nvSpPr>
        <p:spPr>
          <a:xfrm>
            <a:off x="593124" y="683741"/>
            <a:ext cx="10760676" cy="6054810"/>
          </a:xfrm>
        </p:spPr>
        <p:txBody>
          <a:bodyPr>
            <a:normAutofit fontScale="92500" lnSpcReduction="10000"/>
          </a:bodyPr>
          <a:lstStyle/>
          <a:p>
            <a:r>
              <a:rPr lang="lv-LV" dirty="0" smtClean="0"/>
              <a:t>10.gadi pēc reformas tikai šobrīd sāk nest rezultātus, veidojas turpmākā attīstības stratēģija, un ir jauna reforma, kas būtiski ietekmēs līdz šim paveikto un nospraustos mērķus. Tai skaitā Latvija 2030.</a:t>
            </a:r>
          </a:p>
          <a:p>
            <a:r>
              <a:rPr lang="lv-LV" dirty="0" smtClean="0"/>
              <a:t>Iedzīvotāju blīvums pierobežā ir Valsts drošības jautājums</a:t>
            </a:r>
          </a:p>
          <a:p>
            <a:r>
              <a:rPr lang="lv-LV" dirty="0" smtClean="0"/>
              <a:t>Informatīvā telpa attālākos reģionos, tikai nacionālās ziņas vai sliktas ziņas.</a:t>
            </a:r>
          </a:p>
          <a:p>
            <a:r>
              <a:rPr lang="lv-LV" dirty="0" smtClean="0"/>
              <a:t>Informācija par reformu pārāk maza, pārsvarā paziņojumi, bet nedrīkst būt neatbildēti, konkrēti jautājumi, praktiski, saistības, izglītība, ceļi.</a:t>
            </a:r>
          </a:p>
          <a:p>
            <a:r>
              <a:rPr lang="lv-LV" dirty="0" smtClean="0"/>
              <a:t>Iedzīvotāju viedoklis, apmierinātības līmenis konkrētajā teritorijā</a:t>
            </a:r>
          </a:p>
          <a:p>
            <a:r>
              <a:rPr lang="lv-LV" dirty="0" smtClean="0"/>
              <a:t>Atsevišķu pašvaldību savstarpējā konkurence par iedzīvotāju, tam sekojošām finansēm negatīvi ietekmē teritoriju attīstību, izteikti dažādas attīstības stratēģijas. Piedāvājums tikai daļēji risina atsevišķās vietās, bet galvenais ap Rīgu paliek bez risinājuma!</a:t>
            </a:r>
          </a:p>
          <a:p>
            <a:r>
              <a:rPr lang="lv-LV" dirty="0" smtClean="0"/>
              <a:t>Un otrādi vietām kur nav konfliktu, piedāvājums rada konfliktu</a:t>
            </a:r>
          </a:p>
          <a:p>
            <a:r>
              <a:rPr lang="lv-LV" dirty="0" smtClean="0"/>
              <a:t>Reģionālie izaicinājumi ir ārpus pašvaldību robežām, visās jomās, ko nerisinās  vecais kartējums un arī jaunais.</a:t>
            </a:r>
          </a:p>
          <a:p>
            <a:endParaRPr lang="lv-LV" dirty="0" smtClean="0"/>
          </a:p>
          <a:p>
            <a:endParaRPr lang="lv-LV" dirty="0" smtClean="0"/>
          </a:p>
        </p:txBody>
      </p:sp>
    </p:spTree>
    <p:extLst>
      <p:ext uri="{BB962C8B-B14F-4D97-AF65-F5344CB8AC3E}">
        <p14:creationId xmlns:p14="http://schemas.microsoft.com/office/powerpoint/2010/main" val="1874538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Paldies </a:t>
            </a:r>
            <a:endParaRPr lang="lv-LV" dirty="0"/>
          </a:p>
        </p:txBody>
      </p:sp>
      <p:sp>
        <p:nvSpPr>
          <p:cNvPr id="3" name="Apakšvirsraksts 2"/>
          <p:cNvSpPr>
            <a:spLocks noGrp="1"/>
          </p:cNvSpPr>
          <p:nvPr>
            <p:ph type="subTitle" idx="1"/>
          </p:nvPr>
        </p:nvSpPr>
        <p:spPr/>
        <p:txBody>
          <a:bodyPr/>
          <a:lstStyle/>
          <a:p>
            <a:endParaRPr lang="lv-LV"/>
          </a:p>
        </p:txBody>
      </p:sp>
    </p:spTree>
    <p:extLst>
      <p:ext uri="{BB962C8B-B14F-4D97-AF65-F5344CB8AC3E}">
        <p14:creationId xmlns:p14="http://schemas.microsoft.com/office/powerpoint/2010/main" val="2237591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Notikušas 6 reģionālās konferences</a:t>
            </a:r>
            <a:endParaRPr lang="lv-LV" dirty="0"/>
          </a:p>
        </p:txBody>
      </p:sp>
      <p:sp>
        <p:nvSpPr>
          <p:cNvPr id="3" name="Satura vietturis 2"/>
          <p:cNvSpPr>
            <a:spLocks noGrp="1"/>
          </p:cNvSpPr>
          <p:nvPr>
            <p:ph idx="1"/>
          </p:nvPr>
        </p:nvSpPr>
        <p:spPr/>
        <p:txBody>
          <a:bodyPr/>
          <a:lstStyle/>
          <a:p>
            <a:r>
              <a:rPr lang="lv-LV" dirty="0" smtClean="0"/>
              <a:t>Ventspilī</a:t>
            </a:r>
          </a:p>
          <a:p>
            <a:r>
              <a:rPr lang="lv-LV" dirty="0" smtClean="0"/>
              <a:t>Liepājā</a:t>
            </a:r>
          </a:p>
          <a:p>
            <a:r>
              <a:rPr lang="lv-LV" dirty="0" smtClean="0"/>
              <a:t>Daugavpilī</a:t>
            </a:r>
          </a:p>
          <a:p>
            <a:r>
              <a:rPr lang="lv-LV" dirty="0" smtClean="0"/>
              <a:t>Rēzeknē</a:t>
            </a:r>
          </a:p>
          <a:p>
            <a:r>
              <a:rPr lang="lv-LV" dirty="0" smtClean="0"/>
              <a:t>Valmierā</a:t>
            </a:r>
          </a:p>
          <a:p>
            <a:r>
              <a:rPr lang="lv-LV" dirty="0" smtClean="0"/>
              <a:t>Jelgavā</a:t>
            </a:r>
            <a:endParaRPr lang="lv-LV" dirty="0"/>
          </a:p>
        </p:txBody>
      </p:sp>
    </p:spTree>
    <p:extLst>
      <p:ext uri="{BB962C8B-B14F-4D97-AF65-F5344CB8AC3E}">
        <p14:creationId xmlns:p14="http://schemas.microsoft.com/office/powerpoint/2010/main" val="1362136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Dalībnieki</a:t>
            </a:r>
            <a:endParaRPr lang="lv-LV" dirty="0"/>
          </a:p>
        </p:txBody>
      </p:sp>
      <p:sp>
        <p:nvSpPr>
          <p:cNvPr id="3" name="Satura vietturis 2"/>
          <p:cNvSpPr>
            <a:spLocks noGrp="1"/>
          </p:cNvSpPr>
          <p:nvPr>
            <p:ph idx="1"/>
          </p:nvPr>
        </p:nvSpPr>
        <p:spPr/>
        <p:txBody>
          <a:bodyPr/>
          <a:lstStyle/>
          <a:p>
            <a:r>
              <a:rPr lang="lv-LV" dirty="0" smtClean="0"/>
              <a:t>Universitāšu Rektori</a:t>
            </a:r>
          </a:p>
          <a:p>
            <a:r>
              <a:rPr lang="lv-LV" dirty="0" smtClean="0"/>
              <a:t>Pilsētu Domju vadītāji</a:t>
            </a:r>
          </a:p>
          <a:p>
            <a:r>
              <a:rPr lang="lv-LV" dirty="0" smtClean="0"/>
              <a:t>Novadu Vadītāji</a:t>
            </a:r>
          </a:p>
          <a:p>
            <a:r>
              <a:rPr lang="lv-LV" dirty="0" smtClean="0"/>
              <a:t>LTRK pārstāvji</a:t>
            </a:r>
          </a:p>
          <a:p>
            <a:r>
              <a:rPr lang="lv-LV" dirty="0" smtClean="0"/>
              <a:t>VARAM ministrija un citu </a:t>
            </a:r>
            <a:r>
              <a:rPr lang="lv-LV" dirty="0"/>
              <a:t>m</a:t>
            </a:r>
            <a:r>
              <a:rPr lang="lv-LV" dirty="0" smtClean="0"/>
              <a:t>inistriju pārstāvji</a:t>
            </a:r>
          </a:p>
          <a:p>
            <a:r>
              <a:rPr lang="lv-LV" dirty="0" smtClean="0"/>
              <a:t>Saeimas deputāti, pašvaldību deputāti, iedzīvotāji </a:t>
            </a:r>
          </a:p>
          <a:p>
            <a:endParaRPr lang="lv-LV" dirty="0"/>
          </a:p>
        </p:txBody>
      </p:sp>
    </p:spTree>
    <p:extLst>
      <p:ext uri="{BB962C8B-B14F-4D97-AF65-F5344CB8AC3E}">
        <p14:creationId xmlns:p14="http://schemas.microsoft.com/office/powerpoint/2010/main" val="1885908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Katrai konferencei tika veltīta tēma</a:t>
            </a:r>
            <a:endParaRPr lang="lv-LV" dirty="0"/>
          </a:p>
        </p:txBody>
      </p:sp>
      <p:sp>
        <p:nvSpPr>
          <p:cNvPr id="3" name="Satura vietturis 2"/>
          <p:cNvSpPr>
            <a:spLocks noGrp="1"/>
          </p:cNvSpPr>
          <p:nvPr>
            <p:ph idx="1"/>
          </p:nvPr>
        </p:nvSpPr>
        <p:spPr/>
        <p:txBody>
          <a:bodyPr/>
          <a:lstStyle/>
          <a:p>
            <a:r>
              <a:rPr lang="lv-LV" dirty="0" smtClean="0"/>
              <a:t>Veselība</a:t>
            </a:r>
          </a:p>
          <a:p>
            <a:r>
              <a:rPr lang="lv-LV" dirty="0" smtClean="0"/>
              <a:t>Izglītība</a:t>
            </a:r>
          </a:p>
          <a:p>
            <a:r>
              <a:rPr lang="lv-LV" dirty="0" err="1" smtClean="0"/>
              <a:t>Drošiba</a:t>
            </a:r>
            <a:r>
              <a:rPr lang="lv-LV" dirty="0" smtClean="0"/>
              <a:t> </a:t>
            </a:r>
          </a:p>
          <a:p>
            <a:r>
              <a:rPr lang="lv-LV" dirty="0" smtClean="0"/>
              <a:t>Mobilitāte</a:t>
            </a:r>
          </a:p>
          <a:p>
            <a:r>
              <a:rPr lang="lv-LV" dirty="0" smtClean="0"/>
              <a:t>Finanses</a:t>
            </a:r>
          </a:p>
          <a:p>
            <a:r>
              <a:rPr lang="lv-LV" dirty="0" smtClean="0"/>
              <a:t>Zemes resurss</a:t>
            </a:r>
            <a:endParaRPr lang="lv-LV" dirty="0"/>
          </a:p>
        </p:txBody>
      </p:sp>
    </p:spTree>
    <p:extLst>
      <p:ext uri="{BB962C8B-B14F-4D97-AF65-F5344CB8AC3E}">
        <p14:creationId xmlns:p14="http://schemas.microsoft.com/office/powerpoint/2010/main" val="3865053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Vai piedalās reformas izstrādē?</a:t>
            </a:r>
            <a:endParaRPr lang="lv-LV" dirty="0"/>
          </a:p>
        </p:txBody>
      </p:sp>
      <p:sp>
        <p:nvSpPr>
          <p:cNvPr id="3" name="Satura vietturis 2"/>
          <p:cNvSpPr>
            <a:spLocks noGrp="1"/>
          </p:cNvSpPr>
          <p:nvPr>
            <p:ph idx="1"/>
          </p:nvPr>
        </p:nvSpPr>
        <p:spPr/>
        <p:txBody>
          <a:bodyPr>
            <a:normAutofit fontScale="92500" lnSpcReduction="10000"/>
          </a:bodyPr>
          <a:lstStyle/>
          <a:p>
            <a:r>
              <a:rPr lang="lv-LV" dirty="0" smtClean="0"/>
              <a:t>Veselība -Dominē vārds sadarbība starp teritorijām, </a:t>
            </a:r>
            <a:r>
              <a:rPr lang="lv-LV" dirty="0"/>
              <a:t>v</a:t>
            </a:r>
            <a:r>
              <a:rPr lang="lv-LV" dirty="0" smtClean="0"/>
              <a:t>eido savas reformas neatkarīgi no ATR virzības un piedāvātā modeļa</a:t>
            </a:r>
          </a:p>
          <a:p>
            <a:r>
              <a:rPr lang="lv-LV" dirty="0" smtClean="0"/>
              <a:t>Izglītība – Piedalās sniedzot datus, konsultanti</a:t>
            </a:r>
          </a:p>
          <a:p>
            <a:r>
              <a:rPr lang="lv-LV" dirty="0" smtClean="0"/>
              <a:t>Drošība - ? </a:t>
            </a:r>
          </a:p>
          <a:p>
            <a:r>
              <a:rPr lang="lv-LV" dirty="0" smtClean="0"/>
              <a:t>Mobilitāte – ? Tomēr! Reģionālo transportu tīkls tiks samazināts par 17% jaunie iepirkumi tiek virzīti jau tagad! Reģionālajiem ceļiem finansējums nākotnē, neskaidrs!</a:t>
            </a:r>
          </a:p>
          <a:p>
            <a:r>
              <a:rPr lang="lv-LV" dirty="0" smtClean="0"/>
              <a:t>Finanšu jautājumi – Būs jauns PFI, kāds būs kopējais finansējuma apjoms tuvākā nākotnē, neskaidrs! Attīstības problēmas jau tagad. Bet seko līdz VARAM aktivitātēm.</a:t>
            </a:r>
          </a:p>
          <a:p>
            <a:r>
              <a:rPr lang="lv-LV" dirty="0" smtClean="0"/>
              <a:t>Zemes resursi – sava politika, 4 dokumenti, kam nav sakara ar ATR</a:t>
            </a:r>
            <a:endParaRPr lang="lv-LV" dirty="0"/>
          </a:p>
        </p:txBody>
      </p:sp>
    </p:spTree>
    <p:extLst>
      <p:ext uri="{BB962C8B-B14F-4D97-AF65-F5344CB8AC3E}">
        <p14:creationId xmlns:p14="http://schemas.microsoft.com/office/powerpoint/2010/main" val="642682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noChangeArrowheads="1"/>
          </p:cNvSpPr>
          <p:nvPr>
            <p:ph type="title"/>
          </p:nvPr>
        </p:nvSpPr>
        <p:spPr>
          <a:xfrm>
            <a:off x="838200" y="-73025"/>
            <a:ext cx="10515600" cy="1325563"/>
          </a:xfrm>
        </p:spPr>
        <p:txBody>
          <a:bodyPr/>
          <a:lstStyle/>
          <a:p>
            <a:pPr eaLnBrk="1" hangingPunct="1"/>
            <a:r>
              <a:rPr lang="lv-LV" altLang="lv-LV" dirty="0" smtClean="0"/>
              <a:t>Izaicinājumi!</a:t>
            </a:r>
            <a:endParaRPr lang="lv-LV" altLang="lv-LV" dirty="0" smtClean="0"/>
          </a:p>
        </p:txBody>
      </p:sp>
      <p:pic>
        <p:nvPicPr>
          <p:cNvPr id="10243" name="tabl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95325" y="1430338"/>
            <a:ext cx="9613900" cy="5191125"/>
          </a:xfrm>
        </p:spPr>
      </p:pic>
      <p:sp>
        <p:nvSpPr>
          <p:cNvPr id="10244" name="Rectangle 1"/>
          <p:cNvSpPr>
            <a:spLocks noChangeArrowheads="1"/>
          </p:cNvSpPr>
          <p:nvPr/>
        </p:nvSpPr>
        <p:spPr bwMode="auto">
          <a:xfrm>
            <a:off x="695325" y="1033463"/>
            <a:ext cx="98663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lv-LV" altLang="lv-LV" sz="2000" b="1"/>
              <a:t>Latvijas statistisko reģionu IKP uz vienu iedzīvotāju salīdzinājumā ar ES vidējiem rādītājiem</a:t>
            </a:r>
            <a:endParaRPr lang="lv-LV" altLang="lv-LV" sz="2000"/>
          </a:p>
        </p:txBody>
      </p:sp>
      <p:sp>
        <p:nvSpPr>
          <p:cNvPr id="10245" name="Rectangle 2"/>
          <p:cNvSpPr>
            <a:spLocks noChangeArrowheads="1"/>
          </p:cNvSpPr>
          <p:nvPr/>
        </p:nvSpPr>
        <p:spPr bwMode="auto">
          <a:xfrm>
            <a:off x="0" y="6611938"/>
            <a:ext cx="13219113"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lv-LV" altLang="lv-LV" sz="1500"/>
              <a:t>Avots: EUROSTAT; nama_10r_3gdp. Pēdējā datu atjaunošana 2017.03.30. IKP dati izteikti pēc pirktspējas paritātes.</a:t>
            </a:r>
          </a:p>
        </p:txBody>
      </p:sp>
    </p:spTree>
    <p:extLst>
      <p:ext uri="{BB962C8B-B14F-4D97-AF65-F5344CB8AC3E}">
        <p14:creationId xmlns:p14="http://schemas.microsoft.com/office/powerpoint/2010/main" val="3974939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1143000" y="-155575"/>
            <a:ext cx="10515600" cy="1325563"/>
          </a:xfrm>
        </p:spPr>
        <p:txBody>
          <a:bodyPr/>
          <a:lstStyle/>
          <a:p>
            <a:pPr eaLnBrk="1" hangingPunct="1"/>
            <a:r>
              <a:rPr lang="lv-LV" altLang="lv-LV" smtClean="0"/>
              <a:t>Migrācijas iemesli: dzīves līmenis ES</a:t>
            </a:r>
          </a:p>
        </p:txBody>
      </p:sp>
      <p:sp>
        <p:nvSpPr>
          <p:cNvPr id="11267" name="Rectangle 2"/>
          <p:cNvSpPr>
            <a:spLocks noChangeArrowheads="1"/>
          </p:cNvSpPr>
          <p:nvPr/>
        </p:nvSpPr>
        <p:spPr bwMode="auto">
          <a:xfrm>
            <a:off x="9069388" y="6488113"/>
            <a:ext cx="1565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lv-LV" altLang="lv-LV" sz="1500"/>
              <a:t>Avots: EUROSTAT</a:t>
            </a:r>
            <a:r>
              <a:rPr lang="lv-LV" altLang="lv-LV" sz="1800"/>
              <a:t> </a:t>
            </a:r>
          </a:p>
        </p:txBody>
      </p:sp>
      <p:pic>
        <p:nvPicPr>
          <p:cNvPr id="1126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975" y="735013"/>
            <a:ext cx="7745413" cy="618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9198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Iedzīvotāju skaita dinamika Latgales reģionā</a:t>
            </a:r>
            <a:br>
              <a:rPr lang="lv-LV" b="1" dirty="0"/>
            </a:br>
            <a:endParaRPr lang="lv-LV" b="1" dirty="0"/>
          </a:p>
        </p:txBody>
      </p:sp>
      <p:graphicFrame>
        <p:nvGraphicFramePr>
          <p:cNvPr id="4" name="Content Placeholder 3"/>
          <p:cNvGraphicFramePr>
            <a:graphicFrameLocks noGrp="1"/>
          </p:cNvGraphicFramePr>
          <p:nvPr>
            <p:ph idx="1"/>
            <p:extLst/>
          </p:nvPr>
        </p:nvGraphicFramePr>
        <p:xfrm>
          <a:off x="838200" y="1401853"/>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488332" y="6021421"/>
            <a:ext cx="6157608" cy="369332"/>
          </a:xfrm>
          <a:prstGeom prst="rect">
            <a:avLst/>
          </a:prstGeom>
          <a:noFill/>
        </p:spPr>
        <p:txBody>
          <a:bodyPr wrap="square" rtlCol="0">
            <a:spAutoFit/>
          </a:bodyPr>
          <a:lstStyle/>
          <a:p>
            <a:r>
              <a:rPr lang="lv-LV" dirty="0" smtClean="0"/>
              <a:t>Avots: Autores veidots pēc Centrālā statistikas pārvaldes datiem</a:t>
            </a:r>
            <a:endParaRPr lang="lv-LV" dirty="0"/>
          </a:p>
        </p:txBody>
      </p:sp>
    </p:spTree>
    <p:extLst>
      <p:ext uri="{BB962C8B-B14F-4D97-AF65-F5344CB8AC3E}">
        <p14:creationId xmlns:p14="http://schemas.microsoft.com/office/powerpoint/2010/main" val="1194068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irsraksts 5"/>
          <p:cNvSpPr>
            <a:spLocks noGrp="1"/>
          </p:cNvSpPr>
          <p:nvPr>
            <p:ph type="title"/>
          </p:nvPr>
        </p:nvSpPr>
        <p:spPr>
          <a:xfrm>
            <a:off x="838200" y="365126"/>
            <a:ext cx="10515600" cy="598702"/>
          </a:xfrm>
        </p:spPr>
        <p:txBody>
          <a:bodyPr>
            <a:normAutofit fontScale="90000"/>
          </a:bodyPr>
          <a:lstStyle/>
          <a:p>
            <a:r>
              <a:rPr lang="lv-LV" dirty="0" smtClean="0"/>
              <a:t>Secinājumi:</a:t>
            </a:r>
            <a:endParaRPr lang="lv-LV" dirty="0"/>
          </a:p>
        </p:txBody>
      </p:sp>
      <p:sp>
        <p:nvSpPr>
          <p:cNvPr id="7" name="Satura vietturis 6"/>
          <p:cNvSpPr>
            <a:spLocks noGrp="1"/>
          </p:cNvSpPr>
          <p:nvPr>
            <p:ph idx="1"/>
          </p:nvPr>
        </p:nvSpPr>
        <p:spPr>
          <a:xfrm>
            <a:off x="764060" y="1136821"/>
            <a:ext cx="10515600" cy="5609967"/>
          </a:xfrm>
        </p:spPr>
        <p:txBody>
          <a:bodyPr>
            <a:normAutofit fontScale="92500" lnSpcReduction="10000"/>
          </a:bodyPr>
          <a:lstStyle/>
          <a:p>
            <a:r>
              <a:rPr lang="lv-LV" dirty="0" smtClean="0"/>
              <a:t>Nav viedokļa, ka var palikt tā kā ir!</a:t>
            </a:r>
          </a:p>
          <a:p>
            <a:r>
              <a:rPr lang="lv-LV" dirty="0" smtClean="0"/>
              <a:t>Informatīvajā ziņojumā iekļautie secinājumi, par esošo situāciju ir pareizi, bet piedāvājums skaidri nenorāda kas mainīsies pēc reformas. Piemērs: Teritoriālie plānotāji, uzņēmējdarbības speciālisti. Kā ietekmēs izmaiņas demogrāfijā, ja apvienos pilsētu ar novadu?</a:t>
            </a:r>
          </a:p>
          <a:p>
            <a:r>
              <a:rPr lang="lv-LV" dirty="0" smtClean="0"/>
              <a:t>Nav SVID analīze, ar kuru varētu iepazīties </a:t>
            </a:r>
          </a:p>
          <a:p>
            <a:r>
              <a:rPr lang="lv-LV" dirty="0" smtClean="0"/>
              <a:t>Starptautiskā pieredz dažāda, Īrija (VARAM) Norvēģija skaita ziņā 670000 lielākā, 208 mazākā pašvaldība.</a:t>
            </a:r>
          </a:p>
          <a:p>
            <a:r>
              <a:rPr lang="lv-LV" dirty="0" smtClean="0"/>
              <a:t>Pētījumi apstiprina, ka Latvijā ir izteikti mono centriskā, nevis poli centriskā attīstība</a:t>
            </a:r>
          </a:p>
          <a:p>
            <a:r>
              <a:rPr lang="lv-LV" dirty="0" smtClean="0"/>
              <a:t>4,5 cilvēki un 200 uz km2 ir starpība, un būs starpība gan pārvaldībā, gan izmaksās.</a:t>
            </a:r>
          </a:p>
          <a:p>
            <a:r>
              <a:rPr lang="lv-LV" dirty="0" smtClean="0"/>
              <a:t>Lokālā identitāte, piederības sajūta, deputātu skaita mazināšana, pašvaldības jēga!</a:t>
            </a:r>
          </a:p>
          <a:p>
            <a:endParaRPr lang="lv-LV" dirty="0" smtClean="0"/>
          </a:p>
          <a:p>
            <a:endParaRPr lang="lv-LV" dirty="0" smtClean="0"/>
          </a:p>
        </p:txBody>
      </p:sp>
    </p:spTree>
    <p:extLst>
      <p:ext uri="{BB962C8B-B14F-4D97-AF65-F5344CB8AC3E}">
        <p14:creationId xmlns:p14="http://schemas.microsoft.com/office/powerpoint/2010/main" val="237790153"/>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542</Words>
  <Application>Microsoft Office PowerPoint</Application>
  <PresentationFormat>Platekrāna</PresentationFormat>
  <Paragraphs>67</Paragraphs>
  <Slides>11</Slides>
  <Notes>1</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11</vt:i4>
      </vt:variant>
    </vt:vector>
  </HeadingPairs>
  <TitlesOfParts>
    <vt:vector size="15" baseType="lpstr">
      <vt:lpstr>Arial</vt:lpstr>
      <vt:lpstr>Calibri</vt:lpstr>
      <vt:lpstr>Calibri Light</vt:lpstr>
      <vt:lpstr>Office dizains</vt:lpstr>
      <vt:lpstr>Latvijas teritoriju attīstības izaicinājumi</vt:lpstr>
      <vt:lpstr>Notikušas 6 reģionālās konferences</vt:lpstr>
      <vt:lpstr>Dalībnieki</vt:lpstr>
      <vt:lpstr>Katrai konferencei tika veltīta tēma</vt:lpstr>
      <vt:lpstr>Vai piedalās reformas izstrādē?</vt:lpstr>
      <vt:lpstr>Izaicinājumi!</vt:lpstr>
      <vt:lpstr>Migrācijas iemesli: dzīves līmenis ES</vt:lpstr>
      <vt:lpstr>Iedzīvotāju skaita dinamika Latgales reģionā </vt:lpstr>
      <vt:lpstr>Secinājumi:</vt:lpstr>
      <vt:lpstr>Secinājumi</vt:lpstr>
      <vt:lpstr>Paldies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Latvijas teritoriju attīstības izaicinājumi</dc:title>
  <dc:creator>Mairs Kucinskis</dc:creator>
  <cp:lastModifiedBy>Mairs Kucinskis</cp:lastModifiedBy>
  <cp:revision>15</cp:revision>
  <dcterms:created xsi:type="dcterms:W3CDTF">2019-06-14T09:46:04Z</dcterms:created>
  <dcterms:modified xsi:type="dcterms:W3CDTF">2019-06-14T12:26:06Z</dcterms:modified>
</cp:coreProperties>
</file>