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5"/>
  </p:notesMasterIdLst>
  <p:handoutMasterIdLst>
    <p:handoutMasterId r:id="rId16"/>
  </p:handoutMasterIdLst>
  <p:sldIdLst>
    <p:sldId id="327" r:id="rId2"/>
    <p:sldId id="430" r:id="rId3"/>
    <p:sldId id="409" r:id="rId4"/>
    <p:sldId id="406" r:id="rId5"/>
    <p:sldId id="408" r:id="rId6"/>
    <p:sldId id="427" r:id="rId7"/>
    <p:sldId id="434" r:id="rId8"/>
    <p:sldId id="414" r:id="rId9"/>
    <p:sldId id="442" r:id="rId10"/>
    <p:sldId id="443" r:id="rId11"/>
    <p:sldId id="444" r:id="rId12"/>
    <p:sldId id="445" r:id="rId13"/>
    <p:sldId id="438" r:id="rId1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idi" id="{3138D0C9-815B-4821-BA3A-ABB0E9C27787}">
          <p14:sldIdLst>
            <p14:sldId id="327"/>
            <p14:sldId id="430"/>
            <p14:sldId id="409"/>
            <p14:sldId id="406"/>
            <p14:sldId id="408"/>
            <p14:sldId id="427"/>
            <p14:sldId id="434"/>
            <p14:sldId id="414"/>
            <p14:sldId id="442"/>
            <p14:sldId id="443"/>
            <p14:sldId id="444"/>
            <p14:sldId id="445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Vidējs stils 1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35"/>
  </p:normalViewPr>
  <p:slideViewPr>
    <p:cSldViewPr snapToGrid="0" snapToObjects="1">
      <p:cViewPr varScale="1">
        <p:scale>
          <a:sx n="76" d="100"/>
          <a:sy n="76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98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Lapa1!$A$2:$A$4</cx:f>
        <cx:lvl ptCount="3">
          <cx:pt idx="0">BŪVATĻAUJAS</cx:pt>
          <cx:pt idx="1">PAZIŅOJUMI</cx:pt>
          <cx:pt idx="2">PASKAIDROJUMA RAKSTI</cx:pt>
        </cx:lvl>
        <cx:lvl ptCount="0"/>
        <cx:lvl ptCount="0"/>
      </cx:strDim>
      <cx:numDim type="size">
        <cx:f>Lapa1!$B$2:$B$4</cx:f>
        <cx:lvl ptCount="3" formatCode="General">
          <cx:pt idx="0">3572</cx:pt>
          <cx:pt idx="1">3488</cx:pt>
          <cx:pt idx="2">3030</cx:pt>
        </cx:lvl>
      </cx:numDim>
    </cx:data>
  </cx:chartData>
  <cx:chart>
    <cx:plotArea>
      <cx:plotAreaRegion>
        <cx:series layoutId="treemap" uniqueId="{7E0FA7D3-59B6-45FE-90AB-E24A1A4FAE32}">
          <cx:tx>
            <cx:txData>
              <cx:f>Lapa1!$B$1</cx:f>
              <cx:v>Sērija1</cx:v>
            </cx:txData>
          </cx:tx>
          <cx:spPr>
            <a:solidFill>
              <a:schemeClr val="accent1"/>
            </a:solidFill>
          </cx:spPr>
          <cx:dataPt idx="1">
            <cx:spPr>
              <a:solidFill>
                <a:srgbClr val="993366">
                  <a:alpha val="70000"/>
                </a:srgbClr>
              </a:solidFill>
            </cx:spPr>
          </cx:dataPt>
          <cx:dataPt idx="2">
            <cx:spPr>
              <a:solidFill>
                <a:srgbClr val="993366">
                  <a:alpha val="4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/>
                </a:pPr>
                <a:endParaRPr lang="lv-LV" sz="2000" b="1" i="0" u="none" strike="noStrike" baseline="0">
                  <a:solidFill>
                    <a:srgbClr val="FFFFFF"/>
                  </a:solidFill>
                  <a:latin typeface="Verdana"/>
                </a:endParaRPr>
              </a:p>
            </cx:txPr>
            <cx:visibility seriesName="0" categoryName="1" value="0"/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lv-LV" sz="1400" b="1" i="0" u="none" strike="noStrike" baseline="0">
                      <a:solidFill>
                        <a:schemeClr val="tx1"/>
                      </a:solidFill>
                      <a:latin typeface="Verdana"/>
                    </a:rPr>
                    <a:t>PASKAIDROJUMA RAKSTI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5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Katra pakalpojuma apraksts: https://www.vzd.gov.lv/lv/pakalpojumi/buvju-un-dzivoklu-ipasniekiem/pakalpojumi-inzenierbuves-datu-registracijai-un-aktualizacijai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215332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421EFD2-E743-4E61-B0B9-8721F0EA7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3" r="32432"/>
          <a:stretch/>
        </p:blipFill>
        <p:spPr>
          <a:xfrm>
            <a:off x="1866900" y="-8213"/>
            <a:ext cx="2053242" cy="2482342"/>
          </a:xfrm>
          <a:prstGeom prst="rect">
            <a:avLst/>
          </a:prstGeom>
        </p:spPr>
      </p:pic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18FED7C7-5FCC-4A8D-9678-BDDE7CB77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6900" y="5303838"/>
            <a:ext cx="5780809" cy="4826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976926DA-6A8E-438B-A78D-E6E7FCACCAB3}"/>
              </a:ext>
            </a:extLst>
          </p:cNvPr>
          <p:cNvSpPr/>
          <p:nvPr userDrawn="1"/>
        </p:nvSpPr>
        <p:spPr>
          <a:xfrm>
            <a:off x="66502" y="6350924"/>
            <a:ext cx="881149" cy="50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ukšs-slai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3_Tukšs-slaid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A8B94FE5-0B61-4022-9E49-B4935F0E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A444-76E6-4754-9011-39516ABE35FB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0E80B87-922A-46A1-A308-699B618B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7ABD4A4-7A06-437F-BD79-4773020E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E146-617E-4FD4-941E-3848B38CD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123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ēmas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A1EA8BC-FF76-40E2-BFB9-97495716D8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4322763"/>
            <a:ext cx="4229100" cy="2019300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ttēla vietturis 7">
            <a:extLst>
              <a:ext uri="{FF2B5EF4-FFF2-40B4-BE49-F238E27FC236}">
                <a16:creationId xmlns:a16="http://schemas.microsoft.com/office/drawing/2014/main" id="{7F2D1812-FCF8-4B4C-9F3F-602F1EFB7A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2738" y="0"/>
            <a:ext cx="5529262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 b="1"/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ksta vietturis 5">
            <a:extLst>
              <a:ext uri="{FF2B5EF4-FFF2-40B4-BE49-F238E27FC236}">
                <a16:creationId xmlns:a16="http://schemas.microsoft.com/office/drawing/2014/main" id="{D2F9D8F9-90D6-4DD1-8570-B5381BA96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2778034"/>
            <a:ext cx="4229100" cy="3564029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Attēla vietturis 7">
            <a:extLst>
              <a:ext uri="{FF2B5EF4-FFF2-40B4-BE49-F238E27FC236}">
                <a16:creationId xmlns:a16="http://schemas.microsoft.com/office/drawing/2014/main" id="{C9E59730-708B-479C-B401-19B520EF85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2738" y="0"/>
            <a:ext cx="5529262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 b="1"/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35161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849689" y="0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9689" y="2329542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849689" y="4659085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ksta vietturis 5">
            <a:extLst>
              <a:ext uri="{FF2B5EF4-FFF2-40B4-BE49-F238E27FC236}">
                <a16:creationId xmlns:a16="http://schemas.microsoft.com/office/drawing/2014/main" id="{32AA593D-2F7F-41B1-8864-88DA788027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2778034"/>
            <a:ext cx="4229100" cy="3564029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9375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tarp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599" y="0"/>
            <a:ext cx="11201401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k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ukšs-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bg2">
                    <a:lumMod val="50000"/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7">
            <a:extLst>
              <a:ext uri="{FF2B5EF4-FFF2-40B4-BE49-F238E27FC236}">
                <a16:creationId xmlns:a16="http://schemas.microsoft.com/office/drawing/2014/main" id="{8C8E36A3-AF59-4F8A-A728-6CCE00C2AA18}"/>
              </a:ext>
            </a:extLst>
          </p:cNvPr>
          <p:cNvSpPr/>
          <p:nvPr userDrawn="1"/>
        </p:nvSpPr>
        <p:spPr>
          <a:xfrm>
            <a:off x="450958" y="3172296"/>
            <a:ext cx="85710" cy="531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4" r:id="rId4"/>
    <p:sldLayoutId id="2147484032" r:id="rId5"/>
    <p:sldLayoutId id="2147484041" r:id="rId6"/>
    <p:sldLayoutId id="2147484038" r:id="rId7"/>
    <p:sldLayoutId id="2147484039" r:id="rId8"/>
    <p:sldLayoutId id="2147484018" r:id="rId9"/>
    <p:sldLayoutId id="2147484040" r:id="rId10"/>
    <p:sldLayoutId id="2147484042" r:id="rId1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000" b="1" kern="1200" spc="-151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6898" y="2914651"/>
            <a:ext cx="9086851" cy="1254678"/>
          </a:xfrm>
        </p:spPr>
        <p:txBody>
          <a:bodyPr/>
          <a:lstStyle/>
          <a:p>
            <a:r>
              <a:rPr lang="lv-LV" sz="4400" dirty="0"/>
              <a:t>Valsts zemes dienesta aktualitātes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899" y="4662125"/>
            <a:ext cx="5300255" cy="2646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600" dirty="0">
                <a:solidFill>
                  <a:schemeClr val="accent1"/>
                </a:solidFill>
                <a:latin typeface="+mj-lt"/>
              </a:rPr>
              <a:t>Daina Ūdre, Kadastra departamenta direktore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6899" y="5598393"/>
            <a:ext cx="3588617" cy="2904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v-LV" sz="1200" dirty="0">
                <a:solidFill>
                  <a:schemeClr val="tx1">
                    <a:alpha val="80000"/>
                  </a:schemeClr>
                </a:solidFill>
              </a:rPr>
              <a:t>Rīga, 2023</a:t>
            </a:r>
            <a:endParaRPr lang="en-US" sz="1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4446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16772B1-6029-40DB-A63D-D7FCCD547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FD56A3F9-6609-4359-8EEC-E1E2512B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17" y="996124"/>
            <a:ext cx="4736983" cy="1621619"/>
          </a:xfrm>
        </p:spPr>
        <p:txBody>
          <a:bodyPr/>
          <a:lstStyle/>
          <a:p>
            <a:r>
              <a:rPr lang="lv-LV" dirty="0"/>
              <a:t>Pašvaldību ielas un ceļi Kadastra 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F93660E-D76A-4AD6-93A4-FF147005C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9017" y="2778034"/>
            <a:ext cx="5167618" cy="3564029"/>
          </a:xfrm>
        </p:spPr>
        <p:txBody>
          <a:bodyPr>
            <a:normAutofit/>
          </a:bodyPr>
          <a:lstStyle/>
          <a:p>
            <a:r>
              <a:rPr lang="lv-LV" sz="1800" b="1" dirty="0"/>
              <a:t>8379 </a:t>
            </a:r>
            <a:r>
              <a:rPr lang="lv-LV" sz="1800" dirty="0"/>
              <a:t>reģistrētas pašvaldību ielas uz ceļi</a:t>
            </a:r>
          </a:p>
          <a:p>
            <a:r>
              <a:rPr lang="lv-LV" sz="1600" b="1" dirty="0"/>
              <a:t>TOP 5:</a:t>
            </a:r>
          </a:p>
          <a:p>
            <a:pPr marL="342900" indent="-342900">
              <a:buAutoNum type="arabicPeriod"/>
            </a:pPr>
            <a:r>
              <a:rPr lang="lv-LV" sz="1600" dirty="0" err="1"/>
              <a:t>Dienvidkurzemes</a:t>
            </a:r>
            <a:r>
              <a:rPr lang="lv-LV" sz="1600" dirty="0"/>
              <a:t> novada pašvaldība – 2069</a:t>
            </a:r>
          </a:p>
          <a:p>
            <a:pPr marL="342900" indent="-342900">
              <a:buAutoNum type="arabicPeriod"/>
            </a:pPr>
            <a:r>
              <a:rPr lang="lv-LV" sz="1600" dirty="0"/>
              <a:t>Talsu novada pašvaldība – 806</a:t>
            </a:r>
          </a:p>
          <a:p>
            <a:pPr marL="342900" indent="-342900">
              <a:buAutoNum type="arabicPeriod"/>
            </a:pPr>
            <a:r>
              <a:rPr lang="lv-LV" sz="1600" dirty="0"/>
              <a:t>Tukuma novada pašvaldība – 793</a:t>
            </a:r>
          </a:p>
          <a:p>
            <a:pPr marL="342900" indent="-342900">
              <a:buAutoNum type="arabicPeriod"/>
            </a:pPr>
            <a:r>
              <a:rPr lang="lv-LV" sz="1600" dirty="0"/>
              <a:t>Preiļu novada pašvaldība – 705</a:t>
            </a:r>
          </a:p>
          <a:p>
            <a:pPr marL="342900" indent="-342900">
              <a:buAutoNum type="arabicPeriod"/>
            </a:pPr>
            <a:r>
              <a:rPr lang="lv-LV" sz="1600" dirty="0"/>
              <a:t>Jēkabpils novada pašvaldība – 550</a:t>
            </a:r>
          </a:p>
          <a:p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D664565-CB31-4859-BDE7-3C91D965A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07" y="1380741"/>
            <a:ext cx="463945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73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BDC96E62-1968-411D-B5BD-270E76F51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3208" y="1205564"/>
            <a:ext cx="4476589" cy="4446872"/>
          </a:xfrm>
        </p:spPr>
        <p:txBody>
          <a:bodyPr>
            <a:normAutofit/>
          </a:bodyPr>
          <a:lstStyle/>
          <a:p>
            <a:r>
              <a:rPr lang="lv-LV" sz="2800" b="1" dirty="0"/>
              <a:t>VZD nosūtījis vēstuli* visām pašvaldībām:</a:t>
            </a:r>
          </a:p>
          <a:p>
            <a:pPr marL="457200" indent="-457200">
              <a:buAutoNum type="arabicPeriod"/>
            </a:pPr>
            <a:r>
              <a:rPr lang="lv-LV" dirty="0"/>
              <a:t>Izskaidrotas pakalpojuma izpildes prasības;</a:t>
            </a:r>
          </a:p>
          <a:p>
            <a:pPr marL="457200" indent="-457200">
              <a:buAutoNum type="arabicPeriod"/>
            </a:pPr>
            <a:r>
              <a:rPr lang="lv-LV" dirty="0"/>
              <a:t>Lūgums sniegt informāciju par reģistrējamo apjomu (līdz 31.10.2023.).</a:t>
            </a:r>
          </a:p>
          <a:p>
            <a:endParaRPr lang="lv-LV" dirty="0"/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6F20342C-1CCC-4A29-8C5F-762724439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kts 5">
            <a:extLst>
              <a:ext uri="{FF2B5EF4-FFF2-40B4-BE49-F238E27FC236}">
                <a16:creationId xmlns:a16="http://schemas.microsoft.com/office/drawing/2014/main" id="{1A5A44E4-60A5-4ACC-9C4E-075D96D53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57916"/>
              </p:ext>
            </p:extLst>
          </p:nvPr>
        </p:nvGraphicFramePr>
        <p:xfrm>
          <a:off x="6795133" y="1208015"/>
          <a:ext cx="4794411" cy="39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4324412" imgH="3549606" progId="Excel.Sheet.12">
                  <p:embed/>
                </p:oleObj>
              </mc:Choice>
              <mc:Fallback>
                <p:oleObj name="Worksheet" r:id="rId3" imgW="4324412" imgH="35496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133" y="1208015"/>
                        <a:ext cx="4794411" cy="393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063E33-EF8A-4B4B-8A54-8F53CABDB3A3}"/>
              </a:ext>
            </a:extLst>
          </p:cNvPr>
          <p:cNvSpPr txBox="1"/>
          <p:nvPr/>
        </p:nvSpPr>
        <p:spPr>
          <a:xfrm>
            <a:off x="7466202" y="5821713"/>
            <a:ext cx="309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/>
              <a:t>*05.10.2023. Nr.2-04/428</a:t>
            </a:r>
          </a:p>
        </p:txBody>
      </p:sp>
    </p:spTree>
    <p:extLst>
      <p:ext uri="{BB962C8B-B14F-4D97-AF65-F5344CB8AC3E}">
        <p14:creationId xmlns:p14="http://schemas.microsoft.com/office/powerpoint/2010/main" val="39187032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51105" y="6367856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6016" y="247356"/>
            <a:ext cx="4047226" cy="137734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Iespējas reģistrācijai</a:t>
            </a:r>
            <a:endParaRPr lang="lv-LV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827" y="1996221"/>
            <a:ext cx="6540146" cy="6204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600" b="1" dirty="0">
                <a:solidFill>
                  <a:schemeClr val="tx2"/>
                </a:solidFill>
                <a:latin typeface="+mj-lt"/>
              </a:rPr>
              <a:t>Inženierbūves deklarācija + grafiskais pielikums.</a:t>
            </a:r>
          </a:p>
          <a:p>
            <a:pPr>
              <a:lnSpc>
                <a:spcPct val="70000"/>
              </a:lnSpc>
            </a:pPr>
            <a:r>
              <a:rPr lang="lv-LV" sz="16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Aicinām iesniegt DGN vai DWG formātā.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3B36D-4F7D-4AA8-BF6B-31EC67BE7B20}"/>
              </a:ext>
            </a:extLst>
          </p:cNvPr>
          <p:cNvSpPr txBox="1"/>
          <p:nvPr/>
        </p:nvSpPr>
        <p:spPr>
          <a:xfrm>
            <a:off x="4910825" y="5253945"/>
            <a:ext cx="6540147" cy="7812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600" b="1" dirty="0" err="1">
                <a:solidFill>
                  <a:schemeClr val="tx2"/>
                </a:solidFill>
                <a:latin typeface="+mj-lt"/>
              </a:rPr>
              <a:t>Izpildmērījuma</a:t>
            </a:r>
            <a:r>
              <a:rPr lang="lv-LV" sz="1600" b="1" dirty="0">
                <a:solidFill>
                  <a:schemeClr val="tx2"/>
                </a:solidFill>
                <a:latin typeface="+mj-lt"/>
              </a:rPr>
              <a:t> plāns + akts par pieņemšanu ekspluatācijā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FE72E-2DE9-4E57-8A73-DCF0A1FBC545}"/>
              </a:ext>
            </a:extLst>
          </p:cNvPr>
          <p:cNvSpPr txBox="1"/>
          <p:nvPr/>
        </p:nvSpPr>
        <p:spPr>
          <a:xfrm>
            <a:off x="4910826" y="3721261"/>
            <a:ext cx="5824832" cy="6179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600" b="1" dirty="0">
                <a:solidFill>
                  <a:schemeClr val="tx2"/>
                </a:solidFill>
                <a:latin typeface="+mj-lt"/>
              </a:rPr>
              <a:t>BKU atsevišķā darbība. </a:t>
            </a:r>
          </a:p>
          <a:p>
            <a:pPr>
              <a:lnSpc>
                <a:spcPct val="70000"/>
              </a:lnSpc>
            </a:pPr>
            <a:endParaRPr lang="lv-LV" sz="1600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70000"/>
              </a:lnSpc>
            </a:pP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Jāiesniedz </a:t>
            </a:r>
            <a:r>
              <a:rPr lang="lv-LV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izpildmērījuma</a:t>
            </a:r>
            <a:r>
              <a:rPr lang="lv-LV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plāns. 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BDCBC7A-8498-4522-84DD-EF8E3C34F903}"/>
              </a:ext>
            </a:extLst>
          </p:cNvPr>
          <p:cNvSpPr/>
          <p:nvPr/>
        </p:nvSpPr>
        <p:spPr>
          <a:xfrm>
            <a:off x="4664280" y="1879011"/>
            <a:ext cx="6902289" cy="91416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542EBC0-659B-46D9-98E5-50E9D65CCB62}"/>
              </a:ext>
            </a:extLst>
          </p:cNvPr>
          <p:cNvSpPr/>
          <p:nvPr/>
        </p:nvSpPr>
        <p:spPr>
          <a:xfrm>
            <a:off x="4664280" y="5132166"/>
            <a:ext cx="6902289" cy="91416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9A93B0D-F736-4EAB-A58D-38ACF876D0D2}"/>
              </a:ext>
            </a:extLst>
          </p:cNvPr>
          <p:cNvSpPr/>
          <p:nvPr/>
        </p:nvSpPr>
        <p:spPr>
          <a:xfrm>
            <a:off x="4664280" y="3530609"/>
            <a:ext cx="6902289" cy="91416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3490F8C-DBA7-4190-B3AD-C0CC75AB109E}"/>
              </a:ext>
            </a:extLst>
          </p:cNvPr>
          <p:cNvSpPr/>
          <p:nvPr/>
        </p:nvSpPr>
        <p:spPr>
          <a:xfrm>
            <a:off x="1125999" y="2749012"/>
            <a:ext cx="3315078" cy="247735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DE2AF-DBF4-48ED-8C10-365C64CF2E93}"/>
              </a:ext>
            </a:extLst>
          </p:cNvPr>
          <p:cNvSpPr txBox="1"/>
          <p:nvPr/>
        </p:nvSpPr>
        <p:spPr>
          <a:xfrm>
            <a:off x="1283534" y="2972027"/>
            <a:ext cx="30451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Pašvaldības īpašumu vai valdījuma apliecinošs dokuments (piemēram, izziņa par atrašanos grāmatvedības bilancē, akts par pieņemšanu ekspluatācijā u.c.)</a:t>
            </a:r>
          </a:p>
        </p:txBody>
      </p:sp>
    </p:spTree>
    <p:extLst>
      <p:ext uri="{BB962C8B-B14F-4D97-AF65-F5344CB8AC3E}">
        <p14:creationId xmlns:p14="http://schemas.microsoft.com/office/powerpoint/2010/main" val="3224347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a vietturis 15">
            <a:extLst>
              <a:ext uri="{FF2B5EF4-FFF2-40B4-BE49-F238E27FC236}">
                <a16:creationId xmlns:a16="http://schemas.microsoft.com/office/drawing/2014/main" id="{E5413C3C-549A-4CE0-A46C-2903CB387A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19766"/>
          <a:stretch>
            <a:fillRect/>
          </a:stretch>
        </p:blipFill>
        <p:spPr>
          <a:xfrm>
            <a:off x="989045" y="0"/>
            <a:ext cx="11202954" cy="6858000"/>
          </a:xfr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DD00CED-74B7-4E7A-B75B-040726FB9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A772754-0B3A-4595-B018-833714E4EBF6}"/>
              </a:ext>
            </a:extLst>
          </p:cNvPr>
          <p:cNvSpPr/>
          <p:nvPr/>
        </p:nvSpPr>
        <p:spPr>
          <a:xfrm>
            <a:off x="4348479" y="2665438"/>
            <a:ext cx="7538720" cy="2816490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12DFE807-90E5-4914-A472-D9C762EAE602}"/>
              </a:ext>
            </a:extLst>
          </p:cNvPr>
          <p:cNvCxnSpPr>
            <a:cxnSpLocks/>
          </p:cNvCxnSpPr>
          <p:nvPr/>
        </p:nvCxnSpPr>
        <p:spPr>
          <a:xfrm>
            <a:off x="498254" y="3167631"/>
            <a:ext cx="0" cy="472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isns savienotājs 14">
            <a:extLst>
              <a:ext uri="{FF2B5EF4-FFF2-40B4-BE49-F238E27FC236}">
                <a16:creationId xmlns:a16="http://schemas.microsoft.com/office/drawing/2014/main" id="{959E1EC8-0752-4AE3-83B5-200268E1F31B}"/>
              </a:ext>
            </a:extLst>
          </p:cNvPr>
          <p:cNvCxnSpPr/>
          <p:nvPr/>
        </p:nvCxnSpPr>
        <p:spPr>
          <a:xfrm>
            <a:off x="989045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irsraksts 3">
            <a:extLst>
              <a:ext uri="{FF2B5EF4-FFF2-40B4-BE49-F238E27FC236}">
                <a16:creationId xmlns:a16="http://schemas.microsoft.com/office/drawing/2014/main" id="{31F941C8-F946-4AF6-9258-EA3F4D4DE37A}"/>
              </a:ext>
            </a:extLst>
          </p:cNvPr>
          <p:cNvSpPr txBox="1">
            <a:spLocks/>
          </p:cNvSpPr>
          <p:nvPr/>
        </p:nvSpPr>
        <p:spPr>
          <a:xfrm>
            <a:off x="6369531" y="2365110"/>
            <a:ext cx="4996070" cy="20193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lv-LV" sz="239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ADASTRĀ</a:t>
            </a:r>
          </a:p>
        </p:txBody>
      </p:sp>
      <p:sp>
        <p:nvSpPr>
          <p:cNvPr id="10" name="Virsraksts 3">
            <a:extLst>
              <a:ext uri="{FF2B5EF4-FFF2-40B4-BE49-F238E27FC236}">
                <a16:creationId xmlns:a16="http://schemas.microsoft.com/office/drawing/2014/main" id="{653A125D-B1F7-4C79-A371-06D12B6B41F8}"/>
              </a:ext>
            </a:extLst>
          </p:cNvPr>
          <p:cNvSpPr txBox="1">
            <a:spLocks/>
          </p:cNvSpPr>
          <p:nvPr/>
        </p:nvSpPr>
        <p:spPr>
          <a:xfrm>
            <a:off x="5129369" y="4448755"/>
            <a:ext cx="2063889" cy="879411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lv-LV" sz="4000" dirty="0"/>
              <a:t>ĒRTĀ </a:t>
            </a:r>
            <a:r>
              <a:rPr lang="lv-LV" sz="4000" dirty="0">
                <a:solidFill>
                  <a:schemeClr val="bg1"/>
                </a:solidFill>
              </a:rPr>
              <a:t>K</a:t>
            </a:r>
            <a:br>
              <a:rPr lang="lv-LV" sz="4000" dirty="0"/>
            </a:br>
            <a:endParaRPr lang="lv-LV" sz="4000" dirty="0"/>
          </a:p>
        </p:txBody>
      </p:sp>
      <p:sp>
        <p:nvSpPr>
          <p:cNvPr id="12" name="Virsraksts 3">
            <a:extLst>
              <a:ext uri="{FF2B5EF4-FFF2-40B4-BE49-F238E27FC236}">
                <a16:creationId xmlns:a16="http://schemas.microsoft.com/office/drawing/2014/main" id="{24C2A9AD-9FD3-48ED-A05B-7966E4ACD67C}"/>
              </a:ext>
            </a:extLst>
          </p:cNvPr>
          <p:cNvSpPr txBox="1">
            <a:spLocks/>
          </p:cNvSpPr>
          <p:nvPr/>
        </p:nvSpPr>
        <p:spPr>
          <a:xfrm>
            <a:off x="5064055" y="2861584"/>
            <a:ext cx="2063889" cy="567416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spc="-15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lv-LV" sz="4000" dirty="0"/>
              <a:t>ĀTRĀ </a:t>
            </a:r>
            <a:r>
              <a:rPr lang="lv-LV" sz="4000" dirty="0">
                <a:solidFill>
                  <a:schemeClr val="bg1"/>
                </a:solidFill>
              </a:rPr>
              <a:t>K</a:t>
            </a:r>
            <a:endParaRPr lang="lv-LV" sz="4000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B0127F7C-C99A-422B-9ABD-759A0A29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61" y="3641342"/>
            <a:ext cx="1978765" cy="1028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z="4000" dirty="0"/>
              <a:t>LĒTĀ </a:t>
            </a:r>
            <a:r>
              <a:rPr lang="lv-LV" sz="4000" dirty="0">
                <a:solidFill>
                  <a:schemeClr val="bg1"/>
                </a:solidFill>
              </a:rPr>
              <a:t>K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5850223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0F77A674-6F36-4A5C-9E4A-3C2842BFA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6B9D6C41-053F-4A6C-A829-3922EF807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1673" y="1152899"/>
            <a:ext cx="7297648" cy="1499711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Stājās spēkā MK noteikumi Nr.35</a:t>
            </a:r>
            <a:br>
              <a:rPr lang="lv-LV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1800" b="1" i="1" dirty="0">
                <a:solidFill>
                  <a:schemeClr val="accent5">
                    <a:lumMod val="50000"/>
                  </a:schemeClr>
                </a:solidFill>
              </a:rPr>
              <a:t>Grozījumi Ministru kabineta 2012. gada 10. aprīļa noteikumos Nr. 263 "Kadastra objekta reģistrācijas un kadastra datu aktualizācijas noteikumi"</a:t>
            </a:r>
            <a:endParaRPr lang="lv-LV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1785523F-C8E4-48B9-A971-A85C3EE9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23" y="769719"/>
            <a:ext cx="2314463" cy="2266069"/>
          </a:xfrm>
          <a:prstGeom prst="rect">
            <a:avLst/>
          </a:prstGeom>
        </p:spPr>
      </p:pic>
      <p:sp>
        <p:nvSpPr>
          <p:cNvPr id="9" name="Teksta vietturis 7">
            <a:extLst>
              <a:ext uri="{FF2B5EF4-FFF2-40B4-BE49-F238E27FC236}">
                <a16:creationId xmlns:a16="http://schemas.microsoft.com/office/drawing/2014/main" id="{BABBFAEC-FAC0-4BBD-976E-70FC1B04C4A7}"/>
              </a:ext>
            </a:extLst>
          </p:cNvPr>
          <p:cNvSpPr txBox="1">
            <a:spLocks/>
          </p:cNvSpPr>
          <p:nvPr/>
        </p:nvSpPr>
        <p:spPr>
          <a:xfrm>
            <a:off x="3821673" y="3492276"/>
            <a:ext cx="7297648" cy="1043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Stājās spēkā MK noteiktumi Nr.116</a:t>
            </a:r>
            <a:br>
              <a:rPr lang="lv-LV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1800" b="1" i="1" dirty="0">
                <a:solidFill>
                  <a:schemeClr val="accent5">
                    <a:lumMod val="50000"/>
                  </a:schemeClr>
                </a:solidFill>
              </a:rPr>
              <a:t>Būvju kadastrālās uzmērīšanas noteikumi 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469CB8E5-917D-426E-8336-65F95E1B6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22" y="2782695"/>
            <a:ext cx="2314463" cy="2266069"/>
          </a:xfrm>
          <a:prstGeom prst="rect">
            <a:avLst/>
          </a:prstGeom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id="{BA5D08CB-B137-410D-9093-70B2BC82D367}"/>
              </a:ext>
            </a:extLst>
          </p:cNvPr>
          <p:cNvGrpSpPr/>
          <p:nvPr/>
        </p:nvGrpSpPr>
        <p:grpSpPr>
          <a:xfrm>
            <a:off x="7155809" y="5125673"/>
            <a:ext cx="4035105" cy="1115007"/>
            <a:chOff x="2883130" y="5065576"/>
            <a:chExt cx="3770002" cy="920874"/>
          </a:xfrm>
        </p:grpSpPr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FEF1342B-F819-45F0-BB27-A6410D8CBB2E}"/>
                </a:ext>
              </a:extLst>
            </p:cNvPr>
            <p:cNvSpPr/>
            <p:nvPr/>
          </p:nvSpPr>
          <p:spPr>
            <a:xfrm>
              <a:off x="3166914" y="5065576"/>
              <a:ext cx="3401215" cy="9208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EA75F382-406E-4AE4-AA80-DBA9620C209B}"/>
                </a:ext>
              </a:extLst>
            </p:cNvPr>
            <p:cNvGrpSpPr/>
            <p:nvPr/>
          </p:nvGrpSpPr>
          <p:grpSpPr>
            <a:xfrm>
              <a:off x="2883130" y="5306738"/>
              <a:ext cx="460616" cy="481625"/>
              <a:chOff x="2065519" y="5889222"/>
              <a:chExt cx="810535" cy="785584"/>
            </a:xfrm>
          </p:grpSpPr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9BD8F2E8-976F-4FDB-B82D-7F36F7E3F6F0}"/>
                  </a:ext>
                </a:extLst>
              </p:cNvPr>
              <p:cNvSpPr/>
              <p:nvPr/>
            </p:nvSpPr>
            <p:spPr>
              <a:xfrm>
                <a:off x="2065519" y="5889222"/>
                <a:ext cx="810535" cy="771251"/>
              </a:xfrm>
              <a:prstGeom prst="ellipse">
                <a:avLst/>
              </a:prstGeom>
              <a:solidFill>
                <a:srgbClr val="002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pic>
            <p:nvPicPr>
              <p:cNvPr id="17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E1CE5F64-155C-4E82-865B-5835171AC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2478" y="6167591"/>
                <a:ext cx="490225" cy="50721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E9A2DB-205B-4983-B459-B0D49B414306}"/>
                </a:ext>
              </a:extLst>
            </p:cNvPr>
            <p:cNvSpPr txBox="1"/>
            <p:nvPr/>
          </p:nvSpPr>
          <p:spPr>
            <a:xfrm>
              <a:off x="3450695" y="5202847"/>
              <a:ext cx="3202437" cy="762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1800" dirty="0"/>
                <a:t>20.04.2023. norisinājās seminārs pašvaldībām</a:t>
              </a:r>
              <a:endParaRPr lang="lv-LV" sz="18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lv-LV" sz="18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3156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0" y="2820054"/>
            <a:ext cx="2771775" cy="1621619"/>
          </a:xfrm>
        </p:spPr>
        <p:txBody>
          <a:bodyPr/>
          <a:lstStyle/>
          <a:p>
            <a:r>
              <a:rPr lang="lv-LV" dirty="0"/>
              <a:t>Būves reģistrācija bez BKU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6675" y="264800"/>
            <a:ext cx="7711904" cy="297322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29075" y="464384"/>
            <a:ext cx="7486650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200" b="1" dirty="0">
                <a:solidFill>
                  <a:schemeClr val="tx2"/>
                </a:solidFill>
                <a:latin typeface="+mj-lt"/>
              </a:rPr>
              <a:t>Gadījumi</a:t>
            </a:r>
            <a:endParaRPr lang="en-US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7650" y="736462"/>
            <a:ext cx="7372094" cy="23917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No </a:t>
            </a:r>
            <a:r>
              <a:rPr lang="lv-LV" sz="1400" b="1" dirty="0">
                <a:solidFill>
                  <a:schemeClr val="tx1">
                    <a:alpha val="80000"/>
                  </a:schemeClr>
                </a:solidFill>
              </a:rPr>
              <a:t>BIS</a:t>
            </a: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 saņemts ierosinājums un būvniecības dokumentācija:</a:t>
            </a:r>
          </a:p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1. </a:t>
            </a:r>
            <a:r>
              <a:rPr lang="lv-LV" sz="1400" b="1" dirty="0">
                <a:solidFill>
                  <a:schemeClr val="tx1">
                    <a:alpha val="80000"/>
                  </a:schemeClr>
                </a:solidFill>
              </a:rPr>
              <a:t>paziņojums par būvniecību </a:t>
            </a: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ar ierosinātāja apstiprinājumu par būvdarbu pabeigšanu;</a:t>
            </a:r>
          </a:p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2. </a:t>
            </a:r>
            <a:r>
              <a:rPr lang="lv-LV" sz="1400" b="1" dirty="0">
                <a:solidFill>
                  <a:schemeClr val="tx1">
                    <a:alpha val="80000"/>
                  </a:schemeClr>
                </a:solidFill>
              </a:rPr>
              <a:t>paskaidrojuma raksts </a:t>
            </a: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ar pašvaldības būvvaldes vai citas institūcijas, kas veic būvvaldes funkcijas, izdarītu atzīmi par būvdarbu pabeigšanu.</a:t>
            </a:r>
          </a:p>
          <a:p>
            <a:pPr>
              <a:lnSpc>
                <a:spcPct val="120000"/>
              </a:lnSpc>
            </a:pPr>
            <a:endParaRPr lang="lv-LV" sz="14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Iesniegta </a:t>
            </a:r>
            <a:r>
              <a:rPr lang="lv-LV" sz="1400" b="1" dirty="0">
                <a:solidFill>
                  <a:schemeClr val="tx1">
                    <a:alpha val="80000"/>
                  </a:schemeClr>
                </a:solidFill>
              </a:rPr>
              <a:t>deklarācija </a:t>
            </a: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par </a:t>
            </a:r>
            <a:r>
              <a:rPr lang="lv-LV" sz="1400" b="1" dirty="0">
                <a:solidFill>
                  <a:schemeClr val="tx1">
                    <a:alpha val="80000"/>
                  </a:schemeClr>
                </a:solidFill>
              </a:rPr>
              <a:t>nepabeigtu jaunbūvi.</a:t>
            </a:r>
          </a:p>
          <a:p>
            <a:pPr>
              <a:lnSpc>
                <a:spcPct val="120000"/>
              </a:lnSpc>
            </a:pPr>
            <a:r>
              <a:rPr lang="lv-LV" sz="1400" i="1" dirty="0">
                <a:solidFill>
                  <a:schemeClr val="tx1">
                    <a:alpha val="80000"/>
                  </a:schemeClr>
                </a:solidFill>
              </a:rPr>
              <a:t>Nepabeigta jaunbūve – ēka, kurai nav izbūvēti visi stāvi vai visi konstruktīvie elementi.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62F1BAA-1FD5-4E6F-80B0-21DCF95DA40C}"/>
              </a:ext>
            </a:extLst>
          </p:cNvPr>
          <p:cNvSpPr/>
          <p:nvPr/>
        </p:nvSpPr>
        <p:spPr>
          <a:xfrm>
            <a:off x="3887745" y="3804436"/>
            <a:ext cx="7711904" cy="181446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2E5942-3D66-49B1-9895-7A4C7BB3FEEB}"/>
              </a:ext>
            </a:extLst>
          </p:cNvPr>
          <p:cNvSpPr txBox="1"/>
          <p:nvPr/>
        </p:nvSpPr>
        <p:spPr>
          <a:xfrm>
            <a:off x="4067175" y="3915235"/>
            <a:ext cx="7410450" cy="22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200" b="1" dirty="0">
                <a:solidFill>
                  <a:schemeClr val="tx2"/>
                </a:solidFill>
              </a:rPr>
              <a:t>Reģistrācijas kārtība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B49B1-AF14-47FA-829B-1921DA88A51D}"/>
              </a:ext>
            </a:extLst>
          </p:cNvPr>
          <p:cNvSpPr txBox="1"/>
          <p:nvPr/>
        </p:nvSpPr>
        <p:spPr>
          <a:xfrm>
            <a:off x="4027402" y="4275436"/>
            <a:ext cx="7229218" cy="13245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Datus reģistrē no būvniecības procesā sagatavotajiem dokumentiem, t.sk. plāniem. Nepabeigtai jaunbūvei datus reģistrē no deklarācijas un būvniecības dokumentiem. </a:t>
            </a:r>
          </a:p>
          <a:p>
            <a:pPr>
              <a:lnSpc>
                <a:spcPct val="120000"/>
              </a:lnSpc>
            </a:pPr>
            <a:r>
              <a:rPr lang="lv-LV" sz="1400" dirty="0">
                <a:solidFill>
                  <a:schemeClr val="tx1">
                    <a:alpha val="80000"/>
                  </a:schemeClr>
                </a:solidFill>
              </a:rPr>
              <a:t>Attēlo ēku kadastra kartē.</a:t>
            </a:r>
          </a:p>
          <a:p>
            <a:pPr>
              <a:lnSpc>
                <a:spcPct val="120000"/>
              </a:lnSpc>
            </a:pPr>
            <a:endParaRPr lang="lv-LV" sz="1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00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9DE32ACA-33AF-4440-AED8-3E699C704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97194C4-1453-4E34-82ED-D3984225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630" y="499290"/>
            <a:ext cx="9487948" cy="1018163"/>
          </a:xfrm>
        </p:spPr>
        <p:txBody>
          <a:bodyPr/>
          <a:lstStyle/>
          <a:p>
            <a:pPr algn="ctr"/>
            <a:r>
              <a:rPr lang="lv-LV" dirty="0"/>
              <a:t>Ēku būvniecības procesi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Diagramma 10">
                <a:extLst>
                  <a:ext uri="{FF2B5EF4-FFF2-40B4-BE49-F238E27FC236}">
                    <a16:creationId xmlns:a16="http://schemas.microsoft.com/office/drawing/2014/main" id="{27CDA59E-D4BE-49D7-9DB8-3CB244A75280}"/>
                  </a:ext>
                </a:extLst>
              </p:cNvPr>
              <p:cNvGraphicFramePr/>
              <p:nvPr/>
            </p:nvGraphicFramePr>
            <p:xfrm>
              <a:off x="3528031" y="1823980"/>
              <a:ext cx="6887817" cy="29898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Diagramma 10">
                <a:extLst>
                  <a:ext uri="{FF2B5EF4-FFF2-40B4-BE49-F238E27FC236}">
                    <a16:creationId xmlns:a16="http://schemas.microsoft.com/office/drawing/2014/main" id="{27CDA59E-D4BE-49D7-9DB8-3CB244A752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31" y="1823980"/>
                <a:ext cx="6887817" cy="298987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25F1D33-D7E2-448F-A050-CEEA3F8C764C}"/>
              </a:ext>
            </a:extLst>
          </p:cNvPr>
          <p:cNvSpPr txBox="1"/>
          <p:nvPr/>
        </p:nvSpPr>
        <p:spPr>
          <a:xfrm>
            <a:off x="4117755" y="3026531"/>
            <a:ext cx="17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1/3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B5A0A-15F1-47AC-B222-C55A427D00AD}"/>
              </a:ext>
            </a:extLst>
          </p:cNvPr>
          <p:cNvSpPr txBox="1"/>
          <p:nvPr/>
        </p:nvSpPr>
        <p:spPr>
          <a:xfrm>
            <a:off x="6486581" y="3012393"/>
            <a:ext cx="17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/>
              <a:t>1/3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5678E-6F45-4A5E-883D-C1ACC5FAB4EA}"/>
              </a:ext>
            </a:extLst>
          </p:cNvPr>
          <p:cNvSpPr txBox="1"/>
          <p:nvPr/>
        </p:nvSpPr>
        <p:spPr>
          <a:xfrm>
            <a:off x="8494953" y="3012392"/>
            <a:ext cx="178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/>
              <a:t>1/3</a:t>
            </a:r>
          </a:p>
        </p:txBody>
      </p:sp>
      <p:pic>
        <p:nvPicPr>
          <p:cNvPr id="15" name="Grafika 14" descr="Dokuments">
            <a:extLst>
              <a:ext uri="{FF2B5EF4-FFF2-40B4-BE49-F238E27FC236}">
                <a16:creationId xmlns:a16="http://schemas.microsoft.com/office/drawing/2014/main" id="{C2FB9244-F8BC-4B1A-8A67-9892A4F73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9023" y="2307163"/>
            <a:ext cx="719368" cy="719368"/>
          </a:xfrm>
          <a:prstGeom prst="rect">
            <a:avLst/>
          </a:prstGeom>
        </p:spPr>
      </p:pic>
      <p:pic>
        <p:nvPicPr>
          <p:cNvPr id="16" name="Grafika 15" descr="Dokuments">
            <a:extLst>
              <a:ext uri="{FF2B5EF4-FFF2-40B4-BE49-F238E27FC236}">
                <a16:creationId xmlns:a16="http://schemas.microsoft.com/office/drawing/2014/main" id="{8941E84F-F6EF-4291-A086-E32E17E8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5084" y="2307163"/>
            <a:ext cx="719368" cy="719368"/>
          </a:xfrm>
          <a:prstGeom prst="rect">
            <a:avLst/>
          </a:prstGeom>
        </p:spPr>
      </p:pic>
      <p:pic>
        <p:nvPicPr>
          <p:cNvPr id="17" name="Grafika 16" descr="Dokuments">
            <a:extLst>
              <a:ext uri="{FF2B5EF4-FFF2-40B4-BE49-F238E27FC236}">
                <a16:creationId xmlns:a16="http://schemas.microsoft.com/office/drawing/2014/main" id="{90B54D54-947D-4772-8C18-2B490CE2B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9205" y="2314364"/>
            <a:ext cx="719368" cy="719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42E14D-1CD2-48AA-B305-BB2D899142AF}"/>
              </a:ext>
            </a:extLst>
          </p:cNvPr>
          <p:cNvSpPr txBox="1"/>
          <p:nvPr/>
        </p:nvSpPr>
        <p:spPr>
          <a:xfrm>
            <a:off x="1048452" y="4794561"/>
            <a:ext cx="477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b="1" dirty="0"/>
              <a:t>Ir </a:t>
            </a:r>
            <a:r>
              <a:rPr lang="lv-LV" dirty="0"/>
              <a:t>jāveic BKU</a:t>
            </a:r>
          </a:p>
          <a:p>
            <a:pPr algn="r"/>
            <a:endParaRPr lang="lv-LV" dirty="0"/>
          </a:p>
          <a:p>
            <a:pPr algn="r"/>
            <a:r>
              <a:rPr lang="lv-LV" dirty="0"/>
              <a:t>BKU izpildei izpildmērījumu </a:t>
            </a:r>
            <a:r>
              <a:rPr lang="lv-LV" b="1" dirty="0"/>
              <a:t>nevajag</a:t>
            </a:r>
          </a:p>
          <a:p>
            <a:pPr algn="r"/>
            <a:endParaRPr lang="lv-LV" dirty="0"/>
          </a:p>
          <a:p>
            <a:pPr algn="r"/>
            <a:r>
              <a:rPr lang="lv-LV" dirty="0"/>
              <a:t>Nepabeigtas ēkas jaunbūves deklarēšanai izpildmērījumu </a:t>
            </a:r>
            <a:r>
              <a:rPr lang="lv-LV" b="1" dirty="0"/>
              <a:t>vajag</a:t>
            </a:r>
            <a:endParaRPr lang="lv-LV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788D88-0620-448F-834C-6362F23E8B6D}"/>
              </a:ext>
            </a:extLst>
          </p:cNvPr>
          <p:cNvSpPr txBox="1"/>
          <p:nvPr/>
        </p:nvSpPr>
        <p:spPr>
          <a:xfrm>
            <a:off x="6305604" y="4866211"/>
            <a:ext cx="415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4BC52F-AE59-41BB-A76D-B10FFFD9D804}"/>
              </a:ext>
            </a:extLst>
          </p:cNvPr>
          <p:cNvSpPr txBox="1"/>
          <p:nvPr/>
        </p:nvSpPr>
        <p:spPr>
          <a:xfrm>
            <a:off x="6096000" y="4794561"/>
            <a:ext cx="450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No 28.01.2023. </a:t>
            </a:r>
            <a:r>
              <a:rPr lang="lv-LV" b="1" dirty="0"/>
              <a:t>nav</a:t>
            </a:r>
            <a:r>
              <a:rPr lang="lv-LV" dirty="0"/>
              <a:t> jāveic BKU</a:t>
            </a:r>
          </a:p>
          <a:p>
            <a:endParaRPr lang="lv-LV" dirty="0"/>
          </a:p>
          <a:p>
            <a:r>
              <a:rPr lang="lv-LV" dirty="0"/>
              <a:t>Izpildmērījumu </a:t>
            </a:r>
            <a:r>
              <a:rPr lang="lv-LV" b="1" dirty="0"/>
              <a:t>vajag:</a:t>
            </a:r>
          </a:p>
          <a:p>
            <a:r>
              <a:rPr lang="lv-LV" b="1" dirty="0"/>
              <a:t> </a:t>
            </a:r>
            <a:r>
              <a:rPr lang="lv-LV" dirty="0"/>
              <a:t>- ja veic jaunas ēkas būvniecību</a:t>
            </a:r>
          </a:p>
          <a:p>
            <a:r>
              <a:rPr lang="lv-LV" dirty="0"/>
              <a:t> - ja mainās apbūves laukums</a:t>
            </a:r>
          </a:p>
        </p:txBody>
      </p:sp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EB79B894-E663-4487-AEEE-D6F05849D868}"/>
              </a:ext>
            </a:extLst>
          </p:cNvPr>
          <p:cNvCxnSpPr/>
          <p:nvPr/>
        </p:nvCxnSpPr>
        <p:spPr>
          <a:xfrm>
            <a:off x="5982789" y="4813857"/>
            <a:ext cx="0" cy="190916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611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B7390B40-B937-4C49-8B6B-6D99E888D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623" y="2771932"/>
            <a:ext cx="4229100" cy="23701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lv-LV" sz="1800" dirty="0"/>
              <a:t>BKU lietu nesagatavo, ja neveic BKU darbības.</a:t>
            </a:r>
          </a:p>
          <a:p>
            <a:pPr marL="457200" indent="-457200">
              <a:buAutoNum type="arabicPeriod"/>
            </a:pPr>
            <a:r>
              <a:rPr lang="lv-LV" sz="1800" dirty="0"/>
              <a:t>Var iegūt Informāciju no kadastra IS par būvi vai telpu grupu. </a:t>
            </a:r>
          </a:p>
          <a:p>
            <a:pPr marL="457200" indent="-457200">
              <a:buAutoNum type="arabicPeriod"/>
            </a:pPr>
            <a:endParaRPr lang="lv-LV" sz="1800" dirty="0"/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BCC085-D05D-48DE-B902-C91803E6A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A4DA90AC-9A62-42EB-BF09-929D57AD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6" y="1200956"/>
            <a:ext cx="5215886" cy="1170770"/>
          </a:xfrm>
        </p:spPr>
        <p:txBody>
          <a:bodyPr/>
          <a:lstStyle/>
          <a:p>
            <a:r>
              <a:rPr lang="lv-LV" sz="3200" dirty="0"/>
              <a:t>BKU lieta = Informācija no Kadastra IS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1BD5C6E9-AA30-49C4-A4E5-F9C8ED3C91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2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81516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7E5AE633-A70B-491A-B235-79B7B9C9B66B}"/>
              </a:ext>
            </a:extLst>
          </p:cNvPr>
          <p:cNvSpPr/>
          <p:nvPr/>
        </p:nvSpPr>
        <p:spPr>
          <a:xfrm>
            <a:off x="1824888" y="2369339"/>
            <a:ext cx="4871187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lv-LV" sz="2000" b="1" dirty="0">
                <a:solidFill>
                  <a:schemeClr val="bg1"/>
                </a:solidFill>
              </a:rPr>
              <a:t>Jauni BKU noteikumi</a:t>
            </a:r>
            <a:br>
              <a:rPr lang="lv-LV" sz="2000" b="1" dirty="0">
                <a:solidFill>
                  <a:schemeClr val="bg1"/>
                </a:solidFill>
              </a:rPr>
            </a:br>
            <a:r>
              <a:rPr lang="lv-LV" sz="1400" i="1" dirty="0">
                <a:solidFill>
                  <a:schemeClr val="bg1"/>
                </a:solidFill>
              </a:rPr>
              <a:t>Spēkā no 28.03.2023.</a:t>
            </a:r>
            <a:endParaRPr lang="lv-LV" sz="1600" i="1" dirty="0">
              <a:solidFill>
                <a:schemeClr val="bg1"/>
              </a:solidFill>
            </a:endParaRP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0C4D832B-C8F2-4A0F-8DAD-FA3053331CBF}"/>
              </a:ext>
            </a:extLst>
          </p:cNvPr>
          <p:cNvSpPr/>
          <p:nvPr/>
        </p:nvSpPr>
        <p:spPr>
          <a:xfrm>
            <a:off x="1948781" y="3275878"/>
            <a:ext cx="4002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bg1"/>
                </a:solidFill>
              </a:rPr>
              <a:t>vienkāršota uzmērīšana apvidū </a:t>
            </a:r>
            <a:br>
              <a:rPr lang="lv-LV" sz="1600" dirty="0">
                <a:solidFill>
                  <a:schemeClr val="bg1"/>
                </a:solidFill>
              </a:rPr>
            </a:br>
            <a:r>
              <a:rPr lang="lv-LV" sz="1600" dirty="0">
                <a:solidFill>
                  <a:schemeClr val="bg1"/>
                </a:solidFill>
              </a:rPr>
              <a:t>(I grupas būvēm tikai ārpusi)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bg1"/>
                </a:solidFill>
              </a:rPr>
              <a:t>Inženierbūves reģistrē no </a:t>
            </a:r>
            <a:r>
              <a:rPr lang="lv-LV" sz="1600" dirty="0" err="1">
                <a:solidFill>
                  <a:schemeClr val="bg1"/>
                </a:solidFill>
              </a:rPr>
              <a:t>izpildmērījumiem</a:t>
            </a:r>
            <a:r>
              <a:rPr lang="lv-LV" sz="1600" dirty="0">
                <a:solidFill>
                  <a:schemeClr val="bg1"/>
                </a:solidFill>
              </a:rPr>
              <a:t> (atvieglos RAIL BALTIC objektu, ceļu reģistrāciju)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bg1"/>
                </a:solidFill>
              </a:rPr>
              <a:t>noņem šķēršļus iekšējo procesu birokrātijas samazināšanai</a:t>
            </a:r>
          </a:p>
        </p:txBody>
      </p:sp>
      <p:sp>
        <p:nvSpPr>
          <p:cNvPr id="10" name="Virsraksts 3">
            <a:extLst>
              <a:ext uri="{FF2B5EF4-FFF2-40B4-BE49-F238E27FC236}">
                <a16:creationId xmlns:a16="http://schemas.microsoft.com/office/drawing/2014/main" id="{2A100819-C062-4391-8B19-FED924FD4881}"/>
              </a:ext>
            </a:extLst>
          </p:cNvPr>
          <p:cNvSpPr txBox="1">
            <a:spLocks/>
          </p:cNvSpPr>
          <p:nvPr/>
        </p:nvSpPr>
        <p:spPr>
          <a:xfrm>
            <a:off x="1055264" y="1000406"/>
            <a:ext cx="5057421" cy="969908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spc="-15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lv-LV" sz="2800" dirty="0">
                <a:solidFill>
                  <a:schemeClr val="bg1"/>
                </a:solidFill>
              </a:rPr>
              <a:t>BKU PROCESA PĀRSKATĪŠANA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4233B410-B5EA-4341-8427-5CDC0484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1" y="2386697"/>
            <a:ext cx="611616" cy="61161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1266280-F367-4401-8017-59C20F357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0"/>
            <a:ext cx="492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71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618A0EC-35B9-4F56-9F77-C0D9E518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ksta vietturis 3">
            <a:extLst>
              <a:ext uri="{FF2B5EF4-FFF2-40B4-BE49-F238E27FC236}">
                <a16:creationId xmlns:a16="http://schemas.microsoft.com/office/drawing/2014/main" id="{85B70B97-1181-40DB-AF5B-C0510C4A6CD1}"/>
              </a:ext>
            </a:extLst>
          </p:cNvPr>
          <p:cNvSpPr txBox="1">
            <a:spLocks/>
          </p:cNvSpPr>
          <p:nvPr/>
        </p:nvSpPr>
        <p:spPr>
          <a:xfrm>
            <a:off x="1510587" y="2395814"/>
            <a:ext cx="4608927" cy="34707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>
                <a:solidFill>
                  <a:schemeClr val="bg1"/>
                </a:solidFill>
              </a:rPr>
              <a:t>Samazināta VZD pakalpojuma maksa, ja ēkas plāni (</a:t>
            </a:r>
            <a:r>
              <a:rPr lang="lv-LV" b="1" dirty="0" err="1">
                <a:solidFill>
                  <a:schemeClr val="bg1"/>
                </a:solidFill>
              </a:rPr>
              <a:t>vektordatnes</a:t>
            </a:r>
            <a:r>
              <a:rPr lang="lv-LV" b="1" dirty="0">
                <a:solidFill>
                  <a:schemeClr val="bg1"/>
                </a:solidFill>
              </a:rPr>
              <a:t>) atbilst izbūvētajam apvidū un datnes atbilst vai daļēji atbilst BKU specifikācijai</a:t>
            </a:r>
          </a:p>
        </p:txBody>
      </p:sp>
      <p:sp>
        <p:nvSpPr>
          <p:cNvPr id="7" name="Teksta vietturis 3">
            <a:extLst>
              <a:ext uri="{FF2B5EF4-FFF2-40B4-BE49-F238E27FC236}">
                <a16:creationId xmlns:a16="http://schemas.microsoft.com/office/drawing/2014/main" id="{D8CE9CEF-9725-4B6B-8A41-CA5C1C95BD54}"/>
              </a:ext>
            </a:extLst>
          </p:cNvPr>
          <p:cNvSpPr txBox="1">
            <a:spLocks/>
          </p:cNvSpPr>
          <p:nvPr/>
        </p:nvSpPr>
        <p:spPr>
          <a:xfrm>
            <a:off x="7179273" y="1667342"/>
            <a:ext cx="3233690" cy="5412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>
                <a:solidFill>
                  <a:schemeClr val="bg1"/>
                </a:solidFill>
              </a:rPr>
              <a:t>IEGUVUMS KLIENTAM</a:t>
            </a:r>
          </a:p>
        </p:txBody>
      </p:sp>
      <p:sp>
        <p:nvSpPr>
          <p:cNvPr id="8" name="Teksta vietturis 3">
            <a:extLst>
              <a:ext uri="{FF2B5EF4-FFF2-40B4-BE49-F238E27FC236}">
                <a16:creationId xmlns:a16="http://schemas.microsoft.com/office/drawing/2014/main" id="{7A98D0F9-28D5-47CB-B879-C3B912AAFCD6}"/>
              </a:ext>
            </a:extLst>
          </p:cNvPr>
          <p:cNvSpPr txBox="1">
            <a:spLocks/>
          </p:cNvSpPr>
          <p:nvPr/>
        </p:nvSpPr>
        <p:spPr>
          <a:xfrm>
            <a:off x="8041135" y="2549927"/>
            <a:ext cx="2584553" cy="13460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bg1"/>
                </a:solidFill>
              </a:rPr>
              <a:t>Samazināta pakalpojuma maksa</a:t>
            </a:r>
          </a:p>
        </p:txBody>
      </p:sp>
      <p:sp>
        <p:nvSpPr>
          <p:cNvPr id="9" name="Teksta vietturis 3">
            <a:extLst>
              <a:ext uri="{FF2B5EF4-FFF2-40B4-BE49-F238E27FC236}">
                <a16:creationId xmlns:a16="http://schemas.microsoft.com/office/drawing/2014/main" id="{D31E0CBD-209C-477D-9037-D3A2B4A7F957}"/>
              </a:ext>
            </a:extLst>
          </p:cNvPr>
          <p:cNvSpPr txBox="1">
            <a:spLocks/>
          </p:cNvSpPr>
          <p:nvPr/>
        </p:nvSpPr>
        <p:spPr>
          <a:xfrm>
            <a:off x="8041135" y="3770329"/>
            <a:ext cx="3411478" cy="11677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bg1"/>
                </a:solidFill>
              </a:rPr>
              <a:t>Samazināts pakalpojuma izpildes laiks</a:t>
            </a:r>
          </a:p>
        </p:txBody>
      </p:sp>
      <p:sp>
        <p:nvSpPr>
          <p:cNvPr id="10" name="Ovāls 5">
            <a:extLst>
              <a:ext uri="{FF2B5EF4-FFF2-40B4-BE49-F238E27FC236}">
                <a16:creationId xmlns:a16="http://schemas.microsoft.com/office/drawing/2014/main" id="{F668D8AE-13E3-4E83-9380-2ADD9171265A}"/>
              </a:ext>
            </a:extLst>
          </p:cNvPr>
          <p:cNvSpPr/>
          <p:nvPr/>
        </p:nvSpPr>
        <p:spPr>
          <a:xfrm>
            <a:off x="6944819" y="2596056"/>
            <a:ext cx="832944" cy="83294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5">
            <a:extLst>
              <a:ext uri="{FF2B5EF4-FFF2-40B4-BE49-F238E27FC236}">
                <a16:creationId xmlns:a16="http://schemas.microsoft.com/office/drawing/2014/main" id="{05F1425E-B16C-4748-8E1B-11105230AE5A}"/>
              </a:ext>
            </a:extLst>
          </p:cNvPr>
          <p:cNvSpPr/>
          <p:nvPr/>
        </p:nvSpPr>
        <p:spPr>
          <a:xfrm>
            <a:off x="6944819" y="3770329"/>
            <a:ext cx="832944" cy="83294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FBF030F-329F-4E70-8E6A-37D067A86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95" y="2769932"/>
            <a:ext cx="485192" cy="485192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C6259F42-66B5-4137-8BB8-8237437A4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34" y="3934874"/>
            <a:ext cx="503853" cy="503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11B5AF-DD41-48AA-BC7E-F92B01C3A14E}"/>
              </a:ext>
            </a:extLst>
          </p:cNvPr>
          <p:cNvSpPr txBox="1"/>
          <p:nvPr/>
        </p:nvSpPr>
        <p:spPr>
          <a:xfrm>
            <a:off x="1510587" y="688783"/>
            <a:ext cx="906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800" b="1" cap="all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Bku</a:t>
            </a:r>
            <a:r>
              <a:rPr lang="lv-LV" sz="2800" b="1" cap="all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vienkāršotā kārtībā</a:t>
            </a:r>
            <a:endParaRPr lang="lv-LV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F2D38-095C-444C-97CA-231EC1ED104A}"/>
              </a:ext>
            </a:extLst>
          </p:cNvPr>
          <p:cNvSpPr/>
          <p:nvPr/>
        </p:nvSpPr>
        <p:spPr>
          <a:xfrm>
            <a:off x="7459579" y="301325"/>
            <a:ext cx="1212197" cy="373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lv-LV" sz="1100" dirty="0">
                <a:latin typeface="+mj-lt"/>
                <a:ea typeface="Montserrat" charset="0"/>
                <a:cs typeface="Montserrat" charset="0"/>
              </a:rPr>
              <a:t>No 01.09.2023.</a:t>
            </a:r>
            <a:endParaRPr lang="en-US" sz="11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A55E38EF-38F1-4C36-BA0A-41678794E164}"/>
              </a:ext>
            </a:extLst>
          </p:cNvPr>
          <p:cNvSpPr/>
          <p:nvPr/>
        </p:nvSpPr>
        <p:spPr>
          <a:xfrm flipV="1">
            <a:off x="8518096" y="675281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39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B765E9AD-D787-40D5-A190-3F06F440F82F}"/>
              </a:ext>
            </a:extLst>
          </p:cNvPr>
          <p:cNvSpPr/>
          <p:nvPr/>
        </p:nvSpPr>
        <p:spPr>
          <a:xfrm>
            <a:off x="5193792" y="-2"/>
            <a:ext cx="699820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818AD9F-F039-4B14-AA80-79B43DCC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E146-617E-4FD4-941E-3848B38CDF0A}" type="slidenum">
              <a:rPr lang="lv-LV" smtClean="0"/>
              <a:t>8</a:t>
            </a:fld>
            <a:endParaRPr lang="lv-LV"/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C2894DB8-C607-4245-B761-85497F267B43}"/>
              </a:ext>
            </a:extLst>
          </p:cNvPr>
          <p:cNvSpPr txBox="1">
            <a:spLocks/>
          </p:cNvSpPr>
          <p:nvPr/>
        </p:nvSpPr>
        <p:spPr>
          <a:xfrm>
            <a:off x="1051240" y="2764100"/>
            <a:ext cx="3402260" cy="18026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bg1"/>
                </a:solidFill>
              </a:rPr>
              <a:t>BKU AR APSEKOŠANU APVIDŪ PASŪTĪJUMIEM, KAS PASŪTĪTI SĀKOT</a:t>
            </a:r>
            <a:br>
              <a:rPr lang="lv-LV" sz="1800" b="1" dirty="0">
                <a:solidFill>
                  <a:schemeClr val="bg1"/>
                </a:solidFill>
              </a:rPr>
            </a:br>
            <a:r>
              <a:rPr lang="lv-LV" sz="1800" b="1" dirty="0">
                <a:solidFill>
                  <a:schemeClr val="bg1"/>
                </a:solidFill>
              </a:rPr>
              <a:t>NO 01.09.2023.</a:t>
            </a: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77385784-A136-47C4-9364-7F07AF622471}"/>
              </a:ext>
            </a:extLst>
          </p:cNvPr>
          <p:cNvSpPr txBox="1">
            <a:spLocks/>
          </p:cNvSpPr>
          <p:nvPr/>
        </p:nvSpPr>
        <p:spPr>
          <a:xfrm>
            <a:off x="6674377" y="1244903"/>
            <a:ext cx="5098142" cy="48410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800" dirty="0"/>
          </a:p>
          <a:p>
            <a:r>
              <a:rPr lang="lv-LV" sz="1800" dirty="0"/>
              <a:t>Pilna apjoma BKU (līdzšinējā kārtība)  </a:t>
            </a:r>
          </a:p>
          <a:p>
            <a:endParaRPr lang="lv-LV" sz="1800" dirty="0"/>
          </a:p>
          <a:p>
            <a:r>
              <a:rPr lang="lv-LV" sz="1800" dirty="0"/>
              <a:t>BKU vienkāršotā kārtībā, ja ir klienta iesniegums un  </a:t>
            </a:r>
            <a:r>
              <a:rPr lang="lv-LV" sz="1800" dirty="0" err="1"/>
              <a:t>vektordatne</a:t>
            </a:r>
            <a:r>
              <a:rPr lang="lv-LV" sz="1800" dirty="0"/>
              <a:t> </a:t>
            </a:r>
            <a:r>
              <a:rPr lang="lv-LV" sz="1800" b="1" dirty="0"/>
              <a:t>ir bez </a:t>
            </a:r>
            <a:r>
              <a:rPr lang="lv-LV" sz="1800" dirty="0"/>
              <a:t>BKU specifikācijas</a:t>
            </a:r>
          </a:p>
          <a:p>
            <a:endParaRPr lang="lv-LV" sz="1800" dirty="0"/>
          </a:p>
          <a:p>
            <a:r>
              <a:rPr lang="lv-LV" sz="1800" dirty="0"/>
              <a:t>BKU vienkāršotā kārtībā, ja ir klienta iesniegums un </a:t>
            </a:r>
            <a:r>
              <a:rPr lang="lv-LV" sz="1800" dirty="0" err="1"/>
              <a:t>verktordatne</a:t>
            </a:r>
            <a:r>
              <a:rPr lang="lv-LV" sz="1800" dirty="0"/>
              <a:t> </a:t>
            </a:r>
            <a:r>
              <a:rPr lang="lv-LV" sz="1800" b="1" dirty="0"/>
              <a:t>ir</a:t>
            </a:r>
            <a:r>
              <a:rPr lang="lv-LV" sz="1800" dirty="0"/>
              <a:t> BKU specifikācijā</a:t>
            </a:r>
          </a:p>
          <a:p>
            <a:endParaRPr lang="lv-LV" sz="1800" dirty="0"/>
          </a:p>
          <a:p>
            <a:endParaRPr lang="lv-LV" sz="1800" dirty="0"/>
          </a:p>
          <a:p>
            <a:endParaRPr lang="lv-LV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D7C251-7CF6-4B62-AE5A-CF9CFD0EBE2E}"/>
              </a:ext>
            </a:extLst>
          </p:cNvPr>
          <p:cNvSpPr/>
          <p:nvPr/>
        </p:nvSpPr>
        <p:spPr>
          <a:xfrm>
            <a:off x="6204985" y="1780032"/>
            <a:ext cx="207264" cy="207264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F39B1A-651D-44F3-8671-9939D58D01C1}"/>
              </a:ext>
            </a:extLst>
          </p:cNvPr>
          <p:cNvSpPr/>
          <p:nvPr/>
        </p:nvSpPr>
        <p:spPr>
          <a:xfrm>
            <a:off x="6204985" y="2705754"/>
            <a:ext cx="207264" cy="207264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A49722-2AE0-4496-BFE0-F48C278987B5}"/>
              </a:ext>
            </a:extLst>
          </p:cNvPr>
          <p:cNvSpPr/>
          <p:nvPr/>
        </p:nvSpPr>
        <p:spPr>
          <a:xfrm>
            <a:off x="6204985" y="4255879"/>
            <a:ext cx="207264" cy="207264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89550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BDC96E62-1968-411D-B5BD-270E76F51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8576" y="3236053"/>
            <a:ext cx="4921540" cy="2334238"/>
          </a:xfrm>
        </p:spPr>
        <p:txBody>
          <a:bodyPr>
            <a:normAutofit lnSpcReduction="10000"/>
          </a:bodyPr>
          <a:lstStyle/>
          <a:p>
            <a:r>
              <a:rPr lang="lv-LV" dirty="0"/>
              <a:t>27.06.2017. MK noteikumi Nr.361 «Pašvaldību ceļu un ielu reģistrācijas un uzskaites kārtība»</a:t>
            </a:r>
          </a:p>
          <a:p>
            <a:endParaRPr lang="lv-LV" i="1" dirty="0"/>
          </a:p>
          <a:p>
            <a:r>
              <a:rPr lang="lv-LV" sz="1600" i="1" dirty="0"/>
              <a:t>Dalība LVC organizētajā seminārā pašvaldībām 18.04.2023.</a:t>
            </a:r>
          </a:p>
          <a:p>
            <a:endParaRPr lang="lv-LV" dirty="0"/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6F20342C-1CCC-4A29-8C5F-762724439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F83720D4-F264-40C8-A0A3-F3D96BE1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196" y="1160605"/>
            <a:ext cx="5144444" cy="1901378"/>
          </a:xfrm>
        </p:spPr>
        <p:txBody>
          <a:bodyPr/>
          <a:lstStyle/>
          <a:p>
            <a:r>
              <a:rPr lang="lv-LV" sz="3200" dirty="0"/>
              <a:t>Ielu un ceļu reģistrācija Kadastra IS</a:t>
            </a:r>
          </a:p>
        </p:txBody>
      </p:sp>
      <p:pic>
        <p:nvPicPr>
          <p:cNvPr id="7" name="Attēla vietturis 6">
            <a:extLst>
              <a:ext uri="{FF2B5EF4-FFF2-40B4-BE49-F238E27FC236}">
                <a16:creationId xmlns:a16="http://schemas.microsoft.com/office/drawing/2014/main" id="{4FA01B60-D6DC-4FF6-B167-40CC77D0F6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3475"/>
          <a:stretch>
            <a:fillRect/>
          </a:stretch>
        </p:blipFill>
        <p:spPr>
          <a:xfrm rot="5400000">
            <a:off x="5999163" y="665163"/>
            <a:ext cx="6858000" cy="5527675"/>
          </a:xfrm>
        </p:spPr>
      </p:pic>
    </p:spTree>
    <p:extLst>
      <p:ext uri="{BB962C8B-B14F-4D97-AF65-F5344CB8AC3E}">
        <p14:creationId xmlns:p14="http://schemas.microsoft.com/office/powerpoint/2010/main" val="40958122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&amp;D-Powerpoint Template_16x9">
  <a:themeElements>
    <a:clrScheme name="VZD">
      <a:dk1>
        <a:srgbClr val="2E294E"/>
      </a:dk1>
      <a:lt1>
        <a:srgbClr val="FFFFFF"/>
      </a:lt1>
      <a:dk2>
        <a:srgbClr val="990066"/>
      </a:dk2>
      <a:lt2>
        <a:srgbClr val="FFFFFF"/>
      </a:lt2>
      <a:accent1>
        <a:srgbClr val="993366"/>
      </a:accent1>
      <a:accent2>
        <a:srgbClr val="CC0099"/>
      </a:accent2>
      <a:accent3>
        <a:srgbClr val="C9D2FD"/>
      </a:accent3>
      <a:accent4>
        <a:srgbClr val="5E78FA"/>
      </a:accent4>
      <a:accent5>
        <a:srgbClr val="0420AB"/>
      </a:accent5>
      <a:accent6>
        <a:srgbClr val="FFD416"/>
      </a:accent6>
      <a:hlink>
        <a:srgbClr val="FFD416"/>
      </a:hlink>
      <a:folHlink>
        <a:srgbClr val="BFBFBF"/>
      </a:folHlink>
    </a:clrScheme>
    <a:fontScheme name="VZ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ācija11" id="{5B504429-2F63-4611-A8DC-4B4A1F91129F}" vid="{540DC6AC-4903-489A-9003-8CDFA77439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VZD-PPT_VEIDNE</Template>
  <TotalTime>1639</TotalTime>
  <Words>550</Words>
  <Application>Microsoft Office PowerPoint</Application>
  <PresentationFormat>Platekrāna</PresentationFormat>
  <Paragraphs>100</Paragraphs>
  <Slides>13</Slides>
  <Notes>3</Notes>
  <HiddenSlides>0</HiddenSlides>
  <MMClips>0</MMClips>
  <ScaleCrop>false</ScaleCrop>
  <HeadingPairs>
    <vt:vector size="8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B&amp;D-Powerpoint Template_16x9</vt:lpstr>
      <vt:lpstr>Worksheet</vt:lpstr>
      <vt:lpstr>Valsts zemes dienesta aktualitātes</vt:lpstr>
      <vt:lpstr>PowerPoint prezentācija</vt:lpstr>
      <vt:lpstr>Būves reģistrācija bez BKU</vt:lpstr>
      <vt:lpstr>Ēku būvniecības procesi</vt:lpstr>
      <vt:lpstr>BKU lieta = Informācija no Kadastra IS</vt:lpstr>
      <vt:lpstr>PowerPoint prezentācija</vt:lpstr>
      <vt:lpstr>PowerPoint prezentācija</vt:lpstr>
      <vt:lpstr>PowerPoint prezentācija</vt:lpstr>
      <vt:lpstr>Ielu un ceļu reģistrācija Kadastra IS</vt:lpstr>
      <vt:lpstr>Pašvaldību ielas un ceļi Kadastra IS</vt:lpstr>
      <vt:lpstr>PowerPoint prezentācija</vt:lpstr>
      <vt:lpstr>Iespējas reģistrācijai</vt:lpstr>
      <vt:lpstr>LĒTĀ 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VIRSRAKSTS</dc:title>
  <dc:creator>Sandra Notruma</dc:creator>
  <cp:lastModifiedBy>Daina Ūdre</cp:lastModifiedBy>
  <cp:revision>97</cp:revision>
  <cp:lastPrinted>2017-03-09T03:48:56Z</cp:lastPrinted>
  <dcterms:created xsi:type="dcterms:W3CDTF">2021-04-15T12:38:48Z</dcterms:created>
  <dcterms:modified xsi:type="dcterms:W3CDTF">2023-10-05T13:59:14Z</dcterms:modified>
</cp:coreProperties>
</file>