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70" r:id="rId4"/>
    <p:sldId id="263" r:id="rId5"/>
    <p:sldId id="265" r:id="rId6"/>
    <p:sldId id="273" r:id="rId7"/>
    <p:sldId id="264" r:id="rId8"/>
    <p:sldId id="267" r:id="rId9"/>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92FD7FB5-635B-41D9-BC8A-3CB9E4996B13}">
          <p14:sldIdLst>
            <p14:sldId id="266"/>
            <p14:sldId id="257"/>
            <p14:sldId id="270"/>
            <p14:sldId id="263"/>
            <p14:sldId id="265"/>
            <p14:sldId id="273"/>
            <p14:sldId id="264"/>
            <p14:sldId id="267"/>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ra Bērziņa" initials="SB" lastIdx="0" clrIdx="0">
    <p:extLst>
      <p:ext uri="{19B8F6BF-5375-455C-9EA6-DF929625EA0E}">
        <p15:presenceInfo xmlns:p15="http://schemas.microsoft.com/office/powerpoint/2012/main" userId="S-1-5-21-2299930542-2359076458-1430026070-12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56CF3-0644-4F6A-BD9D-45690C220C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D5C22523-5AE2-40F7-BFE7-24077CC3C9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A76E4E09-272F-4A54-BEB5-C42FA0DEB789}"/>
              </a:ext>
            </a:extLst>
          </p:cNvPr>
          <p:cNvSpPr>
            <a:spLocks noGrp="1"/>
          </p:cNvSpPr>
          <p:nvPr>
            <p:ph type="dt" sz="half" idx="10"/>
          </p:nvPr>
        </p:nvSpPr>
        <p:spPr/>
        <p:txBody>
          <a:bodyPr/>
          <a:lstStyle/>
          <a:p>
            <a:fld id="{934ED943-A6B3-41F0-B3F4-8ECBBA07CAEF}" type="datetimeFigureOut">
              <a:rPr lang="lv-LV" smtClean="0"/>
              <a:t>30.01.2018</a:t>
            </a:fld>
            <a:endParaRPr lang="lv-LV"/>
          </a:p>
        </p:txBody>
      </p:sp>
      <p:sp>
        <p:nvSpPr>
          <p:cNvPr id="5" name="Footer Placeholder 4">
            <a:extLst>
              <a:ext uri="{FF2B5EF4-FFF2-40B4-BE49-F238E27FC236}">
                <a16:creationId xmlns:a16="http://schemas.microsoft.com/office/drawing/2014/main" id="{37EED71A-8157-4D01-9F2F-4ACFCF0A8B04}"/>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464158A3-20D2-45F9-B195-CC24357A993C}"/>
              </a:ext>
            </a:extLst>
          </p:cNvPr>
          <p:cNvSpPr>
            <a:spLocks noGrp="1"/>
          </p:cNvSpPr>
          <p:nvPr>
            <p:ph type="sldNum" sz="quarter" idx="12"/>
          </p:nvPr>
        </p:nvSpPr>
        <p:spPr/>
        <p:txBody>
          <a:bodyPr/>
          <a:lstStyle/>
          <a:p>
            <a:fld id="{3584F8A8-7296-4688-BB41-52C38B13A1D8}" type="slidenum">
              <a:rPr lang="lv-LV" smtClean="0"/>
              <a:t>‹#›</a:t>
            </a:fld>
            <a:endParaRPr lang="lv-LV"/>
          </a:p>
        </p:txBody>
      </p:sp>
    </p:spTree>
    <p:extLst>
      <p:ext uri="{BB962C8B-B14F-4D97-AF65-F5344CB8AC3E}">
        <p14:creationId xmlns:p14="http://schemas.microsoft.com/office/powerpoint/2010/main" val="472745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CFA3A-FA2F-43DB-8535-59B5012990B8}"/>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557A8B04-E263-45CB-B568-D0D793B8AE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391210F7-E7A4-4AC5-A5EF-816EB76942B5}"/>
              </a:ext>
            </a:extLst>
          </p:cNvPr>
          <p:cNvSpPr>
            <a:spLocks noGrp="1"/>
          </p:cNvSpPr>
          <p:nvPr>
            <p:ph type="dt" sz="half" idx="10"/>
          </p:nvPr>
        </p:nvSpPr>
        <p:spPr/>
        <p:txBody>
          <a:bodyPr/>
          <a:lstStyle/>
          <a:p>
            <a:fld id="{934ED943-A6B3-41F0-B3F4-8ECBBA07CAEF}" type="datetimeFigureOut">
              <a:rPr lang="lv-LV" smtClean="0"/>
              <a:t>30.01.2018</a:t>
            </a:fld>
            <a:endParaRPr lang="lv-LV"/>
          </a:p>
        </p:txBody>
      </p:sp>
      <p:sp>
        <p:nvSpPr>
          <p:cNvPr id="5" name="Footer Placeholder 4">
            <a:extLst>
              <a:ext uri="{FF2B5EF4-FFF2-40B4-BE49-F238E27FC236}">
                <a16:creationId xmlns:a16="http://schemas.microsoft.com/office/drawing/2014/main" id="{87AD4404-CDED-41C8-B98F-1635B6D613A6}"/>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373A65C9-79EC-4C84-8542-47CA67E07EE7}"/>
              </a:ext>
            </a:extLst>
          </p:cNvPr>
          <p:cNvSpPr>
            <a:spLocks noGrp="1"/>
          </p:cNvSpPr>
          <p:nvPr>
            <p:ph type="sldNum" sz="quarter" idx="12"/>
          </p:nvPr>
        </p:nvSpPr>
        <p:spPr/>
        <p:txBody>
          <a:bodyPr/>
          <a:lstStyle/>
          <a:p>
            <a:fld id="{3584F8A8-7296-4688-BB41-52C38B13A1D8}" type="slidenum">
              <a:rPr lang="lv-LV" smtClean="0"/>
              <a:t>‹#›</a:t>
            </a:fld>
            <a:endParaRPr lang="lv-LV"/>
          </a:p>
        </p:txBody>
      </p:sp>
    </p:spTree>
    <p:extLst>
      <p:ext uri="{BB962C8B-B14F-4D97-AF65-F5344CB8AC3E}">
        <p14:creationId xmlns:p14="http://schemas.microsoft.com/office/powerpoint/2010/main" val="3444876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3EE604-2516-4B9E-8C16-76A939BE2FA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98448B39-E2DE-4395-B356-E8BA262F6B0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6D118C5E-9F39-4E25-B404-6E188833F7EC}"/>
              </a:ext>
            </a:extLst>
          </p:cNvPr>
          <p:cNvSpPr>
            <a:spLocks noGrp="1"/>
          </p:cNvSpPr>
          <p:nvPr>
            <p:ph type="dt" sz="half" idx="10"/>
          </p:nvPr>
        </p:nvSpPr>
        <p:spPr/>
        <p:txBody>
          <a:bodyPr/>
          <a:lstStyle/>
          <a:p>
            <a:fld id="{934ED943-A6B3-41F0-B3F4-8ECBBA07CAEF}" type="datetimeFigureOut">
              <a:rPr lang="lv-LV" smtClean="0"/>
              <a:t>30.01.2018</a:t>
            </a:fld>
            <a:endParaRPr lang="lv-LV"/>
          </a:p>
        </p:txBody>
      </p:sp>
      <p:sp>
        <p:nvSpPr>
          <p:cNvPr id="5" name="Footer Placeholder 4">
            <a:extLst>
              <a:ext uri="{FF2B5EF4-FFF2-40B4-BE49-F238E27FC236}">
                <a16:creationId xmlns:a16="http://schemas.microsoft.com/office/drawing/2014/main" id="{A547750F-5FA7-422F-807C-D07B3A898732}"/>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69F70DCB-A1A3-466D-8712-0CFE1C724141}"/>
              </a:ext>
            </a:extLst>
          </p:cNvPr>
          <p:cNvSpPr>
            <a:spLocks noGrp="1"/>
          </p:cNvSpPr>
          <p:nvPr>
            <p:ph type="sldNum" sz="quarter" idx="12"/>
          </p:nvPr>
        </p:nvSpPr>
        <p:spPr/>
        <p:txBody>
          <a:bodyPr/>
          <a:lstStyle/>
          <a:p>
            <a:fld id="{3584F8A8-7296-4688-BB41-52C38B13A1D8}" type="slidenum">
              <a:rPr lang="lv-LV" smtClean="0"/>
              <a:t>‹#›</a:t>
            </a:fld>
            <a:endParaRPr lang="lv-LV"/>
          </a:p>
        </p:txBody>
      </p:sp>
    </p:spTree>
    <p:extLst>
      <p:ext uri="{BB962C8B-B14F-4D97-AF65-F5344CB8AC3E}">
        <p14:creationId xmlns:p14="http://schemas.microsoft.com/office/powerpoint/2010/main" val="1353631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irsraksta slaid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8768A0C-36BF-4B15-8696-E1B57213C8BB}" type="datetimeFigureOut">
              <a:rPr lang="lv-LV" smtClean="0"/>
              <a:pPr/>
              <a:t>30.01.2018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C2E84B7-5A92-465A-819A-D595F965BFAA}" type="slidenum">
              <a:rPr lang="lv-LV" smtClean="0"/>
              <a:pPr/>
              <a:t>‹#›</a:t>
            </a:fld>
            <a:endParaRPr lang="lv-LV"/>
          </a:p>
        </p:txBody>
      </p:sp>
      <p:sp>
        <p:nvSpPr>
          <p:cNvPr id="2" name="Title 1"/>
          <p:cNvSpPr>
            <a:spLocks noGrp="1"/>
          </p:cNvSpPr>
          <p:nvPr>
            <p:ph type="ctrTitle"/>
          </p:nvPr>
        </p:nvSpPr>
        <p:spPr>
          <a:xfrm>
            <a:off x="911424" y="1772817"/>
            <a:ext cx="10363200" cy="1470025"/>
          </a:xfrm>
        </p:spPr>
        <p:txBody>
          <a:bodyPr/>
          <a:lstStyle>
            <a:lvl1pPr algn="ctr">
              <a:defRPr/>
            </a:lvl1pPr>
          </a:lstStyle>
          <a:p>
            <a:r>
              <a:rPr lang="lv-LV"/>
              <a:t>Rediģēt šablona virsraksta stilu</a:t>
            </a:r>
            <a:endParaRPr lang="en-US" dirty="0"/>
          </a:p>
        </p:txBody>
      </p:sp>
      <p:sp>
        <p:nvSpPr>
          <p:cNvPr id="3" name="Subtitle 2"/>
          <p:cNvSpPr>
            <a:spLocks noGrp="1"/>
          </p:cNvSpPr>
          <p:nvPr>
            <p:ph type="subTitle" idx="1"/>
          </p:nvPr>
        </p:nvSpPr>
        <p:spPr>
          <a:xfrm>
            <a:off x="1775520" y="3717032"/>
            <a:ext cx="8534400" cy="64294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a:t>Rediģēt šablona apakšvirsraksta stilu</a:t>
            </a:r>
            <a:endParaRPr lang="en-US"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 y="-7"/>
            <a:ext cx="12191997" cy="1332359"/>
          </a:xfrm>
          <a:prstGeom prst="rect">
            <a:avLst/>
          </a:prstGeom>
        </p:spPr>
      </p:pic>
    </p:spTree>
    <p:extLst>
      <p:ext uri="{BB962C8B-B14F-4D97-AF65-F5344CB8AC3E}">
        <p14:creationId xmlns:p14="http://schemas.microsoft.com/office/powerpoint/2010/main" val="4193530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42E31-4EDF-469A-B8DB-10924A91B1C6}"/>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014F73A9-040A-4ADF-A1CC-3AA4D870BE3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B01F7834-2D6D-4D92-B9D2-50C6BD84F227}"/>
              </a:ext>
            </a:extLst>
          </p:cNvPr>
          <p:cNvSpPr>
            <a:spLocks noGrp="1"/>
          </p:cNvSpPr>
          <p:nvPr>
            <p:ph type="dt" sz="half" idx="10"/>
          </p:nvPr>
        </p:nvSpPr>
        <p:spPr/>
        <p:txBody>
          <a:bodyPr/>
          <a:lstStyle/>
          <a:p>
            <a:fld id="{934ED943-A6B3-41F0-B3F4-8ECBBA07CAEF}" type="datetimeFigureOut">
              <a:rPr lang="lv-LV" smtClean="0"/>
              <a:t>30.01.2018</a:t>
            </a:fld>
            <a:endParaRPr lang="lv-LV"/>
          </a:p>
        </p:txBody>
      </p:sp>
      <p:sp>
        <p:nvSpPr>
          <p:cNvPr id="5" name="Footer Placeholder 4">
            <a:extLst>
              <a:ext uri="{FF2B5EF4-FFF2-40B4-BE49-F238E27FC236}">
                <a16:creationId xmlns:a16="http://schemas.microsoft.com/office/drawing/2014/main" id="{3AF24972-43E3-43FF-8EE6-B3F920545DB1}"/>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3BF916A5-1E69-433A-8709-A4BD51FF81C7}"/>
              </a:ext>
            </a:extLst>
          </p:cNvPr>
          <p:cNvSpPr>
            <a:spLocks noGrp="1"/>
          </p:cNvSpPr>
          <p:nvPr>
            <p:ph type="sldNum" sz="quarter" idx="12"/>
          </p:nvPr>
        </p:nvSpPr>
        <p:spPr/>
        <p:txBody>
          <a:bodyPr/>
          <a:lstStyle/>
          <a:p>
            <a:fld id="{3584F8A8-7296-4688-BB41-52C38B13A1D8}" type="slidenum">
              <a:rPr lang="lv-LV" smtClean="0"/>
              <a:t>‹#›</a:t>
            </a:fld>
            <a:endParaRPr lang="lv-LV"/>
          </a:p>
        </p:txBody>
      </p:sp>
    </p:spTree>
    <p:extLst>
      <p:ext uri="{BB962C8B-B14F-4D97-AF65-F5344CB8AC3E}">
        <p14:creationId xmlns:p14="http://schemas.microsoft.com/office/powerpoint/2010/main" val="332396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58B78-FD02-421B-A3D1-2A0FF423D9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85C1AB29-E080-46C8-BC19-AB74C4E9EA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8964AE1-CA43-4026-98A0-4AA567A427C0}"/>
              </a:ext>
            </a:extLst>
          </p:cNvPr>
          <p:cNvSpPr>
            <a:spLocks noGrp="1"/>
          </p:cNvSpPr>
          <p:nvPr>
            <p:ph type="dt" sz="half" idx="10"/>
          </p:nvPr>
        </p:nvSpPr>
        <p:spPr/>
        <p:txBody>
          <a:bodyPr/>
          <a:lstStyle/>
          <a:p>
            <a:fld id="{934ED943-A6B3-41F0-B3F4-8ECBBA07CAEF}" type="datetimeFigureOut">
              <a:rPr lang="lv-LV" smtClean="0"/>
              <a:t>30.01.2018</a:t>
            </a:fld>
            <a:endParaRPr lang="lv-LV"/>
          </a:p>
        </p:txBody>
      </p:sp>
      <p:sp>
        <p:nvSpPr>
          <p:cNvPr id="5" name="Footer Placeholder 4">
            <a:extLst>
              <a:ext uri="{FF2B5EF4-FFF2-40B4-BE49-F238E27FC236}">
                <a16:creationId xmlns:a16="http://schemas.microsoft.com/office/drawing/2014/main" id="{FD12138D-5A76-4411-8B5E-67241DADAA69}"/>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8B728F9E-9DBB-4AC2-A5C4-F9C21F83B94D}"/>
              </a:ext>
            </a:extLst>
          </p:cNvPr>
          <p:cNvSpPr>
            <a:spLocks noGrp="1"/>
          </p:cNvSpPr>
          <p:nvPr>
            <p:ph type="sldNum" sz="quarter" idx="12"/>
          </p:nvPr>
        </p:nvSpPr>
        <p:spPr/>
        <p:txBody>
          <a:bodyPr/>
          <a:lstStyle/>
          <a:p>
            <a:fld id="{3584F8A8-7296-4688-BB41-52C38B13A1D8}" type="slidenum">
              <a:rPr lang="lv-LV" smtClean="0"/>
              <a:t>‹#›</a:t>
            </a:fld>
            <a:endParaRPr lang="lv-LV"/>
          </a:p>
        </p:txBody>
      </p:sp>
    </p:spTree>
    <p:extLst>
      <p:ext uri="{BB962C8B-B14F-4D97-AF65-F5344CB8AC3E}">
        <p14:creationId xmlns:p14="http://schemas.microsoft.com/office/powerpoint/2010/main" val="779129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FD4B8-5C2D-40E3-BAD5-17A51799E5F8}"/>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E21D98A7-1135-472E-B474-0274A297213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5F2D0F9D-306A-49C7-9121-73BEC8A3C72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B9B5998F-EB6C-408C-AD57-0AA60D4629C0}"/>
              </a:ext>
            </a:extLst>
          </p:cNvPr>
          <p:cNvSpPr>
            <a:spLocks noGrp="1"/>
          </p:cNvSpPr>
          <p:nvPr>
            <p:ph type="dt" sz="half" idx="10"/>
          </p:nvPr>
        </p:nvSpPr>
        <p:spPr/>
        <p:txBody>
          <a:bodyPr/>
          <a:lstStyle/>
          <a:p>
            <a:fld id="{934ED943-A6B3-41F0-B3F4-8ECBBA07CAEF}" type="datetimeFigureOut">
              <a:rPr lang="lv-LV" smtClean="0"/>
              <a:t>30.01.2018</a:t>
            </a:fld>
            <a:endParaRPr lang="lv-LV"/>
          </a:p>
        </p:txBody>
      </p:sp>
      <p:sp>
        <p:nvSpPr>
          <p:cNvPr id="6" name="Footer Placeholder 5">
            <a:extLst>
              <a:ext uri="{FF2B5EF4-FFF2-40B4-BE49-F238E27FC236}">
                <a16:creationId xmlns:a16="http://schemas.microsoft.com/office/drawing/2014/main" id="{ED1101D5-CDCD-4FD1-BB7C-F21D757691EA}"/>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EB07F468-7BD8-4DCC-B6F6-AF6E3B5693C5}"/>
              </a:ext>
            </a:extLst>
          </p:cNvPr>
          <p:cNvSpPr>
            <a:spLocks noGrp="1"/>
          </p:cNvSpPr>
          <p:nvPr>
            <p:ph type="sldNum" sz="quarter" idx="12"/>
          </p:nvPr>
        </p:nvSpPr>
        <p:spPr/>
        <p:txBody>
          <a:bodyPr/>
          <a:lstStyle/>
          <a:p>
            <a:fld id="{3584F8A8-7296-4688-BB41-52C38B13A1D8}" type="slidenum">
              <a:rPr lang="lv-LV" smtClean="0"/>
              <a:t>‹#›</a:t>
            </a:fld>
            <a:endParaRPr lang="lv-LV"/>
          </a:p>
        </p:txBody>
      </p:sp>
    </p:spTree>
    <p:extLst>
      <p:ext uri="{BB962C8B-B14F-4D97-AF65-F5344CB8AC3E}">
        <p14:creationId xmlns:p14="http://schemas.microsoft.com/office/powerpoint/2010/main" val="2130963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C53BA-EBF4-4CD5-872F-47B58D594B4F}"/>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A4927513-1BB8-41C0-BD73-37025540BC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19FFB8-6F38-4FE8-99BC-3B594B2241D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4CFAA725-01C6-4BB7-ACED-BF5F48FC49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FE05FBF-F870-409A-BE2B-468900C768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8572C582-2E4F-4FF1-942C-C053D6EF8764}"/>
              </a:ext>
            </a:extLst>
          </p:cNvPr>
          <p:cNvSpPr>
            <a:spLocks noGrp="1"/>
          </p:cNvSpPr>
          <p:nvPr>
            <p:ph type="dt" sz="half" idx="10"/>
          </p:nvPr>
        </p:nvSpPr>
        <p:spPr/>
        <p:txBody>
          <a:bodyPr/>
          <a:lstStyle/>
          <a:p>
            <a:fld id="{934ED943-A6B3-41F0-B3F4-8ECBBA07CAEF}" type="datetimeFigureOut">
              <a:rPr lang="lv-LV" smtClean="0"/>
              <a:t>30.01.2018</a:t>
            </a:fld>
            <a:endParaRPr lang="lv-LV"/>
          </a:p>
        </p:txBody>
      </p:sp>
      <p:sp>
        <p:nvSpPr>
          <p:cNvPr id="8" name="Footer Placeholder 7">
            <a:extLst>
              <a:ext uri="{FF2B5EF4-FFF2-40B4-BE49-F238E27FC236}">
                <a16:creationId xmlns:a16="http://schemas.microsoft.com/office/drawing/2014/main" id="{0FB68A68-5FF3-4990-9348-8908E4716FDB}"/>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8080948E-3460-4F4C-9F98-D1D8F959E540}"/>
              </a:ext>
            </a:extLst>
          </p:cNvPr>
          <p:cNvSpPr>
            <a:spLocks noGrp="1"/>
          </p:cNvSpPr>
          <p:nvPr>
            <p:ph type="sldNum" sz="quarter" idx="12"/>
          </p:nvPr>
        </p:nvSpPr>
        <p:spPr/>
        <p:txBody>
          <a:bodyPr/>
          <a:lstStyle/>
          <a:p>
            <a:fld id="{3584F8A8-7296-4688-BB41-52C38B13A1D8}" type="slidenum">
              <a:rPr lang="lv-LV" smtClean="0"/>
              <a:t>‹#›</a:t>
            </a:fld>
            <a:endParaRPr lang="lv-LV"/>
          </a:p>
        </p:txBody>
      </p:sp>
    </p:spTree>
    <p:extLst>
      <p:ext uri="{BB962C8B-B14F-4D97-AF65-F5344CB8AC3E}">
        <p14:creationId xmlns:p14="http://schemas.microsoft.com/office/powerpoint/2010/main" val="3478065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1E1F0-182A-4515-BC21-BD6F0DA317F1}"/>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C617675A-275F-4C90-80F4-87232B2B1A83}"/>
              </a:ext>
            </a:extLst>
          </p:cNvPr>
          <p:cNvSpPr>
            <a:spLocks noGrp="1"/>
          </p:cNvSpPr>
          <p:nvPr>
            <p:ph type="dt" sz="half" idx="10"/>
          </p:nvPr>
        </p:nvSpPr>
        <p:spPr/>
        <p:txBody>
          <a:bodyPr/>
          <a:lstStyle/>
          <a:p>
            <a:fld id="{934ED943-A6B3-41F0-B3F4-8ECBBA07CAEF}" type="datetimeFigureOut">
              <a:rPr lang="lv-LV" smtClean="0"/>
              <a:t>30.01.2018</a:t>
            </a:fld>
            <a:endParaRPr lang="lv-LV"/>
          </a:p>
        </p:txBody>
      </p:sp>
      <p:sp>
        <p:nvSpPr>
          <p:cNvPr id="4" name="Footer Placeholder 3">
            <a:extLst>
              <a:ext uri="{FF2B5EF4-FFF2-40B4-BE49-F238E27FC236}">
                <a16:creationId xmlns:a16="http://schemas.microsoft.com/office/drawing/2014/main" id="{22B172AB-4FD0-4481-87D7-D88192AD3E18}"/>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B366FA7D-22A7-42D1-8578-EB7A62131AE4}"/>
              </a:ext>
            </a:extLst>
          </p:cNvPr>
          <p:cNvSpPr>
            <a:spLocks noGrp="1"/>
          </p:cNvSpPr>
          <p:nvPr>
            <p:ph type="sldNum" sz="quarter" idx="12"/>
          </p:nvPr>
        </p:nvSpPr>
        <p:spPr/>
        <p:txBody>
          <a:bodyPr/>
          <a:lstStyle/>
          <a:p>
            <a:fld id="{3584F8A8-7296-4688-BB41-52C38B13A1D8}" type="slidenum">
              <a:rPr lang="lv-LV" smtClean="0"/>
              <a:t>‹#›</a:t>
            </a:fld>
            <a:endParaRPr lang="lv-LV"/>
          </a:p>
        </p:txBody>
      </p:sp>
    </p:spTree>
    <p:extLst>
      <p:ext uri="{BB962C8B-B14F-4D97-AF65-F5344CB8AC3E}">
        <p14:creationId xmlns:p14="http://schemas.microsoft.com/office/powerpoint/2010/main" val="4039981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59DB40-9A49-412A-AB47-46877A81F23C}"/>
              </a:ext>
            </a:extLst>
          </p:cNvPr>
          <p:cNvSpPr>
            <a:spLocks noGrp="1"/>
          </p:cNvSpPr>
          <p:nvPr>
            <p:ph type="dt" sz="half" idx="10"/>
          </p:nvPr>
        </p:nvSpPr>
        <p:spPr/>
        <p:txBody>
          <a:bodyPr/>
          <a:lstStyle/>
          <a:p>
            <a:fld id="{934ED943-A6B3-41F0-B3F4-8ECBBA07CAEF}" type="datetimeFigureOut">
              <a:rPr lang="lv-LV" smtClean="0"/>
              <a:t>30.01.2018</a:t>
            </a:fld>
            <a:endParaRPr lang="lv-LV"/>
          </a:p>
        </p:txBody>
      </p:sp>
      <p:sp>
        <p:nvSpPr>
          <p:cNvPr id="3" name="Footer Placeholder 2">
            <a:extLst>
              <a:ext uri="{FF2B5EF4-FFF2-40B4-BE49-F238E27FC236}">
                <a16:creationId xmlns:a16="http://schemas.microsoft.com/office/drawing/2014/main" id="{31265EC8-CFE5-4B5C-A0D0-1EC704E09A86}"/>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3904E23E-216C-4658-9D14-0C2D56DA459F}"/>
              </a:ext>
            </a:extLst>
          </p:cNvPr>
          <p:cNvSpPr>
            <a:spLocks noGrp="1"/>
          </p:cNvSpPr>
          <p:nvPr>
            <p:ph type="sldNum" sz="quarter" idx="12"/>
          </p:nvPr>
        </p:nvSpPr>
        <p:spPr/>
        <p:txBody>
          <a:bodyPr/>
          <a:lstStyle/>
          <a:p>
            <a:fld id="{3584F8A8-7296-4688-BB41-52C38B13A1D8}" type="slidenum">
              <a:rPr lang="lv-LV" smtClean="0"/>
              <a:t>‹#›</a:t>
            </a:fld>
            <a:endParaRPr lang="lv-LV"/>
          </a:p>
        </p:txBody>
      </p:sp>
    </p:spTree>
    <p:extLst>
      <p:ext uri="{BB962C8B-B14F-4D97-AF65-F5344CB8AC3E}">
        <p14:creationId xmlns:p14="http://schemas.microsoft.com/office/powerpoint/2010/main" val="499831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EF5A0-E70C-4099-990E-F42020E16C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A7DEA997-5DAD-4B90-9313-F980F006F8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7A6D28B0-0E38-406A-A31D-4AA3A650DE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FA7F3C-5849-44A1-8E7A-529BE2A9BE33}"/>
              </a:ext>
            </a:extLst>
          </p:cNvPr>
          <p:cNvSpPr>
            <a:spLocks noGrp="1"/>
          </p:cNvSpPr>
          <p:nvPr>
            <p:ph type="dt" sz="half" idx="10"/>
          </p:nvPr>
        </p:nvSpPr>
        <p:spPr/>
        <p:txBody>
          <a:bodyPr/>
          <a:lstStyle/>
          <a:p>
            <a:fld id="{934ED943-A6B3-41F0-B3F4-8ECBBA07CAEF}" type="datetimeFigureOut">
              <a:rPr lang="lv-LV" smtClean="0"/>
              <a:t>30.01.2018</a:t>
            </a:fld>
            <a:endParaRPr lang="lv-LV"/>
          </a:p>
        </p:txBody>
      </p:sp>
      <p:sp>
        <p:nvSpPr>
          <p:cNvPr id="6" name="Footer Placeholder 5">
            <a:extLst>
              <a:ext uri="{FF2B5EF4-FFF2-40B4-BE49-F238E27FC236}">
                <a16:creationId xmlns:a16="http://schemas.microsoft.com/office/drawing/2014/main" id="{CC47D708-D286-4312-BEBD-BD08799AA1BD}"/>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996092D2-960A-4920-B234-C6952F6CA6E1}"/>
              </a:ext>
            </a:extLst>
          </p:cNvPr>
          <p:cNvSpPr>
            <a:spLocks noGrp="1"/>
          </p:cNvSpPr>
          <p:nvPr>
            <p:ph type="sldNum" sz="quarter" idx="12"/>
          </p:nvPr>
        </p:nvSpPr>
        <p:spPr/>
        <p:txBody>
          <a:bodyPr/>
          <a:lstStyle/>
          <a:p>
            <a:fld id="{3584F8A8-7296-4688-BB41-52C38B13A1D8}" type="slidenum">
              <a:rPr lang="lv-LV" smtClean="0"/>
              <a:t>‹#›</a:t>
            </a:fld>
            <a:endParaRPr lang="lv-LV"/>
          </a:p>
        </p:txBody>
      </p:sp>
    </p:spTree>
    <p:extLst>
      <p:ext uri="{BB962C8B-B14F-4D97-AF65-F5344CB8AC3E}">
        <p14:creationId xmlns:p14="http://schemas.microsoft.com/office/powerpoint/2010/main" val="4153150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E160D-0D35-45E7-9F4E-EBEA072108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93800DE5-C7EF-43DC-8AD2-D9915DCDD8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63B8DF28-10B3-4022-B530-46D6F44A49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C34D753-CA94-46A8-91E3-D58915213763}"/>
              </a:ext>
            </a:extLst>
          </p:cNvPr>
          <p:cNvSpPr>
            <a:spLocks noGrp="1"/>
          </p:cNvSpPr>
          <p:nvPr>
            <p:ph type="dt" sz="half" idx="10"/>
          </p:nvPr>
        </p:nvSpPr>
        <p:spPr/>
        <p:txBody>
          <a:bodyPr/>
          <a:lstStyle/>
          <a:p>
            <a:fld id="{934ED943-A6B3-41F0-B3F4-8ECBBA07CAEF}" type="datetimeFigureOut">
              <a:rPr lang="lv-LV" smtClean="0"/>
              <a:t>30.01.2018</a:t>
            </a:fld>
            <a:endParaRPr lang="lv-LV"/>
          </a:p>
        </p:txBody>
      </p:sp>
      <p:sp>
        <p:nvSpPr>
          <p:cNvPr id="6" name="Footer Placeholder 5">
            <a:extLst>
              <a:ext uri="{FF2B5EF4-FFF2-40B4-BE49-F238E27FC236}">
                <a16:creationId xmlns:a16="http://schemas.microsoft.com/office/drawing/2014/main" id="{B787D0C1-C7DA-4BA9-89A6-53EAD3701723}"/>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DB9329A0-A079-47AB-826F-FD8D0A72C933}"/>
              </a:ext>
            </a:extLst>
          </p:cNvPr>
          <p:cNvSpPr>
            <a:spLocks noGrp="1"/>
          </p:cNvSpPr>
          <p:nvPr>
            <p:ph type="sldNum" sz="quarter" idx="12"/>
          </p:nvPr>
        </p:nvSpPr>
        <p:spPr/>
        <p:txBody>
          <a:bodyPr/>
          <a:lstStyle/>
          <a:p>
            <a:fld id="{3584F8A8-7296-4688-BB41-52C38B13A1D8}" type="slidenum">
              <a:rPr lang="lv-LV" smtClean="0"/>
              <a:t>‹#›</a:t>
            </a:fld>
            <a:endParaRPr lang="lv-LV"/>
          </a:p>
        </p:txBody>
      </p:sp>
    </p:spTree>
    <p:extLst>
      <p:ext uri="{BB962C8B-B14F-4D97-AF65-F5344CB8AC3E}">
        <p14:creationId xmlns:p14="http://schemas.microsoft.com/office/powerpoint/2010/main" val="4019372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51277D-D13D-4DB7-8F03-BA06527F30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B1A4D98F-D508-4551-BF43-4495EF3380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08FF46B5-FFE7-4330-B23F-ED81C2A48C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4ED943-A6B3-41F0-B3F4-8ECBBA07CAEF}" type="datetimeFigureOut">
              <a:rPr lang="lv-LV" smtClean="0"/>
              <a:t>30.01.2018</a:t>
            </a:fld>
            <a:endParaRPr lang="lv-LV"/>
          </a:p>
        </p:txBody>
      </p:sp>
      <p:sp>
        <p:nvSpPr>
          <p:cNvPr id="5" name="Footer Placeholder 4">
            <a:extLst>
              <a:ext uri="{FF2B5EF4-FFF2-40B4-BE49-F238E27FC236}">
                <a16:creationId xmlns:a16="http://schemas.microsoft.com/office/drawing/2014/main" id="{A6A79E50-E7EC-419C-A592-E46360272B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EDB44569-5D1D-4E73-9FF4-C84242D9A8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84F8A8-7296-4688-BB41-52C38B13A1D8}" type="slidenum">
              <a:rPr lang="lv-LV" smtClean="0"/>
              <a:t>‹#›</a:t>
            </a:fld>
            <a:endParaRPr lang="lv-LV"/>
          </a:p>
        </p:txBody>
      </p:sp>
    </p:spTree>
    <p:extLst>
      <p:ext uri="{BB962C8B-B14F-4D97-AF65-F5344CB8AC3E}">
        <p14:creationId xmlns:p14="http://schemas.microsoft.com/office/powerpoint/2010/main" val="501788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1C332D40-4414-422E-8BA3-EBFCF6C5BC60}"/>
              </a:ext>
            </a:extLst>
          </p:cNvPr>
          <p:cNvSpPr>
            <a:spLocks noGrp="1"/>
          </p:cNvSpPr>
          <p:nvPr>
            <p:ph type="ctrTitle"/>
          </p:nvPr>
        </p:nvSpPr>
        <p:spPr>
          <a:xfrm>
            <a:off x="989044" y="2582406"/>
            <a:ext cx="10363200" cy="1470025"/>
          </a:xfrm>
        </p:spPr>
        <p:txBody>
          <a:bodyPr/>
          <a:lstStyle/>
          <a:p>
            <a:r>
              <a:rPr lang="lv-LV" b="1" dirty="0"/>
              <a:t>Grozījumi likumā «Par zemes dzīlēm»</a:t>
            </a:r>
          </a:p>
        </p:txBody>
      </p:sp>
      <p:sp>
        <p:nvSpPr>
          <p:cNvPr id="6" name="TextBox 5">
            <a:extLst>
              <a:ext uri="{FF2B5EF4-FFF2-40B4-BE49-F238E27FC236}">
                <a16:creationId xmlns:a16="http://schemas.microsoft.com/office/drawing/2014/main" id="{465D727D-0D50-41D0-A4A0-E2BA28751AB6}"/>
              </a:ext>
            </a:extLst>
          </p:cNvPr>
          <p:cNvSpPr txBox="1"/>
          <p:nvPr/>
        </p:nvSpPr>
        <p:spPr>
          <a:xfrm>
            <a:off x="4589410" y="5909085"/>
            <a:ext cx="3162469" cy="646331"/>
          </a:xfrm>
          <a:prstGeom prst="rect">
            <a:avLst/>
          </a:prstGeom>
          <a:noFill/>
        </p:spPr>
        <p:txBody>
          <a:bodyPr wrap="none" rtlCol="0">
            <a:spAutoFit/>
          </a:bodyPr>
          <a:lstStyle/>
          <a:p>
            <a:pPr algn="ctr"/>
            <a:r>
              <a:rPr lang="lv-LV" b="1" dirty="0"/>
              <a:t>Novadu apvienības valdes sēde</a:t>
            </a:r>
          </a:p>
          <a:p>
            <a:pPr algn="ctr"/>
            <a:r>
              <a:rPr lang="lv-LV" b="1" dirty="0"/>
              <a:t>30.01.2018. </a:t>
            </a:r>
          </a:p>
        </p:txBody>
      </p:sp>
      <p:sp>
        <p:nvSpPr>
          <p:cNvPr id="7" name="TextBox 6">
            <a:extLst>
              <a:ext uri="{FF2B5EF4-FFF2-40B4-BE49-F238E27FC236}">
                <a16:creationId xmlns:a16="http://schemas.microsoft.com/office/drawing/2014/main" id="{5745FAB7-EC06-4424-9D73-3CD38CDAAFC4}"/>
              </a:ext>
            </a:extLst>
          </p:cNvPr>
          <p:cNvSpPr txBox="1"/>
          <p:nvPr/>
        </p:nvSpPr>
        <p:spPr>
          <a:xfrm>
            <a:off x="8019896" y="6113272"/>
            <a:ext cx="4172104" cy="646331"/>
          </a:xfrm>
          <a:prstGeom prst="rect">
            <a:avLst/>
          </a:prstGeom>
          <a:noFill/>
        </p:spPr>
        <p:txBody>
          <a:bodyPr wrap="none" rtlCol="0">
            <a:spAutoFit/>
          </a:bodyPr>
          <a:lstStyle/>
          <a:p>
            <a:pPr algn="ctr"/>
            <a:r>
              <a:rPr lang="lv-LV" dirty="0"/>
              <a:t>Sandra Bērziņa, </a:t>
            </a:r>
          </a:p>
          <a:p>
            <a:pPr algn="ctr"/>
            <a:r>
              <a:rPr lang="lv-LV" dirty="0"/>
              <a:t>padomniece vides aizsardzības jautājumos</a:t>
            </a:r>
          </a:p>
        </p:txBody>
      </p:sp>
    </p:spTree>
    <p:extLst>
      <p:ext uri="{BB962C8B-B14F-4D97-AF65-F5344CB8AC3E}">
        <p14:creationId xmlns:p14="http://schemas.microsoft.com/office/powerpoint/2010/main" val="2685910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F94B8A-490F-408D-A638-1865266E41F1}"/>
              </a:ext>
            </a:extLst>
          </p:cNvPr>
          <p:cNvSpPr>
            <a:spLocks noGrp="1"/>
          </p:cNvSpPr>
          <p:nvPr>
            <p:ph type="ctrTitle"/>
          </p:nvPr>
        </p:nvSpPr>
        <p:spPr>
          <a:xfrm>
            <a:off x="839945" y="632171"/>
            <a:ext cx="10363200" cy="1470025"/>
          </a:xfrm>
        </p:spPr>
        <p:txBody>
          <a:bodyPr/>
          <a:lstStyle/>
          <a:p>
            <a:r>
              <a:rPr lang="lv-LV" b="1" dirty="0"/>
              <a:t>Grozījumi likumā «Par zemes dzīlēm»</a:t>
            </a:r>
          </a:p>
        </p:txBody>
      </p:sp>
      <p:sp>
        <p:nvSpPr>
          <p:cNvPr id="2" name="TextBox 1">
            <a:extLst>
              <a:ext uri="{FF2B5EF4-FFF2-40B4-BE49-F238E27FC236}">
                <a16:creationId xmlns:a16="http://schemas.microsoft.com/office/drawing/2014/main" id="{0BB608C3-8A04-4E3D-9DF8-B774E5EE64CF}"/>
              </a:ext>
            </a:extLst>
          </p:cNvPr>
          <p:cNvSpPr txBox="1"/>
          <p:nvPr/>
        </p:nvSpPr>
        <p:spPr>
          <a:xfrm>
            <a:off x="558800" y="1831352"/>
            <a:ext cx="11074399" cy="5632311"/>
          </a:xfrm>
          <a:prstGeom prst="rect">
            <a:avLst/>
          </a:prstGeom>
          <a:noFill/>
        </p:spPr>
        <p:txBody>
          <a:bodyPr wrap="square" rtlCol="0">
            <a:spAutoFit/>
          </a:bodyPr>
          <a:lstStyle/>
          <a:p>
            <a:pPr marL="342900" indent="-342900">
              <a:buFont typeface="+mj-lt"/>
              <a:buAutoNum type="arabicPeriod"/>
            </a:pPr>
            <a:r>
              <a:rPr lang="lv-LV" sz="2400" b="1" dirty="0"/>
              <a:t> grozījumi </a:t>
            </a:r>
            <a:r>
              <a:rPr lang="lv-LV" sz="2400" dirty="0"/>
              <a:t>paredz licenci </a:t>
            </a:r>
            <a:r>
              <a:rPr lang="lv-LV" sz="2400" b="1" dirty="0"/>
              <a:t>kūdras ieguvei </a:t>
            </a:r>
            <a:r>
              <a:rPr lang="lv-LV" sz="2400" dirty="0"/>
              <a:t>izsniegt līdz </a:t>
            </a:r>
            <a:r>
              <a:rPr lang="lv-LV" sz="2400" b="1" dirty="0"/>
              <a:t>75 </a:t>
            </a:r>
            <a:r>
              <a:rPr lang="lv-LV" sz="2400" dirty="0"/>
              <a:t>gadiem. Licences darbības laikā VVD ne retāk kā reizi 25 gados pārskata licences nosacījumus un, ja nepieciešams, to atjauno vai papildina;</a:t>
            </a:r>
          </a:p>
          <a:p>
            <a:pPr marL="342900" indent="-342900">
              <a:buFont typeface="+mj-lt"/>
              <a:buAutoNum type="arabicPeriod"/>
            </a:pPr>
            <a:endParaRPr lang="lv-LV" sz="2400" dirty="0"/>
          </a:p>
          <a:p>
            <a:pPr marL="342900" indent="-342900">
              <a:buFont typeface="+mj-lt"/>
              <a:buAutoNum type="arabicPeriod"/>
            </a:pPr>
            <a:r>
              <a:rPr lang="lv-LV" sz="2400" b="1" dirty="0"/>
              <a:t>grozījumi </a:t>
            </a:r>
            <a:r>
              <a:rPr lang="lv-LV" sz="2400" dirty="0"/>
              <a:t>  - paredz noteikt, ka pie valsts nozīmes derīgajiem izrakteņiem pieder arī </a:t>
            </a:r>
            <a:r>
              <a:rPr lang="lv-LV" sz="2400" b="1" dirty="0"/>
              <a:t>kristāliskā </a:t>
            </a:r>
            <a:r>
              <a:rPr lang="lv-LV" sz="2400" b="1" dirty="0" err="1"/>
              <a:t>pamatklintāja</a:t>
            </a:r>
            <a:r>
              <a:rPr lang="lv-LV" sz="2400" b="1" dirty="0"/>
              <a:t> ieži</a:t>
            </a:r>
            <a:r>
              <a:rPr lang="lv-LV" sz="2400" dirty="0"/>
              <a:t>, kā arī paredz:</a:t>
            </a:r>
          </a:p>
          <a:p>
            <a:r>
              <a:rPr lang="lv-LV" sz="2400" dirty="0"/>
              <a:t>	- zemes dzīļu </a:t>
            </a:r>
            <a:r>
              <a:rPr lang="lv-LV" sz="2400" b="1" dirty="0"/>
              <a:t>lietošanas tiesību aprobežojumus</a:t>
            </a:r>
            <a:r>
              <a:rPr lang="lv-LV" sz="2400" dirty="0"/>
              <a:t>, lai varētu veikt zemes dzīļu 	   izpēti;</a:t>
            </a:r>
          </a:p>
          <a:p>
            <a:r>
              <a:rPr lang="lv-LV" sz="2400" dirty="0"/>
              <a:t>	-</a:t>
            </a:r>
            <a:r>
              <a:rPr lang="lv-LV" sz="2400" b="1" dirty="0"/>
              <a:t> atlīdzību </a:t>
            </a:r>
            <a:r>
              <a:rPr lang="lv-LV" sz="2400" dirty="0"/>
              <a:t>par zemes virsmai nodarītajiem zaudējumiem;</a:t>
            </a:r>
          </a:p>
          <a:p>
            <a:r>
              <a:rPr lang="lv-LV" sz="2400" dirty="0"/>
              <a:t>	- kārtību, kādā nosaka </a:t>
            </a:r>
            <a:r>
              <a:rPr lang="lv-LV" sz="2400" b="1" dirty="0"/>
              <a:t>kompensāciju</a:t>
            </a:r>
            <a:r>
              <a:rPr lang="lv-LV" sz="2400" dirty="0"/>
              <a:t> par zemes dzīļu izmantošanu;</a:t>
            </a:r>
          </a:p>
          <a:p>
            <a:endParaRPr lang="lv-LV" sz="2400" dirty="0"/>
          </a:p>
          <a:p>
            <a:r>
              <a:rPr lang="lv-LV" sz="2400" b="1" dirty="0"/>
              <a:t>3.  grozījumi  </a:t>
            </a:r>
            <a:r>
              <a:rPr lang="lv-LV" sz="2400" dirty="0"/>
              <a:t>paredz iespēju pašvaldībām </a:t>
            </a:r>
            <a:r>
              <a:rPr lang="lv-LV" sz="2400" b="1" dirty="0"/>
              <a:t>izveidot rekultivācijas fondu</a:t>
            </a:r>
            <a:r>
              <a:rPr lang="lv-LV" sz="2400" dirty="0"/>
              <a:t>, kā arī paredz </a:t>
            </a:r>
            <a:r>
              <a:rPr lang="lv-LV" sz="2400" b="1" dirty="0"/>
              <a:t>atteikties no pašvaldību izdotām atļaujām </a:t>
            </a:r>
            <a:r>
              <a:rPr lang="lv-LV" sz="2400" dirty="0"/>
              <a:t>bieži sastopamo derīgo izrakteņu ieguvei.</a:t>
            </a:r>
          </a:p>
          <a:p>
            <a:endParaRPr lang="lv-LV" sz="2400" dirty="0"/>
          </a:p>
          <a:p>
            <a:r>
              <a:rPr lang="lv-LV" sz="2400" dirty="0"/>
              <a:t>        </a:t>
            </a:r>
          </a:p>
        </p:txBody>
      </p:sp>
    </p:spTree>
    <p:extLst>
      <p:ext uri="{BB962C8B-B14F-4D97-AF65-F5344CB8AC3E}">
        <p14:creationId xmlns:p14="http://schemas.microsoft.com/office/powerpoint/2010/main" val="2303888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62BC556E-3D54-4286-B84B-E2EFD9D3BD2E}"/>
              </a:ext>
            </a:extLst>
          </p:cNvPr>
          <p:cNvGraphicFramePr>
            <a:graphicFrameLocks noGrp="1"/>
          </p:cNvGraphicFramePr>
          <p:nvPr>
            <p:extLst>
              <p:ext uri="{D42A27DB-BD31-4B8C-83A1-F6EECF244321}">
                <p14:modId xmlns:p14="http://schemas.microsoft.com/office/powerpoint/2010/main" val="1220578211"/>
              </p:ext>
            </p:extLst>
          </p:nvPr>
        </p:nvGraphicFramePr>
        <p:xfrm>
          <a:off x="369454" y="1320799"/>
          <a:ext cx="11176000" cy="9674368"/>
        </p:xfrm>
        <a:graphic>
          <a:graphicData uri="http://schemas.openxmlformats.org/drawingml/2006/table">
            <a:tbl>
              <a:tblPr firstRow="1" firstCol="1" bandRow="1">
                <a:tableStyleId>{5C22544A-7EE6-4342-B048-85BDC9FD1C3A}</a:tableStyleId>
              </a:tblPr>
              <a:tblGrid>
                <a:gridCol w="4918718">
                  <a:extLst>
                    <a:ext uri="{9D8B030D-6E8A-4147-A177-3AD203B41FA5}">
                      <a16:colId xmlns:a16="http://schemas.microsoft.com/office/drawing/2014/main" val="2103015625"/>
                    </a:ext>
                  </a:extLst>
                </a:gridCol>
                <a:gridCol w="6257282">
                  <a:extLst>
                    <a:ext uri="{9D8B030D-6E8A-4147-A177-3AD203B41FA5}">
                      <a16:colId xmlns:a16="http://schemas.microsoft.com/office/drawing/2014/main" val="1348859745"/>
                    </a:ext>
                  </a:extLst>
                </a:gridCol>
              </a:tblGrid>
              <a:tr h="703033">
                <a:tc gridSpan="2">
                  <a:txBody>
                    <a:bodyPr/>
                    <a:lstStyle/>
                    <a:p>
                      <a:pPr>
                        <a:lnSpc>
                          <a:spcPct val="107000"/>
                        </a:lnSpc>
                        <a:spcAft>
                          <a:spcPts val="0"/>
                        </a:spcAft>
                      </a:pPr>
                      <a:r>
                        <a:rPr lang="lv-LV" sz="2400" b="1" dirty="0">
                          <a:solidFill>
                            <a:schemeClr val="tx1"/>
                          </a:solidFill>
                          <a:effectLst/>
                        </a:rPr>
                        <a:t>4.pants. Zemes dzīļu fonda izmantošanas pārraudzības iestādes</a:t>
                      </a:r>
                      <a:endParaRPr lang="lv-LV" sz="24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solidFill>
                      <a:schemeClr val="accent2">
                        <a:lumMod val="60000"/>
                        <a:lumOff val="40000"/>
                      </a:schemeClr>
                    </a:solidFill>
                  </a:tcPr>
                </a:tc>
                <a:tc hMerge="1">
                  <a:txBody>
                    <a:bodyPr/>
                    <a:lstStyle/>
                    <a:p>
                      <a:endParaRPr lang="lv-LV"/>
                    </a:p>
                  </a:txBody>
                  <a:tcPr/>
                </a:tc>
                <a:extLst>
                  <a:ext uri="{0D108BD9-81ED-4DB2-BD59-A6C34878D82A}">
                    <a16:rowId xmlns:a16="http://schemas.microsoft.com/office/drawing/2014/main" val="3376440824"/>
                  </a:ext>
                </a:extLst>
              </a:tr>
              <a:tr h="8971335">
                <a:tc>
                  <a:txBody>
                    <a:bodyPr/>
                    <a:lstStyle/>
                    <a:p>
                      <a:pPr>
                        <a:lnSpc>
                          <a:spcPct val="107000"/>
                        </a:lnSpc>
                        <a:spcAft>
                          <a:spcPts val="0"/>
                        </a:spcAft>
                      </a:pPr>
                      <a:r>
                        <a:rPr lang="lv-LV" sz="2400" b="1" dirty="0">
                          <a:solidFill>
                            <a:schemeClr val="tx1"/>
                          </a:solidFill>
                          <a:effectLst/>
                        </a:rPr>
                        <a:t>(5) Vietējās pašvaldības savās administratīvajās teritorijās:</a:t>
                      </a:r>
                      <a:br>
                        <a:rPr lang="lv-LV" sz="2400" b="1" dirty="0">
                          <a:solidFill>
                            <a:schemeClr val="tx1"/>
                          </a:solidFill>
                          <a:effectLst/>
                        </a:rPr>
                      </a:br>
                      <a:r>
                        <a:rPr lang="lv-LV" sz="2400" b="1" dirty="0">
                          <a:solidFill>
                            <a:schemeClr val="tx1"/>
                          </a:solidFill>
                          <a:effectLst/>
                        </a:rPr>
                        <a:t>1) Ministru kabineta noteiktajā kārtībā un ievērojot Valsts vides dienesta noteiktos ieguves limitus, izsniedz atļaujas bieži sastopamo derīgo izrakteņu ieguvei, izņemot šā likuma 10.panta pirmās daļas 3.punkta "a" un "b" apakšpunktā noteiktos gadījumus;</a:t>
                      </a:r>
                      <a:br>
                        <a:rPr lang="lv-LV" sz="2400" b="1" dirty="0">
                          <a:solidFill>
                            <a:schemeClr val="tx1"/>
                          </a:solidFill>
                          <a:effectLst/>
                        </a:rPr>
                      </a:br>
                      <a:r>
                        <a:rPr lang="lv-LV" sz="2400" b="1" dirty="0">
                          <a:solidFill>
                            <a:schemeClr val="tx1"/>
                          </a:solidFill>
                          <a:effectLst/>
                        </a:rPr>
                        <a:t>2) pārrauga derīgo izrakteņu ieguves vietu rekultivāciju.</a:t>
                      </a:r>
                    </a:p>
                    <a:p>
                      <a:pPr>
                        <a:lnSpc>
                          <a:spcPct val="107000"/>
                        </a:lnSpc>
                        <a:spcAft>
                          <a:spcPts val="0"/>
                        </a:spcAft>
                      </a:pPr>
                      <a:r>
                        <a:rPr lang="lv-LV" sz="2400" b="1" dirty="0">
                          <a:solidFill>
                            <a:schemeClr val="tx1"/>
                          </a:solidFill>
                          <a:effectLst/>
                        </a:rPr>
                        <a:t> </a:t>
                      </a:r>
                    </a:p>
                    <a:p>
                      <a:pPr>
                        <a:lnSpc>
                          <a:spcPct val="107000"/>
                        </a:lnSpc>
                        <a:spcAft>
                          <a:spcPts val="0"/>
                        </a:spcAft>
                      </a:pPr>
                      <a:r>
                        <a:rPr lang="lv-LV" sz="2400" b="1" dirty="0">
                          <a:solidFill>
                            <a:schemeClr val="tx1"/>
                          </a:solidFill>
                          <a:effectLst/>
                        </a:rPr>
                        <a:t> </a:t>
                      </a:r>
                    </a:p>
                    <a:p>
                      <a:pPr>
                        <a:lnSpc>
                          <a:spcPct val="107000"/>
                        </a:lnSpc>
                        <a:spcAft>
                          <a:spcPts val="0"/>
                        </a:spcAft>
                      </a:pPr>
                      <a:r>
                        <a:rPr lang="lv-LV" sz="2400" b="1" dirty="0">
                          <a:solidFill>
                            <a:schemeClr val="tx1"/>
                          </a:solidFill>
                          <a:effectLst/>
                        </a:rPr>
                        <a:t> </a:t>
                      </a:r>
                      <a:endParaRPr lang="lv-LV" sz="24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nSpc>
                          <a:spcPct val="107000"/>
                        </a:lnSpc>
                        <a:spcAft>
                          <a:spcPts val="0"/>
                        </a:spcAft>
                      </a:pPr>
                      <a:r>
                        <a:rPr lang="lv-LV" sz="2400" b="1" dirty="0">
                          <a:solidFill>
                            <a:schemeClr val="tx1"/>
                          </a:solidFill>
                          <a:effectLst/>
                        </a:rPr>
                        <a:t>(5) Vietējās pašvaldības savās administratīvajās pārrauga derīgo izrakteņu ieguves vietu rekultivāciju. Pašvaldības ir tiesīgas izdot saistošos noteikumus par derīgo izrakteņu ieguves vietas rekultivācijas kārtību un noteikt veidus, kādā zemes dzīļu izmantotājs garantē derīgo izrakteņu ieguves vietas rekultivācijas izmaksas.</a:t>
                      </a:r>
                      <a:endParaRPr lang="lv-LV" sz="24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90337762"/>
                  </a:ext>
                </a:extLst>
              </a:tr>
            </a:tbl>
          </a:graphicData>
        </a:graphic>
      </p:graphicFrame>
      <p:sp>
        <p:nvSpPr>
          <p:cNvPr id="6" name="Speech Bubble: Rectangle with Corners Rounded 5">
            <a:extLst>
              <a:ext uri="{FF2B5EF4-FFF2-40B4-BE49-F238E27FC236}">
                <a16:creationId xmlns:a16="http://schemas.microsoft.com/office/drawing/2014/main" id="{4CFFAD40-7652-4507-B88D-0A5B7BA02F0D}"/>
              </a:ext>
            </a:extLst>
          </p:cNvPr>
          <p:cNvSpPr/>
          <p:nvPr/>
        </p:nvSpPr>
        <p:spPr>
          <a:xfrm>
            <a:off x="6096000" y="5138930"/>
            <a:ext cx="5078579" cy="1548197"/>
          </a:xfrm>
          <a:prstGeom prst="wedgeRoundRectCallout">
            <a:avLst>
              <a:gd name="adj1" fmla="val -77954"/>
              <a:gd name="adj2" fmla="val -32345"/>
              <a:gd name="adj3" fmla="val 16667"/>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v-LV" sz="1600" dirty="0">
                <a:solidFill>
                  <a:schemeClr val="tx1"/>
                </a:solidFill>
              </a:rPr>
              <a:t>1. Māls.</a:t>
            </a:r>
          </a:p>
          <a:p>
            <a:r>
              <a:rPr lang="lv-LV" sz="1600" dirty="0">
                <a:solidFill>
                  <a:schemeClr val="tx1"/>
                </a:solidFill>
              </a:rPr>
              <a:t>2. Smilts, smilts-grants.</a:t>
            </a:r>
          </a:p>
          <a:p>
            <a:r>
              <a:rPr lang="lv-LV" sz="1600" dirty="0">
                <a:solidFill>
                  <a:schemeClr val="tx1"/>
                </a:solidFill>
              </a:rPr>
              <a:t>3. Irdenie saldūdens </a:t>
            </a:r>
            <a:r>
              <a:rPr lang="lv-LV" sz="1600" dirty="0" err="1">
                <a:solidFill>
                  <a:schemeClr val="tx1"/>
                </a:solidFill>
              </a:rPr>
              <a:t>kaļķieži</a:t>
            </a:r>
            <a:r>
              <a:rPr lang="lv-LV" sz="1600" dirty="0">
                <a:solidFill>
                  <a:schemeClr val="tx1"/>
                </a:solidFill>
              </a:rPr>
              <a:t>.</a:t>
            </a:r>
          </a:p>
          <a:p>
            <a:r>
              <a:rPr lang="lv-LV" sz="1600" dirty="0">
                <a:solidFill>
                  <a:schemeClr val="tx1"/>
                </a:solidFill>
              </a:rPr>
              <a:t>4. Kūdras iegulas līdz 5 hektāru platībā vienam īpašniekam piederoša īpašuma robežās.</a:t>
            </a:r>
          </a:p>
          <a:p>
            <a:r>
              <a:rPr lang="lv-LV" sz="1600" dirty="0">
                <a:solidFill>
                  <a:schemeClr val="tx1"/>
                </a:solidFill>
              </a:rPr>
              <a:t>5. Smilšmāls, mālsmilts, </a:t>
            </a:r>
            <a:r>
              <a:rPr lang="lv-LV" sz="1600" dirty="0" err="1">
                <a:solidFill>
                  <a:schemeClr val="tx1"/>
                </a:solidFill>
              </a:rPr>
              <a:t>aleirīts</a:t>
            </a:r>
            <a:r>
              <a:rPr lang="lv-LV" sz="1600" dirty="0">
                <a:solidFill>
                  <a:schemeClr val="tx1"/>
                </a:solidFill>
              </a:rPr>
              <a:t>.</a:t>
            </a:r>
          </a:p>
        </p:txBody>
      </p:sp>
    </p:spTree>
    <p:extLst>
      <p:ext uri="{BB962C8B-B14F-4D97-AF65-F5344CB8AC3E}">
        <p14:creationId xmlns:p14="http://schemas.microsoft.com/office/powerpoint/2010/main" val="1874721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84418A-6875-4D20-8328-D75D4C217BAF}"/>
              </a:ext>
            </a:extLst>
          </p:cNvPr>
          <p:cNvSpPr>
            <a:spLocks noGrp="1"/>
          </p:cNvSpPr>
          <p:nvPr>
            <p:ph type="ctrTitle"/>
          </p:nvPr>
        </p:nvSpPr>
        <p:spPr>
          <a:xfrm>
            <a:off x="866535" y="1176653"/>
            <a:ext cx="4902944" cy="494450"/>
          </a:xfrm>
        </p:spPr>
        <p:txBody>
          <a:bodyPr>
            <a:normAutofit fontScale="90000"/>
          </a:bodyPr>
          <a:lstStyle/>
          <a:p>
            <a:r>
              <a:rPr lang="lv-LV" b="1" dirty="0"/>
              <a:t>Pašreizējais regulējums</a:t>
            </a:r>
          </a:p>
        </p:txBody>
      </p:sp>
      <p:sp>
        <p:nvSpPr>
          <p:cNvPr id="2" name="Rectangle: Rounded Corners 1">
            <a:extLst>
              <a:ext uri="{FF2B5EF4-FFF2-40B4-BE49-F238E27FC236}">
                <a16:creationId xmlns:a16="http://schemas.microsoft.com/office/drawing/2014/main" id="{F3577DBC-5EE0-4544-8F7D-978EBDD90505}"/>
              </a:ext>
            </a:extLst>
          </p:cNvPr>
          <p:cNvSpPr/>
          <p:nvPr/>
        </p:nvSpPr>
        <p:spPr>
          <a:xfrm>
            <a:off x="2654607" y="1734995"/>
            <a:ext cx="3023501" cy="384604"/>
          </a:xfrm>
          <a:prstGeom prst="roundRect">
            <a:avLst/>
          </a:prstGeom>
          <a:solidFill>
            <a:schemeClr val="bg2">
              <a:lumMod val="1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t>Zemes dzīļu izstrādātājs</a:t>
            </a:r>
          </a:p>
        </p:txBody>
      </p:sp>
      <p:sp>
        <p:nvSpPr>
          <p:cNvPr id="5" name="Rectangle: Rounded Corners 4">
            <a:extLst>
              <a:ext uri="{FF2B5EF4-FFF2-40B4-BE49-F238E27FC236}">
                <a16:creationId xmlns:a16="http://schemas.microsoft.com/office/drawing/2014/main" id="{0B922F87-E730-4E86-87FE-CC67F0C50563}"/>
              </a:ext>
            </a:extLst>
          </p:cNvPr>
          <p:cNvSpPr/>
          <p:nvPr/>
        </p:nvSpPr>
        <p:spPr>
          <a:xfrm>
            <a:off x="4377758" y="2432862"/>
            <a:ext cx="1318324" cy="540806"/>
          </a:xfrm>
          <a:prstGeom prst="roundRect">
            <a:avLst/>
          </a:prstGeom>
          <a:solidFill>
            <a:schemeClr val="bg2">
              <a:lumMod val="5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LVGMC</a:t>
            </a:r>
          </a:p>
        </p:txBody>
      </p:sp>
      <p:sp>
        <p:nvSpPr>
          <p:cNvPr id="6" name="Rectangle: Rounded Corners 5">
            <a:extLst>
              <a:ext uri="{FF2B5EF4-FFF2-40B4-BE49-F238E27FC236}">
                <a16:creationId xmlns:a16="http://schemas.microsoft.com/office/drawing/2014/main" id="{C812FD63-EAE4-4765-BB13-848C2E551056}"/>
              </a:ext>
            </a:extLst>
          </p:cNvPr>
          <p:cNvSpPr/>
          <p:nvPr/>
        </p:nvSpPr>
        <p:spPr>
          <a:xfrm>
            <a:off x="4359785" y="4501958"/>
            <a:ext cx="1318324" cy="540806"/>
          </a:xfrm>
          <a:prstGeom prst="roundRect">
            <a:avLst/>
          </a:prstGeom>
          <a:solidFill>
            <a:schemeClr val="bg2">
              <a:lumMod val="5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Pašvaldība</a:t>
            </a:r>
          </a:p>
        </p:txBody>
      </p:sp>
      <p:sp>
        <p:nvSpPr>
          <p:cNvPr id="7" name="Rectangle: Rounded Corners 6">
            <a:extLst>
              <a:ext uri="{FF2B5EF4-FFF2-40B4-BE49-F238E27FC236}">
                <a16:creationId xmlns:a16="http://schemas.microsoft.com/office/drawing/2014/main" id="{6AB4381B-0AC9-41B3-B422-461DA5EC65AA}"/>
              </a:ext>
            </a:extLst>
          </p:cNvPr>
          <p:cNvSpPr/>
          <p:nvPr/>
        </p:nvSpPr>
        <p:spPr>
          <a:xfrm>
            <a:off x="4359784" y="3838008"/>
            <a:ext cx="1318324" cy="507454"/>
          </a:xfrm>
          <a:prstGeom prst="roundRect">
            <a:avLst>
              <a:gd name="adj" fmla="val 16667"/>
            </a:avLst>
          </a:prstGeom>
          <a:solidFill>
            <a:schemeClr val="bg2">
              <a:lumMod val="5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VVD</a:t>
            </a:r>
          </a:p>
        </p:txBody>
      </p:sp>
      <p:sp>
        <p:nvSpPr>
          <p:cNvPr id="10" name="Rectangle: Rounded Corners 9">
            <a:extLst>
              <a:ext uri="{FF2B5EF4-FFF2-40B4-BE49-F238E27FC236}">
                <a16:creationId xmlns:a16="http://schemas.microsoft.com/office/drawing/2014/main" id="{04461B5C-386A-4A9D-BB62-F1E475E468AB}"/>
              </a:ext>
            </a:extLst>
          </p:cNvPr>
          <p:cNvSpPr/>
          <p:nvPr/>
        </p:nvSpPr>
        <p:spPr>
          <a:xfrm>
            <a:off x="1798091" y="2455403"/>
            <a:ext cx="1882794" cy="540806"/>
          </a:xfrm>
          <a:prstGeom prst="roundRect">
            <a:avLst/>
          </a:prstGeom>
          <a:solidFill>
            <a:schemeClr val="bg2">
              <a:lumMod val="75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Krājumu akceptēšana</a:t>
            </a:r>
          </a:p>
        </p:txBody>
      </p:sp>
      <p:sp>
        <p:nvSpPr>
          <p:cNvPr id="12" name="Rectangle: Rounded Corners 11">
            <a:extLst>
              <a:ext uri="{FF2B5EF4-FFF2-40B4-BE49-F238E27FC236}">
                <a16:creationId xmlns:a16="http://schemas.microsoft.com/office/drawing/2014/main" id="{E392AB2B-FFF0-4055-ACCB-E7B1C94BF149}"/>
              </a:ext>
            </a:extLst>
          </p:cNvPr>
          <p:cNvSpPr/>
          <p:nvPr/>
        </p:nvSpPr>
        <p:spPr>
          <a:xfrm>
            <a:off x="409335" y="3439162"/>
            <a:ext cx="914400" cy="885014"/>
          </a:xfrm>
          <a:prstGeom prst="roundRect">
            <a:avLst/>
          </a:prstGeom>
          <a:solidFill>
            <a:schemeClr val="bg2">
              <a:lumMod val="9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142,29213,43 </a:t>
            </a:r>
            <a:r>
              <a:rPr lang="lv-LV" b="1" dirty="0" err="1">
                <a:solidFill>
                  <a:schemeClr val="tx1"/>
                </a:solidFill>
              </a:rPr>
              <a:t>euro</a:t>
            </a:r>
            <a:endParaRPr lang="lv-LV" b="1" dirty="0">
              <a:solidFill>
                <a:schemeClr val="tx1"/>
              </a:solidFill>
            </a:endParaRPr>
          </a:p>
        </p:txBody>
      </p:sp>
      <p:sp>
        <p:nvSpPr>
          <p:cNvPr id="13" name="Rectangle: Rounded Corners 12">
            <a:extLst>
              <a:ext uri="{FF2B5EF4-FFF2-40B4-BE49-F238E27FC236}">
                <a16:creationId xmlns:a16="http://schemas.microsoft.com/office/drawing/2014/main" id="{A6FA8A0C-8A6C-4751-9D28-203D4572E3D8}"/>
              </a:ext>
            </a:extLst>
          </p:cNvPr>
          <p:cNvSpPr/>
          <p:nvPr/>
        </p:nvSpPr>
        <p:spPr>
          <a:xfrm>
            <a:off x="1784578" y="3152083"/>
            <a:ext cx="1882794" cy="540806"/>
          </a:xfrm>
          <a:prstGeom prst="roundRect">
            <a:avLst/>
          </a:prstGeom>
          <a:solidFill>
            <a:schemeClr val="bg2">
              <a:lumMod val="75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Atradnes pase</a:t>
            </a:r>
          </a:p>
        </p:txBody>
      </p:sp>
      <p:sp>
        <p:nvSpPr>
          <p:cNvPr id="14" name="Rectangle: Rounded Corners 13">
            <a:extLst>
              <a:ext uri="{FF2B5EF4-FFF2-40B4-BE49-F238E27FC236}">
                <a16:creationId xmlns:a16="http://schemas.microsoft.com/office/drawing/2014/main" id="{F8971ADB-A495-4D75-96ED-E6C3E84CDA64}"/>
              </a:ext>
            </a:extLst>
          </p:cNvPr>
          <p:cNvSpPr/>
          <p:nvPr/>
        </p:nvSpPr>
        <p:spPr>
          <a:xfrm>
            <a:off x="1783726" y="3841643"/>
            <a:ext cx="1855797" cy="540806"/>
          </a:xfrm>
          <a:prstGeom prst="roundRect">
            <a:avLst/>
          </a:prstGeom>
          <a:solidFill>
            <a:schemeClr val="bg2">
              <a:lumMod val="75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Ieguves limits</a:t>
            </a:r>
          </a:p>
        </p:txBody>
      </p:sp>
      <p:sp>
        <p:nvSpPr>
          <p:cNvPr id="15" name="Rectangle: Rounded Corners 14">
            <a:extLst>
              <a:ext uri="{FF2B5EF4-FFF2-40B4-BE49-F238E27FC236}">
                <a16:creationId xmlns:a16="http://schemas.microsoft.com/office/drawing/2014/main" id="{0D37AFA2-3FC6-434A-A163-93E89DE4F101}"/>
              </a:ext>
            </a:extLst>
          </p:cNvPr>
          <p:cNvSpPr/>
          <p:nvPr/>
        </p:nvSpPr>
        <p:spPr>
          <a:xfrm>
            <a:off x="452716" y="4524586"/>
            <a:ext cx="914400" cy="540806"/>
          </a:xfrm>
          <a:prstGeom prst="roundRect">
            <a:avLst/>
          </a:prstGeom>
          <a:solidFill>
            <a:schemeClr val="bg2">
              <a:lumMod val="9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142,9 </a:t>
            </a:r>
            <a:r>
              <a:rPr lang="lv-LV" b="1" dirty="0" err="1">
                <a:solidFill>
                  <a:schemeClr val="tx1"/>
                </a:solidFill>
              </a:rPr>
              <a:t>euro</a:t>
            </a:r>
            <a:endParaRPr lang="lv-LV" b="1" dirty="0">
              <a:solidFill>
                <a:schemeClr val="tx1"/>
              </a:solidFill>
            </a:endParaRPr>
          </a:p>
        </p:txBody>
      </p:sp>
      <p:sp>
        <p:nvSpPr>
          <p:cNvPr id="16" name="Rectangle: Rounded Corners 15">
            <a:extLst>
              <a:ext uri="{FF2B5EF4-FFF2-40B4-BE49-F238E27FC236}">
                <a16:creationId xmlns:a16="http://schemas.microsoft.com/office/drawing/2014/main" id="{C37778EB-C4F5-4C4A-8929-0E51A3FDA838}"/>
              </a:ext>
            </a:extLst>
          </p:cNvPr>
          <p:cNvSpPr/>
          <p:nvPr/>
        </p:nvSpPr>
        <p:spPr>
          <a:xfrm>
            <a:off x="1820375" y="4524586"/>
            <a:ext cx="1855797" cy="540806"/>
          </a:xfrm>
          <a:prstGeom prst="roundRect">
            <a:avLst/>
          </a:prstGeom>
          <a:solidFill>
            <a:schemeClr val="bg2">
              <a:lumMod val="75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rgbClr val="FF0000"/>
                </a:solidFill>
              </a:rPr>
              <a:t>Ieguves atļauja</a:t>
            </a:r>
          </a:p>
        </p:txBody>
      </p:sp>
      <p:sp>
        <p:nvSpPr>
          <p:cNvPr id="19" name="Rectangle: Rounded Corners 18">
            <a:extLst>
              <a:ext uri="{FF2B5EF4-FFF2-40B4-BE49-F238E27FC236}">
                <a16:creationId xmlns:a16="http://schemas.microsoft.com/office/drawing/2014/main" id="{5598D53D-E7E1-4DB7-B0F2-DD9E59471763}"/>
              </a:ext>
            </a:extLst>
          </p:cNvPr>
          <p:cNvSpPr/>
          <p:nvPr/>
        </p:nvSpPr>
        <p:spPr>
          <a:xfrm>
            <a:off x="455657" y="2457601"/>
            <a:ext cx="914400" cy="540805"/>
          </a:xfrm>
          <a:prstGeom prst="roundRect">
            <a:avLst/>
          </a:prstGeom>
          <a:solidFill>
            <a:schemeClr val="bg2">
              <a:lumMod val="9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497,18 </a:t>
            </a:r>
            <a:r>
              <a:rPr lang="lv-LV" b="1" dirty="0" err="1">
                <a:solidFill>
                  <a:schemeClr val="tx1"/>
                </a:solidFill>
              </a:rPr>
              <a:t>euro</a:t>
            </a:r>
            <a:endParaRPr lang="lv-LV" b="1" dirty="0">
              <a:solidFill>
                <a:schemeClr val="tx1"/>
              </a:solidFill>
            </a:endParaRPr>
          </a:p>
        </p:txBody>
      </p:sp>
      <p:sp>
        <p:nvSpPr>
          <p:cNvPr id="21" name="Rectangle: Rounded Corners 20">
            <a:extLst>
              <a:ext uri="{FF2B5EF4-FFF2-40B4-BE49-F238E27FC236}">
                <a16:creationId xmlns:a16="http://schemas.microsoft.com/office/drawing/2014/main" id="{C4996BF5-40C2-425D-A1C3-18DEAA4B2DF2}"/>
              </a:ext>
            </a:extLst>
          </p:cNvPr>
          <p:cNvSpPr/>
          <p:nvPr/>
        </p:nvSpPr>
        <p:spPr>
          <a:xfrm>
            <a:off x="6768386" y="2996209"/>
            <a:ext cx="1318324" cy="521859"/>
          </a:xfrm>
          <a:prstGeom prst="roundRect">
            <a:avLst/>
          </a:prstGeom>
          <a:solidFill>
            <a:schemeClr val="bg2">
              <a:lumMod val="5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LVGMC</a:t>
            </a:r>
          </a:p>
        </p:txBody>
      </p:sp>
      <p:sp>
        <p:nvSpPr>
          <p:cNvPr id="22" name="Rectangle: Rounded Corners 21">
            <a:extLst>
              <a:ext uri="{FF2B5EF4-FFF2-40B4-BE49-F238E27FC236}">
                <a16:creationId xmlns:a16="http://schemas.microsoft.com/office/drawing/2014/main" id="{FC67CB28-3801-427A-B77D-AC54B8C5F9B9}"/>
              </a:ext>
            </a:extLst>
          </p:cNvPr>
          <p:cNvSpPr/>
          <p:nvPr/>
        </p:nvSpPr>
        <p:spPr>
          <a:xfrm>
            <a:off x="8496256" y="3501046"/>
            <a:ext cx="1663741" cy="540806"/>
          </a:xfrm>
          <a:prstGeom prst="roundRect">
            <a:avLst/>
          </a:prstGeom>
          <a:solidFill>
            <a:schemeClr val="bg2">
              <a:lumMod val="75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rgbClr val="FF0000"/>
                </a:solidFill>
              </a:rPr>
              <a:t>Licence</a:t>
            </a:r>
          </a:p>
        </p:txBody>
      </p:sp>
      <p:sp>
        <p:nvSpPr>
          <p:cNvPr id="23" name="Rectangle: Rounded Corners 22">
            <a:extLst>
              <a:ext uri="{FF2B5EF4-FFF2-40B4-BE49-F238E27FC236}">
                <a16:creationId xmlns:a16="http://schemas.microsoft.com/office/drawing/2014/main" id="{1CC54030-3907-4D3E-8F3F-B75F912A058B}"/>
              </a:ext>
            </a:extLst>
          </p:cNvPr>
          <p:cNvSpPr/>
          <p:nvPr/>
        </p:nvSpPr>
        <p:spPr>
          <a:xfrm>
            <a:off x="10671548" y="2980202"/>
            <a:ext cx="914400" cy="495962"/>
          </a:xfrm>
          <a:prstGeom prst="roundRect">
            <a:avLst/>
          </a:prstGeom>
          <a:solidFill>
            <a:schemeClr val="bg2">
              <a:lumMod val="9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X </a:t>
            </a:r>
            <a:r>
              <a:rPr lang="lv-LV" b="1" dirty="0" err="1">
                <a:solidFill>
                  <a:schemeClr val="tx1"/>
                </a:solidFill>
              </a:rPr>
              <a:t>euro</a:t>
            </a:r>
            <a:endParaRPr lang="lv-LV" b="1" dirty="0">
              <a:solidFill>
                <a:schemeClr val="tx1"/>
              </a:solidFill>
            </a:endParaRPr>
          </a:p>
        </p:txBody>
      </p:sp>
      <p:sp>
        <p:nvSpPr>
          <p:cNvPr id="24" name="Rectangle: Rounded Corners 23">
            <a:extLst>
              <a:ext uri="{FF2B5EF4-FFF2-40B4-BE49-F238E27FC236}">
                <a16:creationId xmlns:a16="http://schemas.microsoft.com/office/drawing/2014/main" id="{E304EA77-2157-4B36-80D7-42F7D1A7712D}"/>
              </a:ext>
            </a:extLst>
          </p:cNvPr>
          <p:cNvSpPr/>
          <p:nvPr/>
        </p:nvSpPr>
        <p:spPr>
          <a:xfrm>
            <a:off x="8496256" y="2432862"/>
            <a:ext cx="1663743" cy="540806"/>
          </a:xfrm>
          <a:prstGeom prst="roundRect">
            <a:avLst/>
          </a:prstGeom>
          <a:solidFill>
            <a:schemeClr val="bg2">
              <a:lumMod val="75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Krājumu akceptēšana</a:t>
            </a:r>
          </a:p>
        </p:txBody>
      </p:sp>
      <p:cxnSp>
        <p:nvCxnSpPr>
          <p:cNvPr id="60" name="Straight Arrow Connector 59">
            <a:extLst>
              <a:ext uri="{FF2B5EF4-FFF2-40B4-BE49-F238E27FC236}">
                <a16:creationId xmlns:a16="http://schemas.microsoft.com/office/drawing/2014/main" id="{E1E6CB27-97F5-44B9-8FA7-F1B0F02547E6}"/>
              </a:ext>
            </a:extLst>
          </p:cNvPr>
          <p:cNvCxnSpPr>
            <a:cxnSpLocks/>
          </p:cNvCxnSpPr>
          <p:nvPr/>
        </p:nvCxnSpPr>
        <p:spPr>
          <a:xfrm flipH="1">
            <a:off x="3658061" y="2714579"/>
            <a:ext cx="710386" cy="71922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A60DF6D9-ECF0-45FB-A05F-6333879CCA97}"/>
              </a:ext>
            </a:extLst>
          </p:cNvPr>
          <p:cNvCxnSpPr>
            <a:cxnSpLocks/>
            <a:stCxn id="7" idx="1"/>
            <a:endCxn id="14" idx="3"/>
          </p:cNvCxnSpPr>
          <p:nvPr/>
        </p:nvCxnSpPr>
        <p:spPr>
          <a:xfrm flipH="1">
            <a:off x="3639523" y="4091735"/>
            <a:ext cx="720261" cy="2031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97355A4A-36D6-4AAD-9577-1E53F85176AF}"/>
              </a:ext>
            </a:extLst>
          </p:cNvPr>
          <p:cNvCxnSpPr>
            <a:stCxn id="6" idx="1"/>
            <a:endCxn id="16" idx="3"/>
          </p:cNvCxnSpPr>
          <p:nvPr/>
        </p:nvCxnSpPr>
        <p:spPr>
          <a:xfrm flipH="1">
            <a:off x="3676172" y="4772361"/>
            <a:ext cx="683613" cy="2262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7911A1FF-F07E-47D2-9E10-5812EF4F55EF}"/>
              </a:ext>
            </a:extLst>
          </p:cNvPr>
          <p:cNvCxnSpPr>
            <a:cxnSpLocks/>
          </p:cNvCxnSpPr>
          <p:nvPr/>
        </p:nvCxnSpPr>
        <p:spPr>
          <a:xfrm>
            <a:off x="1339275" y="2750906"/>
            <a:ext cx="450498" cy="444"/>
          </a:xfrm>
          <a:prstGeom prst="straightConnector1">
            <a:avLst/>
          </a:prstGeom>
          <a:ln w="28575">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3B209113-5C0F-451B-A439-0142740549BE}"/>
              </a:ext>
            </a:extLst>
          </p:cNvPr>
          <p:cNvCxnSpPr>
            <a:cxnSpLocks/>
          </p:cNvCxnSpPr>
          <p:nvPr/>
        </p:nvCxnSpPr>
        <p:spPr>
          <a:xfrm>
            <a:off x="1354159" y="4058541"/>
            <a:ext cx="422140" cy="0"/>
          </a:xfrm>
          <a:prstGeom prst="straightConnector1">
            <a:avLst/>
          </a:prstGeom>
          <a:ln w="28575">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91A1B4D9-271C-4FBE-AED2-1676D4F8C4AE}"/>
              </a:ext>
            </a:extLst>
          </p:cNvPr>
          <p:cNvCxnSpPr>
            <a:cxnSpLocks/>
          </p:cNvCxnSpPr>
          <p:nvPr/>
        </p:nvCxnSpPr>
        <p:spPr>
          <a:xfrm>
            <a:off x="1370057" y="4794989"/>
            <a:ext cx="442893" cy="0"/>
          </a:xfrm>
          <a:prstGeom prst="straightConnector1">
            <a:avLst/>
          </a:prstGeom>
          <a:ln w="28575">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6FD98966-16C9-4353-A0EB-DA600F4BB9D4}"/>
              </a:ext>
            </a:extLst>
          </p:cNvPr>
          <p:cNvCxnSpPr>
            <a:cxnSpLocks/>
            <a:stCxn id="21" idx="3"/>
            <a:endCxn id="24" idx="1"/>
          </p:cNvCxnSpPr>
          <p:nvPr/>
        </p:nvCxnSpPr>
        <p:spPr>
          <a:xfrm flipV="1">
            <a:off x="8086710" y="2703265"/>
            <a:ext cx="409546" cy="55387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017397DC-D6F4-4ABB-A315-4FC96BC7718F}"/>
              </a:ext>
            </a:extLst>
          </p:cNvPr>
          <p:cNvCxnSpPr>
            <a:cxnSpLocks/>
            <a:stCxn id="21" idx="3"/>
            <a:endCxn id="22" idx="1"/>
          </p:cNvCxnSpPr>
          <p:nvPr/>
        </p:nvCxnSpPr>
        <p:spPr>
          <a:xfrm>
            <a:off x="8086710" y="3257139"/>
            <a:ext cx="409546" cy="51431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77B4764B-C6F1-404F-BCDC-5D4CED6C4F18}"/>
              </a:ext>
            </a:extLst>
          </p:cNvPr>
          <p:cNvCxnSpPr>
            <a:cxnSpLocks/>
            <a:stCxn id="23" idx="1"/>
            <a:endCxn id="24" idx="3"/>
          </p:cNvCxnSpPr>
          <p:nvPr/>
        </p:nvCxnSpPr>
        <p:spPr>
          <a:xfrm flipH="1" flipV="1">
            <a:off x="10159999" y="2703265"/>
            <a:ext cx="511549" cy="524918"/>
          </a:xfrm>
          <a:prstGeom prst="straightConnector1">
            <a:avLst/>
          </a:prstGeom>
          <a:ln w="28575">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7FC42106-E0D4-48DC-B548-4D26BA05B3DC}"/>
              </a:ext>
            </a:extLst>
          </p:cNvPr>
          <p:cNvCxnSpPr>
            <a:cxnSpLocks/>
            <a:stCxn id="23" idx="1"/>
            <a:endCxn id="22" idx="3"/>
          </p:cNvCxnSpPr>
          <p:nvPr/>
        </p:nvCxnSpPr>
        <p:spPr>
          <a:xfrm flipH="1">
            <a:off x="10159997" y="3228183"/>
            <a:ext cx="511551" cy="543266"/>
          </a:xfrm>
          <a:prstGeom prst="straightConnector1">
            <a:avLst/>
          </a:prstGeom>
          <a:ln w="28575">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80" name="Title 2">
            <a:extLst>
              <a:ext uri="{FF2B5EF4-FFF2-40B4-BE49-F238E27FC236}">
                <a16:creationId xmlns:a16="http://schemas.microsoft.com/office/drawing/2014/main" id="{527AE76F-AE93-419B-919F-9A253F5C6951}"/>
              </a:ext>
            </a:extLst>
          </p:cNvPr>
          <p:cNvSpPr txBox="1">
            <a:spLocks/>
          </p:cNvSpPr>
          <p:nvPr/>
        </p:nvSpPr>
        <p:spPr>
          <a:xfrm>
            <a:off x="6750411" y="1176653"/>
            <a:ext cx="4835537" cy="46600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4000" b="1" dirty="0"/>
              <a:t>Plānotais regulējums</a:t>
            </a:r>
          </a:p>
        </p:txBody>
      </p:sp>
      <p:cxnSp>
        <p:nvCxnSpPr>
          <p:cNvPr id="82" name="Straight Connector 81">
            <a:extLst>
              <a:ext uri="{FF2B5EF4-FFF2-40B4-BE49-F238E27FC236}">
                <a16:creationId xmlns:a16="http://schemas.microsoft.com/office/drawing/2014/main" id="{96695ACB-9B93-45D8-897B-BA6D7772266E}"/>
              </a:ext>
            </a:extLst>
          </p:cNvPr>
          <p:cNvCxnSpPr/>
          <p:nvPr/>
        </p:nvCxnSpPr>
        <p:spPr>
          <a:xfrm>
            <a:off x="6223247" y="1127464"/>
            <a:ext cx="0" cy="5663953"/>
          </a:xfrm>
          <a:prstGeom prst="line">
            <a:avLst/>
          </a:prstGeom>
          <a:ln w="57150">
            <a:solidFill>
              <a:schemeClr val="accent2">
                <a:lumMod val="50000"/>
              </a:schemeClr>
            </a:solidFill>
            <a:prstDash val="lgDash"/>
          </a:ln>
        </p:spPr>
        <p:style>
          <a:lnRef idx="1">
            <a:schemeClr val="accent1"/>
          </a:lnRef>
          <a:fillRef idx="0">
            <a:schemeClr val="accent1"/>
          </a:fillRef>
          <a:effectRef idx="0">
            <a:schemeClr val="accent1"/>
          </a:effectRef>
          <a:fontRef idx="minor">
            <a:schemeClr val="tx1"/>
          </a:fontRef>
        </p:style>
      </p:cxnSp>
      <p:sp>
        <p:nvSpPr>
          <p:cNvPr id="57" name="Rectangle: Rounded Corners 56">
            <a:extLst>
              <a:ext uri="{FF2B5EF4-FFF2-40B4-BE49-F238E27FC236}">
                <a16:creationId xmlns:a16="http://schemas.microsoft.com/office/drawing/2014/main" id="{53B9DDAD-E9EC-423E-90E8-0F966B5465DD}"/>
              </a:ext>
            </a:extLst>
          </p:cNvPr>
          <p:cNvSpPr/>
          <p:nvPr/>
        </p:nvSpPr>
        <p:spPr>
          <a:xfrm>
            <a:off x="1812950" y="5209921"/>
            <a:ext cx="1855797" cy="540806"/>
          </a:xfrm>
          <a:prstGeom prst="roundRect">
            <a:avLst/>
          </a:prstGeom>
          <a:solidFill>
            <a:schemeClr val="bg2">
              <a:lumMod val="75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Ieguves projekts</a:t>
            </a:r>
          </a:p>
        </p:txBody>
      </p:sp>
      <p:sp>
        <p:nvSpPr>
          <p:cNvPr id="59" name="Rectangle: Rounded Corners 58">
            <a:extLst>
              <a:ext uri="{FF2B5EF4-FFF2-40B4-BE49-F238E27FC236}">
                <a16:creationId xmlns:a16="http://schemas.microsoft.com/office/drawing/2014/main" id="{ACC16A32-B331-4965-858B-4403E7F75AE5}"/>
              </a:ext>
            </a:extLst>
          </p:cNvPr>
          <p:cNvSpPr/>
          <p:nvPr/>
        </p:nvSpPr>
        <p:spPr>
          <a:xfrm>
            <a:off x="1820375" y="5907104"/>
            <a:ext cx="1855797" cy="540806"/>
          </a:xfrm>
          <a:prstGeom prst="roundRect">
            <a:avLst/>
          </a:prstGeom>
          <a:solidFill>
            <a:schemeClr val="bg2">
              <a:lumMod val="75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Rekultivācijas plāns</a:t>
            </a:r>
          </a:p>
        </p:txBody>
      </p:sp>
      <p:sp>
        <p:nvSpPr>
          <p:cNvPr id="61" name="Rectangle: Rounded Corners 60">
            <a:extLst>
              <a:ext uri="{FF2B5EF4-FFF2-40B4-BE49-F238E27FC236}">
                <a16:creationId xmlns:a16="http://schemas.microsoft.com/office/drawing/2014/main" id="{E3283E74-2602-4F0B-B2EB-C7A93B242A24}"/>
              </a:ext>
            </a:extLst>
          </p:cNvPr>
          <p:cNvSpPr/>
          <p:nvPr/>
        </p:nvSpPr>
        <p:spPr>
          <a:xfrm>
            <a:off x="4359784" y="5209921"/>
            <a:ext cx="1318324" cy="507454"/>
          </a:xfrm>
          <a:prstGeom prst="roundRect">
            <a:avLst>
              <a:gd name="adj" fmla="val 16667"/>
            </a:avLst>
          </a:prstGeom>
          <a:solidFill>
            <a:schemeClr val="bg2">
              <a:lumMod val="5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VVD</a:t>
            </a:r>
          </a:p>
        </p:txBody>
      </p:sp>
      <p:sp>
        <p:nvSpPr>
          <p:cNvPr id="63" name="Rectangle: Rounded Corners 62">
            <a:extLst>
              <a:ext uri="{FF2B5EF4-FFF2-40B4-BE49-F238E27FC236}">
                <a16:creationId xmlns:a16="http://schemas.microsoft.com/office/drawing/2014/main" id="{0C2368EE-3961-4444-8434-23F8097F8B9A}"/>
              </a:ext>
            </a:extLst>
          </p:cNvPr>
          <p:cNvSpPr/>
          <p:nvPr/>
        </p:nvSpPr>
        <p:spPr>
          <a:xfrm>
            <a:off x="4377758" y="5907104"/>
            <a:ext cx="1318324" cy="540806"/>
          </a:xfrm>
          <a:prstGeom prst="roundRect">
            <a:avLst/>
          </a:prstGeom>
          <a:solidFill>
            <a:schemeClr val="bg2">
              <a:lumMod val="5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Pašvaldība</a:t>
            </a:r>
          </a:p>
        </p:txBody>
      </p:sp>
      <p:cxnSp>
        <p:nvCxnSpPr>
          <p:cNvPr id="41" name="Straight Arrow Connector 40">
            <a:extLst>
              <a:ext uri="{FF2B5EF4-FFF2-40B4-BE49-F238E27FC236}">
                <a16:creationId xmlns:a16="http://schemas.microsoft.com/office/drawing/2014/main" id="{76FF3BD7-CCB2-4CAD-8B4C-41F00FBF0886}"/>
              </a:ext>
            </a:extLst>
          </p:cNvPr>
          <p:cNvCxnSpPr>
            <a:stCxn id="5" idx="1"/>
            <a:endCxn id="10" idx="3"/>
          </p:cNvCxnSpPr>
          <p:nvPr/>
        </p:nvCxnSpPr>
        <p:spPr>
          <a:xfrm flipH="1">
            <a:off x="3680885" y="2703265"/>
            <a:ext cx="696873" cy="2254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A92C289F-6A93-489E-AD15-3560AE2D10F1}"/>
              </a:ext>
            </a:extLst>
          </p:cNvPr>
          <p:cNvCxnSpPr>
            <a:stCxn id="57" idx="3"/>
            <a:endCxn id="61" idx="1"/>
          </p:cNvCxnSpPr>
          <p:nvPr/>
        </p:nvCxnSpPr>
        <p:spPr>
          <a:xfrm flipV="1">
            <a:off x="3668747" y="5463648"/>
            <a:ext cx="691037" cy="1667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414E7546-AD86-4346-A851-346E4E4870C4}"/>
              </a:ext>
            </a:extLst>
          </p:cNvPr>
          <p:cNvCxnSpPr>
            <a:stCxn id="63" idx="1"/>
            <a:endCxn id="59" idx="3"/>
          </p:cNvCxnSpPr>
          <p:nvPr/>
        </p:nvCxnSpPr>
        <p:spPr>
          <a:xfrm flipH="1">
            <a:off x="3676172" y="6177507"/>
            <a:ext cx="701586"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Connector: Elbow 48">
            <a:extLst>
              <a:ext uri="{FF2B5EF4-FFF2-40B4-BE49-F238E27FC236}">
                <a16:creationId xmlns:a16="http://schemas.microsoft.com/office/drawing/2014/main" id="{74EA37CD-D5B7-4D40-80D1-C929A5DFDEDA}"/>
              </a:ext>
            </a:extLst>
          </p:cNvPr>
          <p:cNvCxnSpPr>
            <a:stCxn id="2" idx="1"/>
            <a:endCxn id="57" idx="1"/>
          </p:cNvCxnSpPr>
          <p:nvPr/>
        </p:nvCxnSpPr>
        <p:spPr>
          <a:xfrm rot="10800000" flipV="1">
            <a:off x="1812951" y="1927296"/>
            <a:ext cx="841657" cy="3553027"/>
          </a:xfrm>
          <a:prstGeom prst="bentConnector3">
            <a:avLst>
              <a:gd name="adj1" fmla="val 288479"/>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Rectangle: Rounded Corners 77">
            <a:extLst>
              <a:ext uri="{FF2B5EF4-FFF2-40B4-BE49-F238E27FC236}">
                <a16:creationId xmlns:a16="http://schemas.microsoft.com/office/drawing/2014/main" id="{28CCE953-8C0A-4CFD-9FEA-03D5F0767C04}"/>
              </a:ext>
            </a:extLst>
          </p:cNvPr>
          <p:cNvSpPr/>
          <p:nvPr/>
        </p:nvSpPr>
        <p:spPr>
          <a:xfrm>
            <a:off x="6750413" y="1734677"/>
            <a:ext cx="3023501" cy="384604"/>
          </a:xfrm>
          <a:prstGeom prst="roundRect">
            <a:avLst/>
          </a:prstGeom>
          <a:solidFill>
            <a:schemeClr val="bg2">
              <a:lumMod val="1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t>Zemes dzīļu izstrādātājs</a:t>
            </a:r>
          </a:p>
        </p:txBody>
      </p:sp>
      <p:sp>
        <p:nvSpPr>
          <p:cNvPr id="94" name="Rectangle: Rounded Corners 93">
            <a:extLst>
              <a:ext uri="{FF2B5EF4-FFF2-40B4-BE49-F238E27FC236}">
                <a16:creationId xmlns:a16="http://schemas.microsoft.com/office/drawing/2014/main" id="{370A6516-7307-433A-B327-6176E6EF010C}"/>
              </a:ext>
            </a:extLst>
          </p:cNvPr>
          <p:cNvSpPr/>
          <p:nvPr/>
        </p:nvSpPr>
        <p:spPr>
          <a:xfrm>
            <a:off x="6768386" y="4414338"/>
            <a:ext cx="1318324" cy="507454"/>
          </a:xfrm>
          <a:prstGeom prst="roundRect">
            <a:avLst>
              <a:gd name="adj" fmla="val 16667"/>
            </a:avLst>
          </a:prstGeom>
          <a:solidFill>
            <a:schemeClr val="bg2">
              <a:lumMod val="5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VVD</a:t>
            </a:r>
          </a:p>
        </p:txBody>
      </p:sp>
      <p:sp>
        <p:nvSpPr>
          <p:cNvPr id="95" name="Rectangle: Rounded Corners 94">
            <a:extLst>
              <a:ext uri="{FF2B5EF4-FFF2-40B4-BE49-F238E27FC236}">
                <a16:creationId xmlns:a16="http://schemas.microsoft.com/office/drawing/2014/main" id="{D87055BF-79E0-41A6-8BF2-9C6DAEF4B1CF}"/>
              </a:ext>
            </a:extLst>
          </p:cNvPr>
          <p:cNvSpPr/>
          <p:nvPr/>
        </p:nvSpPr>
        <p:spPr>
          <a:xfrm>
            <a:off x="6800987" y="5194655"/>
            <a:ext cx="1318324" cy="540806"/>
          </a:xfrm>
          <a:prstGeom prst="roundRect">
            <a:avLst/>
          </a:prstGeom>
          <a:solidFill>
            <a:schemeClr val="bg2">
              <a:lumMod val="5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Pašvaldība</a:t>
            </a:r>
          </a:p>
        </p:txBody>
      </p:sp>
      <p:sp>
        <p:nvSpPr>
          <p:cNvPr id="96" name="Rectangle: Rounded Corners 95">
            <a:extLst>
              <a:ext uri="{FF2B5EF4-FFF2-40B4-BE49-F238E27FC236}">
                <a16:creationId xmlns:a16="http://schemas.microsoft.com/office/drawing/2014/main" id="{C4AFA654-0800-4C31-8D34-C14E1FE2684D}"/>
              </a:ext>
            </a:extLst>
          </p:cNvPr>
          <p:cNvSpPr/>
          <p:nvPr/>
        </p:nvSpPr>
        <p:spPr>
          <a:xfrm>
            <a:off x="8496257" y="4396252"/>
            <a:ext cx="1663740" cy="540806"/>
          </a:xfrm>
          <a:prstGeom prst="roundRect">
            <a:avLst/>
          </a:prstGeom>
          <a:solidFill>
            <a:schemeClr val="bg2">
              <a:lumMod val="75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Ieguves projekts</a:t>
            </a:r>
          </a:p>
        </p:txBody>
      </p:sp>
      <p:sp>
        <p:nvSpPr>
          <p:cNvPr id="97" name="Rectangle: Rounded Corners 96">
            <a:extLst>
              <a:ext uri="{FF2B5EF4-FFF2-40B4-BE49-F238E27FC236}">
                <a16:creationId xmlns:a16="http://schemas.microsoft.com/office/drawing/2014/main" id="{A3DE67C3-CCC7-4D0F-8A0F-2BD21EBF228F}"/>
              </a:ext>
            </a:extLst>
          </p:cNvPr>
          <p:cNvSpPr/>
          <p:nvPr/>
        </p:nvSpPr>
        <p:spPr>
          <a:xfrm>
            <a:off x="8496257" y="5172538"/>
            <a:ext cx="1663740" cy="540806"/>
          </a:xfrm>
          <a:prstGeom prst="roundRect">
            <a:avLst/>
          </a:prstGeom>
          <a:solidFill>
            <a:schemeClr val="bg2">
              <a:lumMod val="75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Rekultivācijas plāns</a:t>
            </a:r>
          </a:p>
        </p:txBody>
      </p:sp>
      <p:cxnSp>
        <p:nvCxnSpPr>
          <p:cNvPr id="104" name="Connector: Elbow 103">
            <a:extLst>
              <a:ext uri="{FF2B5EF4-FFF2-40B4-BE49-F238E27FC236}">
                <a16:creationId xmlns:a16="http://schemas.microsoft.com/office/drawing/2014/main" id="{C5D7682A-FFE2-4636-84A2-00BEB61AADC7}"/>
              </a:ext>
            </a:extLst>
          </p:cNvPr>
          <p:cNvCxnSpPr>
            <a:stCxn id="78" idx="3"/>
            <a:endCxn id="96" idx="3"/>
          </p:cNvCxnSpPr>
          <p:nvPr/>
        </p:nvCxnSpPr>
        <p:spPr>
          <a:xfrm>
            <a:off x="9773914" y="1926979"/>
            <a:ext cx="386083" cy="2739676"/>
          </a:xfrm>
          <a:prstGeom prst="bentConnector3">
            <a:avLst>
              <a:gd name="adj1" fmla="val 53959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5E2EA834-5B7F-41E5-9A28-377BA7163727}"/>
              </a:ext>
            </a:extLst>
          </p:cNvPr>
          <p:cNvCxnSpPr>
            <a:stCxn id="97" idx="0"/>
            <a:endCxn id="96" idx="2"/>
          </p:cNvCxnSpPr>
          <p:nvPr/>
        </p:nvCxnSpPr>
        <p:spPr>
          <a:xfrm flipV="1">
            <a:off x="9328127" y="4937058"/>
            <a:ext cx="0" cy="23548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Straight Arrow Connector 109">
            <a:extLst>
              <a:ext uri="{FF2B5EF4-FFF2-40B4-BE49-F238E27FC236}">
                <a16:creationId xmlns:a16="http://schemas.microsoft.com/office/drawing/2014/main" id="{A435A403-B4E4-41BA-8DDC-563506D8B412}"/>
              </a:ext>
            </a:extLst>
          </p:cNvPr>
          <p:cNvCxnSpPr>
            <a:stCxn id="59" idx="0"/>
            <a:endCxn id="57" idx="2"/>
          </p:cNvCxnSpPr>
          <p:nvPr/>
        </p:nvCxnSpPr>
        <p:spPr>
          <a:xfrm flipH="1" flipV="1">
            <a:off x="2740849" y="5750727"/>
            <a:ext cx="7425" cy="15637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Straight Arrow Connector 111">
            <a:extLst>
              <a:ext uri="{FF2B5EF4-FFF2-40B4-BE49-F238E27FC236}">
                <a16:creationId xmlns:a16="http://schemas.microsoft.com/office/drawing/2014/main" id="{ED2CF3B0-3379-4250-BA76-3071C7032773}"/>
              </a:ext>
            </a:extLst>
          </p:cNvPr>
          <p:cNvCxnSpPr>
            <a:stCxn id="96" idx="1"/>
            <a:endCxn id="94" idx="3"/>
          </p:cNvCxnSpPr>
          <p:nvPr/>
        </p:nvCxnSpPr>
        <p:spPr>
          <a:xfrm flipH="1">
            <a:off x="8086710" y="4666655"/>
            <a:ext cx="409547" cy="141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Straight Arrow Connector 113">
            <a:extLst>
              <a:ext uri="{FF2B5EF4-FFF2-40B4-BE49-F238E27FC236}">
                <a16:creationId xmlns:a16="http://schemas.microsoft.com/office/drawing/2014/main" id="{EC637B71-BF06-4647-B69A-55FDEA9C47FD}"/>
              </a:ext>
            </a:extLst>
          </p:cNvPr>
          <p:cNvCxnSpPr>
            <a:stCxn id="95" idx="3"/>
            <a:endCxn id="97" idx="1"/>
          </p:cNvCxnSpPr>
          <p:nvPr/>
        </p:nvCxnSpPr>
        <p:spPr>
          <a:xfrm flipV="1">
            <a:off x="8119311" y="5442941"/>
            <a:ext cx="376946" cy="2211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5" name="Speech Bubble: Rectangle with Corners Rounded 114">
            <a:extLst>
              <a:ext uri="{FF2B5EF4-FFF2-40B4-BE49-F238E27FC236}">
                <a16:creationId xmlns:a16="http://schemas.microsoft.com/office/drawing/2014/main" id="{7A111C28-A688-4271-B7A5-9EFCDDE87683}"/>
              </a:ext>
            </a:extLst>
          </p:cNvPr>
          <p:cNvSpPr/>
          <p:nvPr/>
        </p:nvSpPr>
        <p:spPr>
          <a:xfrm>
            <a:off x="37124" y="5767585"/>
            <a:ext cx="1739175" cy="956488"/>
          </a:xfrm>
          <a:prstGeom prst="wedgeRoundRectCallout">
            <a:avLst>
              <a:gd name="adj1" fmla="val 53815"/>
              <a:gd name="adj2" fmla="val -126406"/>
              <a:gd name="adj3" fmla="val 16667"/>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60 atļaujas gadā</a:t>
            </a:r>
          </a:p>
          <a:p>
            <a:pPr algn="ctr"/>
            <a:r>
              <a:rPr lang="lv-LV" b="1" dirty="0">
                <a:solidFill>
                  <a:schemeClr val="tx1"/>
                </a:solidFill>
              </a:rPr>
              <a:t>8537,40 </a:t>
            </a:r>
            <a:r>
              <a:rPr lang="lv-LV" b="1" dirty="0" err="1">
                <a:solidFill>
                  <a:schemeClr val="tx1"/>
                </a:solidFill>
              </a:rPr>
              <a:t>euro</a:t>
            </a:r>
            <a:endParaRPr lang="lv-LV" b="1" dirty="0">
              <a:solidFill>
                <a:schemeClr val="tx1"/>
              </a:solidFill>
            </a:endParaRPr>
          </a:p>
        </p:txBody>
      </p:sp>
      <p:sp>
        <p:nvSpPr>
          <p:cNvPr id="116" name="Rectangle: Rounded Corners 115">
            <a:extLst>
              <a:ext uri="{FF2B5EF4-FFF2-40B4-BE49-F238E27FC236}">
                <a16:creationId xmlns:a16="http://schemas.microsoft.com/office/drawing/2014/main" id="{F070EF45-B4EA-4C3A-8A21-CB7B4B8FE968}"/>
              </a:ext>
            </a:extLst>
          </p:cNvPr>
          <p:cNvSpPr/>
          <p:nvPr/>
        </p:nvSpPr>
        <p:spPr>
          <a:xfrm>
            <a:off x="6768386" y="6100792"/>
            <a:ext cx="1663740" cy="540806"/>
          </a:xfrm>
          <a:prstGeom prst="roundRect">
            <a:avLst/>
          </a:prstGeom>
          <a:solidFill>
            <a:schemeClr val="accent4">
              <a:lumMod val="75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Rekultivācijas fonds</a:t>
            </a:r>
          </a:p>
        </p:txBody>
      </p:sp>
      <p:sp>
        <p:nvSpPr>
          <p:cNvPr id="117" name="Rectangle: Rounded Corners 116">
            <a:extLst>
              <a:ext uri="{FF2B5EF4-FFF2-40B4-BE49-F238E27FC236}">
                <a16:creationId xmlns:a16="http://schemas.microsoft.com/office/drawing/2014/main" id="{279E426F-A8F7-4070-BCFF-C09CF6F1CC5F}"/>
              </a:ext>
            </a:extLst>
          </p:cNvPr>
          <p:cNvSpPr/>
          <p:nvPr/>
        </p:nvSpPr>
        <p:spPr>
          <a:xfrm>
            <a:off x="8432851" y="6100792"/>
            <a:ext cx="1663740" cy="540806"/>
          </a:xfrm>
          <a:prstGeom prst="roundRect">
            <a:avLst/>
          </a:prstGeom>
          <a:solidFill>
            <a:schemeClr val="accent4">
              <a:lumMod val="60000"/>
              <a:lumOff val="4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Saistošie noteikumi</a:t>
            </a:r>
          </a:p>
        </p:txBody>
      </p:sp>
      <p:cxnSp>
        <p:nvCxnSpPr>
          <p:cNvPr id="119" name="Connector: Elbow 118">
            <a:extLst>
              <a:ext uri="{FF2B5EF4-FFF2-40B4-BE49-F238E27FC236}">
                <a16:creationId xmlns:a16="http://schemas.microsoft.com/office/drawing/2014/main" id="{A28996E2-A38A-4145-B447-BF3BD82B8541}"/>
              </a:ext>
            </a:extLst>
          </p:cNvPr>
          <p:cNvCxnSpPr>
            <a:stCxn id="78" idx="1"/>
            <a:endCxn id="116" idx="1"/>
          </p:cNvCxnSpPr>
          <p:nvPr/>
        </p:nvCxnSpPr>
        <p:spPr>
          <a:xfrm rot="10800000" flipH="1" flipV="1">
            <a:off x="6750412" y="1926979"/>
            <a:ext cx="17973" cy="4444216"/>
          </a:xfrm>
          <a:prstGeom prst="bentConnector3">
            <a:avLst>
              <a:gd name="adj1" fmla="val -1271908"/>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Connector: Elbow 122">
            <a:extLst>
              <a:ext uri="{FF2B5EF4-FFF2-40B4-BE49-F238E27FC236}">
                <a16:creationId xmlns:a16="http://schemas.microsoft.com/office/drawing/2014/main" id="{85FCAD32-7100-4831-B72F-39A7DA6F577F}"/>
              </a:ext>
            </a:extLst>
          </p:cNvPr>
          <p:cNvCxnSpPr>
            <a:stCxn id="95" idx="2"/>
            <a:endCxn id="117" idx="0"/>
          </p:cNvCxnSpPr>
          <p:nvPr/>
        </p:nvCxnSpPr>
        <p:spPr>
          <a:xfrm rot="16200000" flipH="1">
            <a:off x="8179770" y="5015840"/>
            <a:ext cx="365331" cy="1804572"/>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Connector: Elbow 132">
            <a:extLst>
              <a:ext uri="{FF2B5EF4-FFF2-40B4-BE49-F238E27FC236}">
                <a16:creationId xmlns:a16="http://schemas.microsoft.com/office/drawing/2014/main" id="{AD05589E-6EB3-44EA-8DA1-C08D5C522ADB}"/>
              </a:ext>
            </a:extLst>
          </p:cNvPr>
          <p:cNvCxnSpPr>
            <a:cxnSpLocks/>
          </p:cNvCxnSpPr>
          <p:nvPr/>
        </p:nvCxnSpPr>
        <p:spPr>
          <a:xfrm>
            <a:off x="5678108" y="2007337"/>
            <a:ext cx="17974" cy="775968"/>
          </a:xfrm>
          <a:prstGeom prst="bentConnector3">
            <a:avLst>
              <a:gd name="adj1" fmla="val 1371837"/>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5" name="Connector: Elbow 134">
            <a:extLst>
              <a:ext uri="{FF2B5EF4-FFF2-40B4-BE49-F238E27FC236}">
                <a16:creationId xmlns:a16="http://schemas.microsoft.com/office/drawing/2014/main" id="{A706DC1D-80CE-4B60-B075-F387ED6FA4A7}"/>
              </a:ext>
            </a:extLst>
          </p:cNvPr>
          <p:cNvCxnSpPr>
            <a:cxnSpLocks/>
          </p:cNvCxnSpPr>
          <p:nvPr/>
        </p:nvCxnSpPr>
        <p:spPr>
          <a:xfrm rot="5400000">
            <a:off x="5111170" y="3350243"/>
            <a:ext cx="1388470" cy="254594"/>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Connector: Elbow 136">
            <a:extLst>
              <a:ext uri="{FF2B5EF4-FFF2-40B4-BE49-F238E27FC236}">
                <a16:creationId xmlns:a16="http://schemas.microsoft.com/office/drawing/2014/main" id="{C77E9727-A143-4063-BFDF-4AA31E69B534}"/>
              </a:ext>
            </a:extLst>
          </p:cNvPr>
          <p:cNvCxnSpPr>
            <a:cxnSpLocks/>
            <a:endCxn id="6" idx="3"/>
          </p:cNvCxnSpPr>
          <p:nvPr/>
        </p:nvCxnSpPr>
        <p:spPr>
          <a:xfrm rot="5400000">
            <a:off x="5505113" y="4344772"/>
            <a:ext cx="600586" cy="254593"/>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Straight Arrow Connector 139">
            <a:extLst>
              <a:ext uri="{FF2B5EF4-FFF2-40B4-BE49-F238E27FC236}">
                <a16:creationId xmlns:a16="http://schemas.microsoft.com/office/drawing/2014/main" id="{85A9A3FB-2DB5-4F6E-86B1-34CCCD72B87F}"/>
              </a:ext>
            </a:extLst>
          </p:cNvPr>
          <p:cNvCxnSpPr>
            <a:cxnSpLocks/>
            <a:endCxn id="21" idx="0"/>
          </p:cNvCxnSpPr>
          <p:nvPr/>
        </p:nvCxnSpPr>
        <p:spPr>
          <a:xfrm>
            <a:off x="7427548" y="2119281"/>
            <a:ext cx="0" cy="87692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2" name="Rectangle: Rounded Corners 141">
            <a:extLst>
              <a:ext uri="{FF2B5EF4-FFF2-40B4-BE49-F238E27FC236}">
                <a16:creationId xmlns:a16="http://schemas.microsoft.com/office/drawing/2014/main" id="{E9089EF8-5997-4286-9BCA-2B99A60A5B6A}"/>
              </a:ext>
            </a:extLst>
          </p:cNvPr>
          <p:cNvSpPr/>
          <p:nvPr/>
        </p:nvSpPr>
        <p:spPr>
          <a:xfrm>
            <a:off x="6318652" y="3801026"/>
            <a:ext cx="914400" cy="495962"/>
          </a:xfrm>
          <a:prstGeom prst="roundRect">
            <a:avLst/>
          </a:prstGeom>
          <a:solidFill>
            <a:schemeClr val="bg2">
              <a:lumMod val="9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X </a:t>
            </a:r>
            <a:r>
              <a:rPr lang="lv-LV" b="1" dirty="0" err="1">
                <a:solidFill>
                  <a:schemeClr val="tx1"/>
                </a:solidFill>
              </a:rPr>
              <a:t>euro</a:t>
            </a:r>
            <a:endParaRPr lang="lv-LV" b="1" dirty="0">
              <a:solidFill>
                <a:schemeClr val="tx1"/>
              </a:solidFill>
            </a:endParaRPr>
          </a:p>
        </p:txBody>
      </p:sp>
    </p:spTree>
    <p:extLst>
      <p:ext uri="{BB962C8B-B14F-4D97-AF65-F5344CB8AC3E}">
        <p14:creationId xmlns:p14="http://schemas.microsoft.com/office/powerpoint/2010/main" val="9256383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3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7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7"/>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3"/>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9"/>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1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15"/>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8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80"/>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7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140"/>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21"/>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73"/>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75"/>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24"/>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22"/>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77"/>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79"/>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23"/>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104"/>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96"/>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112"/>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94"/>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95"/>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114"/>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107"/>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97"/>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42"/>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117"/>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123"/>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116"/>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1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animBg="1"/>
      <p:bldP spid="12" grpId="0" animBg="1"/>
      <p:bldP spid="13" grpId="0" animBg="1"/>
      <p:bldP spid="14" grpId="0" animBg="1"/>
      <p:bldP spid="15" grpId="0" animBg="1"/>
      <p:bldP spid="16" grpId="0" animBg="1"/>
      <p:bldP spid="19" grpId="0" animBg="1"/>
      <p:bldP spid="21" grpId="0" animBg="1"/>
      <p:bldP spid="22" grpId="0" animBg="1"/>
      <p:bldP spid="23" grpId="0" animBg="1"/>
      <p:bldP spid="24" grpId="0" animBg="1"/>
      <p:bldP spid="80" grpId="0"/>
      <p:bldP spid="57" grpId="0" animBg="1"/>
      <p:bldP spid="59" grpId="0" animBg="1"/>
      <p:bldP spid="61" grpId="0" animBg="1"/>
      <p:bldP spid="63" grpId="0" animBg="1"/>
      <p:bldP spid="78" grpId="0" animBg="1"/>
      <p:bldP spid="94" grpId="0" animBg="1"/>
      <p:bldP spid="95" grpId="0" animBg="1"/>
      <p:bldP spid="96" grpId="0" animBg="1"/>
      <p:bldP spid="97" grpId="0" animBg="1"/>
      <p:bldP spid="115" grpId="0" animBg="1"/>
      <p:bldP spid="116" grpId="0" animBg="1"/>
      <p:bldP spid="117" grpId="0" animBg="1"/>
      <p:bldP spid="14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84418A-6875-4D20-8328-D75D4C217BAF}"/>
              </a:ext>
            </a:extLst>
          </p:cNvPr>
          <p:cNvSpPr>
            <a:spLocks noGrp="1"/>
          </p:cNvSpPr>
          <p:nvPr>
            <p:ph type="ctrTitle"/>
          </p:nvPr>
        </p:nvSpPr>
        <p:spPr>
          <a:xfrm>
            <a:off x="828297" y="1302328"/>
            <a:ext cx="10363200" cy="1266260"/>
          </a:xfrm>
        </p:spPr>
        <p:txBody>
          <a:bodyPr>
            <a:normAutofit fontScale="90000"/>
          </a:bodyPr>
          <a:lstStyle/>
          <a:p>
            <a:r>
              <a:rPr lang="lv-LV" sz="2700" b="1" dirty="0">
                <a:latin typeface="+mn-lt"/>
              </a:rPr>
              <a:t>Ministru kabineta noteikumi Nr.696</a:t>
            </a:r>
            <a:r>
              <a:rPr lang="lv-LV" sz="2700" dirty="0">
                <a:latin typeface="+mn-lt"/>
              </a:rPr>
              <a:t> </a:t>
            </a:r>
            <a:br>
              <a:rPr lang="lv-LV" dirty="0">
                <a:latin typeface="+mn-lt"/>
              </a:rPr>
            </a:br>
            <a:r>
              <a:rPr lang="lv-LV" sz="3100" b="1" dirty="0">
                <a:latin typeface="+mn-lt"/>
              </a:rPr>
              <a:t>Zemes dzīļu izmantošanas licenču un bieži sastopamo derīgo izrakteņu ieguves atļauju izsniegšanas kārtība</a:t>
            </a:r>
            <a:br>
              <a:rPr lang="lv-LV" b="1" dirty="0"/>
            </a:br>
            <a:endParaRPr lang="lv-LV" dirty="0"/>
          </a:p>
        </p:txBody>
      </p:sp>
      <p:sp>
        <p:nvSpPr>
          <p:cNvPr id="2" name="TextBox 1">
            <a:extLst>
              <a:ext uri="{FF2B5EF4-FFF2-40B4-BE49-F238E27FC236}">
                <a16:creationId xmlns:a16="http://schemas.microsoft.com/office/drawing/2014/main" id="{9BF06694-F77A-4D28-BC78-B3FE94A32D43}"/>
              </a:ext>
            </a:extLst>
          </p:cNvPr>
          <p:cNvSpPr txBox="1"/>
          <p:nvPr/>
        </p:nvSpPr>
        <p:spPr>
          <a:xfrm>
            <a:off x="757381" y="2233227"/>
            <a:ext cx="11033085" cy="4401205"/>
          </a:xfrm>
          <a:prstGeom prst="rect">
            <a:avLst/>
          </a:prstGeom>
          <a:noFill/>
        </p:spPr>
        <p:txBody>
          <a:bodyPr wrap="none" rtlCol="0">
            <a:spAutoFit/>
          </a:bodyPr>
          <a:lstStyle/>
          <a:p>
            <a:r>
              <a:rPr lang="lv-LV" sz="2800" dirty="0"/>
              <a:t>37. Vietējā pašvaldība </a:t>
            </a:r>
            <a:r>
              <a:rPr lang="lv-LV" sz="2800" b="1" dirty="0"/>
              <a:t>katru gada ceturksni </a:t>
            </a:r>
            <a:r>
              <a:rPr lang="lv-LV" sz="2800" dirty="0"/>
              <a:t>līdz tam sekojošā mēneša </a:t>
            </a:r>
          </a:p>
          <a:p>
            <a:r>
              <a:rPr lang="lv-LV" sz="2800" dirty="0"/>
              <a:t>divdesmitajam datumam </a:t>
            </a:r>
            <a:r>
              <a:rPr lang="lv-LV" sz="2800" b="1" dirty="0"/>
              <a:t>informē dienestu </a:t>
            </a:r>
            <a:r>
              <a:rPr lang="lv-LV" sz="2800" dirty="0"/>
              <a:t>par izsniegtajām un anulētajām</a:t>
            </a:r>
          </a:p>
          <a:p>
            <a:r>
              <a:rPr lang="lv-LV" sz="2800" dirty="0"/>
              <a:t> atļaujām.</a:t>
            </a:r>
          </a:p>
          <a:p>
            <a:endParaRPr lang="lv-LV" sz="2800" dirty="0"/>
          </a:p>
          <a:p>
            <a:r>
              <a:rPr lang="lv-LV" sz="2800" dirty="0"/>
              <a:t>39. Informāciju par izsniegtajām licencēm vai atļaujām to izsniedzējs </a:t>
            </a:r>
          </a:p>
          <a:p>
            <a:r>
              <a:rPr lang="lv-LV" sz="2800" b="1" dirty="0"/>
              <a:t>ievieto savā tīmekļa vietnē</a:t>
            </a:r>
            <a:r>
              <a:rPr lang="lv-LV" sz="2800" dirty="0"/>
              <a:t>. Licences vai atļaujas izsniedzējs savā tīmekļa</a:t>
            </a:r>
          </a:p>
          <a:p>
            <a:r>
              <a:rPr lang="lv-LV" sz="2800" dirty="0"/>
              <a:t> vietnē ievieto arī informāciju par zemes dzīļu izmantošanas ierobežošanu, </a:t>
            </a:r>
          </a:p>
          <a:p>
            <a:r>
              <a:rPr lang="lv-LV" sz="2800" dirty="0"/>
              <a:t>apturēšanu, licenču vai atļauju anulēšanu.</a:t>
            </a:r>
          </a:p>
          <a:p>
            <a:endParaRPr lang="lv-LV" sz="2800" dirty="0"/>
          </a:p>
          <a:p>
            <a:pPr algn="ctr"/>
            <a:r>
              <a:rPr lang="lv-LV" sz="2800" b="1" dirty="0">
                <a:solidFill>
                  <a:srgbClr val="FF0000"/>
                </a:solidFill>
              </a:rPr>
              <a:t>Atļauju kvalitāte!</a:t>
            </a:r>
          </a:p>
        </p:txBody>
      </p:sp>
    </p:spTree>
    <p:extLst>
      <p:ext uri="{BB962C8B-B14F-4D97-AF65-F5344CB8AC3E}">
        <p14:creationId xmlns:p14="http://schemas.microsoft.com/office/powerpoint/2010/main" val="3897226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84418A-6875-4D20-8328-D75D4C217BAF}"/>
              </a:ext>
            </a:extLst>
          </p:cNvPr>
          <p:cNvSpPr>
            <a:spLocks noGrp="1"/>
          </p:cNvSpPr>
          <p:nvPr>
            <p:ph type="ctrTitle"/>
          </p:nvPr>
        </p:nvSpPr>
        <p:spPr>
          <a:xfrm>
            <a:off x="914400" y="1035971"/>
            <a:ext cx="10363200" cy="1470025"/>
          </a:xfrm>
        </p:spPr>
        <p:txBody>
          <a:bodyPr>
            <a:normAutofit/>
          </a:bodyPr>
          <a:lstStyle/>
          <a:p>
            <a:r>
              <a:rPr lang="lv-LV" sz="3600" b="1" dirty="0">
                <a:latin typeface="+mn-lt"/>
              </a:rPr>
              <a:t>Ieguves vieta nav </a:t>
            </a:r>
            <a:r>
              <a:rPr lang="lv-LV" sz="3600" b="1" dirty="0" err="1">
                <a:latin typeface="+mn-lt"/>
              </a:rPr>
              <a:t>rekultivēta</a:t>
            </a:r>
            <a:r>
              <a:rPr lang="lv-LV" sz="3600" b="1" dirty="0">
                <a:latin typeface="+mn-lt"/>
              </a:rPr>
              <a:t> paredzētajā laikā</a:t>
            </a:r>
          </a:p>
        </p:txBody>
      </p:sp>
      <p:sp>
        <p:nvSpPr>
          <p:cNvPr id="4" name="Rectangle: Rounded Corners 3">
            <a:extLst>
              <a:ext uri="{FF2B5EF4-FFF2-40B4-BE49-F238E27FC236}">
                <a16:creationId xmlns:a16="http://schemas.microsoft.com/office/drawing/2014/main" id="{6D2AB38B-3343-4330-95E9-EC4307592120}"/>
              </a:ext>
            </a:extLst>
          </p:cNvPr>
          <p:cNvSpPr/>
          <p:nvPr/>
        </p:nvSpPr>
        <p:spPr>
          <a:xfrm>
            <a:off x="5202037" y="3158597"/>
            <a:ext cx="1592125" cy="540805"/>
          </a:xfrm>
          <a:prstGeom prst="roundRect">
            <a:avLst/>
          </a:prstGeom>
          <a:solidFill>
            <a:schemeClr val="bg2">
              <a:lumMod val="9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51 licence</a:t>
            </a:r>
          </a:p>
          <a:p>
            <a:pPr algn="ctr"/>
            <a:r>
              <a:rPr lang="lv-LV" b="1" dirty="0">
                <a:solidFill>
                  <a:schemeClr val="tx1"/>
                </a:solidFill>
              </a:rPr>
              <a:t>11%</a:t>
            </a:r>
          </a:p>
        </p:txBody>
      </p:sp>
      <p:sp>
        <p:nvSpPr>
          <p:cNvPr id="5" name="Rectangle: Rounded Corners 4">
            <a:extLst>
              <a:ext uri="{FF2B5EF4-FFF2-40B4-BE49-F238E27FC236}">
                <a16:creationId xmlns:a16="http://schemas.microsoft.com/office/drawing/2014/main" id="{39A3C8D6-0D4F-4769-A639-E676DBC31EEE}"/>
              </a:ext>
            </a:extLst>
          </p:cNvPr>
          <p:cNvSpPr/>
          <p:nvPr/>
        </p:nvSpPr>
        <p:spPr>
          <a:xfrm>
            <a:off x="5214299" y="5261139"/>
            <a:ext cx="1579863" cy="540805"/>
          </a:xfrm>
          <a:prstGeom prst="roundRect">
            <a:avLst/>
          </a:prstGeom>
          <a:solidFill>
            <a:schemeClr val="bg2">
              <a:lumMod val="9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rgbClr val="FF0000"/>
                </a:solidFill>
              </a:rPr>
              <a:t>24 licences</a:t>
            </a:r>
          </a:p>
          <a:p>
            <a:pPr algn="ctr"/>
            <a:r>
              <a:rPr lang="lv-LV" b="1" dirty="0">
                <a:solidFill>
                  <a:srgbClr val="FF0000"/>
                </a:solidFill>
              </a:rPr>
              <a:t>47%</a:t>
            </a:r>
          </a:p>
        </p:txBody>
      </p:sp>
      <p:sp>
        <p:nvSpPr>
          <p:cNvPr id="11" name="Rectangle: Rounded Corners 10">
            <a:extLst>
              <a:ext uri="{FF2B5EF4-FFF2-40B4-BE49-F238E27FC236}">
                <a16:creationId xmlns:a16="http://schemas.microsoft.com/office/drawing/2014/main" id="{7229C45C-D29C-4E46-A69B-772408A5FA21}"/>
              </a:ext>
            </a:extLst>
          </p:cNvPr>
          <p:cNvSpPr/>
          <p:nvPr/>
        </p:nvSpPr>
        <p:spPr>
          <a:xfrm>
            <a:off x="4448073" y="4720333"/>
            <a:ext cx="3112324" cy="540806"/>
          </a:xfrm>
          <a:prstGeom prst="roundRect">
            <a:avLst/>
          </a:prstGeom>
          <a:solidFill>
            <a:schemeClr val="bg2">
              <a:lumMod val="5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rgbClr val="FF0000"/>
                </a:solidFill>
              </a:rPr>
              <a:t>Pašvaldība</a:t>
            </a:r>
          </a:p>
        </p:txBody>
      </p:sp>
      <p:sp>
        <p:nvSpPr>
          <p:cNvPr id="12" name="Rectangle: Rounded Corners 11">
            <a:extLst>
              <a:ext uri="{FF2B5EF4-FFF2-40B4-BE49-F238E27FC236}">
                <a16:creationId xmlns:a16="http://schemas.microsoft.com/office/drawing/2014/main" id="{768D8A83-7D73-4220-8606-B434C0C0F910}"/>
              </a:ext>
            </a:extLst>
          </p:cNvPr>
          <p:cNvSpPr/>
          <p:nvPr/>
        </p:nvSpPr>
        <p:spPr>
          <a:xfrm>
            <a:off x="7842234" y="4720333"/>
            <a:ext cx="3112324" cy="540806"/>
          </a:xfrm>
          <a:prstGeom prst="roundRect">
            <a:avLst/>
          </a:prstGeom>
          <a:solidFill>
            <a:schemeClr val="bg2">
              <a:lumMod val="5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Komersants</a:t>
            </a:r>
          </a:p>
        </p:txBody>
      </p:sp>
      <p:sp>
        <p:nvSpPr>
          <p:cNvPr id="13" name="Rectangle: Rounded Corners 12">
            <a:extLst>
              <a:ext uri="{FF2B5EF4-FFF2-40B4-BE49-F238E27FC236}">
                <a16:creationId xmlns:a16="http://schemas.microsoft.com/office/drawing/2014/main" id="{257BC04F-AB02-453D-AF8B-9B24521107A6}"/>
              </a:ext>
            </a:extLst>
          </p:cNvPr>
          <p:cNvSpPr/>
          <p:nvPr/>
        </p:nvSpPr>
        <p:spPr>
          <a:xfrm>
            <a:off x="1053902" y="4720334"/>
            <a:ext cx="3112325" cy="540806"/>
          </a:xfrm>
          <a:prstGeom prst="roundRect">
            <a:avLst/>
          </a:prstGeom>
          <a:solidFill>
            <a:schemeClr val="bg2">
              <a:lumMod val="5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VAS</a:t>
            </a:r>
          </a:p>
          <a:p>
            <a:pPr algn="ctr"/>
            <a:r>
              <a:rPr lang="lv-LV" b="1" dirty="0">
                <a:solidFill>
                  <a:schemeClr val="tx1"/>
                </a:solidFill>
              </a:rPr>
              <a:t> Latvijas autoceļu uzturētājs</a:t>
            </a:r>
          </a:p>
        </p:txBody>
      </p:sp>
      <p:sp>
        <p:nvSpPr>
          <p:cNvPr id="14" name="Rectangle: Rounded Corners 13">
            <a:extLst>
              <a:ext uri="{FF2B5EF4-FFF2-40B4-BE49-F238E27FC236}">
                <a16:creationId xmlns:a16="http://schemas.microsoft.com/office/drawing/2014/main" id="{7B84F69A-8F99-4239-B9F6-91D0255EFA96}"/>
              </a:ext>
            </a:extLst>
          </p:cNvPr>
          <p:cNvSpPr/>
          <p:nvPr/>
        </p:nvSpPr>
        <p:spPr>
          <a:xfrm>
            <a:off x="1832393" y="5261140"/>
            <a:ext cx="1579863" cy="540805"/>
          </a:xfrm>
          <a:prstGeom prst="roundRect">
            <a:avLst/>
          </a:prstGeom>
          <a:solidFill>
            <a:schemeClr val="bg2">
              <a:lumMod val="9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1 licence</a:t>
            </a:r>
          </a:p>
          <a:p>
            <a:pPr algn="ctr"/>
            <a:r>
              <a:rPr lang="lv-LV" b="1" dirty="0">
                <a:solidFill>
                  <a:schemeClr val="tx1"/>
                </a:solidFill>
              </a:rPr>
              <a:t>2%</a:t>
            </a:r>
          </a:p>
        </p:txBody>
      </p:sp>
      <p:sp>
        <p:nvSpPr>
          <p:cNvPr id="15" name="Rectangle: Rounded Corners 14">
            <a:extLst>
              <a:ext uri="{FF2B5EF4-FFF2-40B4-BE49-F238E27FC236}">
                <a16:creationId xmlns:a16="http://schemas.microsoft.com/office/drawing/2014/main" id="{A07C9CF7-E33F-452C-A684-1D73DA9BDA23}"/>
              </a:ext>
            </a:extLst>
          </p:cNvPr>
          <p:cNvSpPr/>
          <p:nvPr/>
        </p:nvSpPr>
        <p:spPr>
          <a:xfrm>
            <a:off x="8608469" y="5261138"/>
            <a:ext cx="1579863" cy="540805"/>
          </a:xfrm>
          <a:prstGeom prst="roundRect">
            <a:avLst/>
          </a:prstGeom>
          <a:solidFill>
            <a:schemeClr val="bg2">
              <a:lumMod val="9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26 licences</a:t>
            </a:r>
          </a:p>
          <a:p>
            <a:pPr algn="ctr"/>
            <a:r>
              <a:rPr lang="lv-LV" b="1" dirty="0">
                <a:solidFill>
                  <a:schemeClr val="tx1"/>
                </a:solidFill>
              </a:rPr>
              <a:t>51%</a:t>
            </a:r>
          </a:p>
        </p:txBody>
      </p:sp>
      <p:cxnSp>
        <p:nvCxnSpPr>
          <p:cNvPr id="17" name="Connector: Elbow 16">
            <a:extLst>
              <a:ext uri="{FF2B5EF4-FFF2-40B4-BE49-F238E27FC236}">
                <a16:creationId xmlns:a16="http://schemas.microsoft.com/office/drawing/2014/main" id="{E14CE55C-7A65-4254-A5A5-FE284E724B8C}"/>
              </a:ext>
            </a:extLst>
          </p:cNvPr>
          <p:cNvCxnSpPr>
            <a:cxnSpLocks/>
            <a:stCxn id="4" idx="2"/>
            <a:endCxn id="13" idx="0"/>
          </p:cNvCxnSpPr>
          <p:nvPr/>
        </p:nvCxnSpPr>
        <p:spPr>
          <a:xfrm rot="5400000">
            <a:off x="3793617" y="2515851"/>
            <a:ext cx="1020932" cy="3388035"/>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nector: Elbow 19">
            <a:extLst>
              <a:ext uri="{FF2B5EF4-FFF2-40B4-BE49-F238E27FC236}">
                <a16:creationId xmlns:a16="http://schemas.microsoft.com/office/drawing/2014/main" id="{A94F2E60-000F-47DA-9EE8-D234F11A221B}"/>
              </a:ext>
            </a:extLst>
          </p:cNvPr>
          <p:cNvCxnSpPr>
            <a:cxnSpLocks/>
            <a:stCxn id="4" idx="2"/>
            <a:endCxn id="12" idx="0"/>
          </p:cNvCxnSpPr>
          <p:nvPr/>
        </p:nvCxnSpPr>
        <p:spPr>
          <a:xfrm rot="16200000" flipH="1">
            <a:off x="7187783" y="2509719"/>
            <a:ext cx="1020931" cy="3400296"/>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EDBA7B97-76F9-41FA-A0DB-E6D68A17C58F}"/>
              </a:ext>
            </a:extLst>
          </p:cNvPr>
          <p:cNvCxnSpPr>
            <a:stCxn id="4" idx="2"/>
            <a:endCxn id="11" idx="0"/>
          </p:cNvCxnSpPr>
          <p:nvPr/>
        </p:nvCxnSpPr>
        <p:spPr>
          <a:xfrm>
            <a:off x="5998100" y="3699402"/>
            <a:ext cx="6135" cy="102093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Rounded Corners 24">
            <a:extLst>
              <a:ext uri="{FF2B5EF4-FFF2-40B4-BE49-F238E27FC236}">
                <a16:creationId xmlns:a16="http://schemas.microsoft.com/office/drawing/2014/main" id="{95AFE9AE-004D-407E-A0A7-36E02D030465}"/>
              </a:ext>
            </a:extLst>
          </p:cNvPr>
          <p:cNvSpPr/>
          <p:nvPr/>
        </p:nvSpPr>
        <p:spPr>
          <a:xfrm>
            <a:off x="8706101" y="2276913"/>
            <a:ext cx="2571500" cy="769886"/>
          </a:xfrm>
          <a:prstGeom prst="roundRect">
            <a:avLst/>
          </a:prstGeom>
          <a:solidFill>
            <a:schemeClr val="accent2">
              <a:lumMod val="60000"/>
              <a:lumOff val="4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1998. – 2018.</a:t>
            </a:r>
          </a:p>
          <a:p>
            <a:pPr algn="ctr"/>
            <a:r>
              <a:rPr lang="lv-LV" b="1" dirty="0">
                <a:solidFill>
                  <a:schemeClr val="tx1"/>
                </a:solidFill>
              </a:rPr>
              <a:t>Izsniegtas 465 licences </a:t>
            </a:r>
          </a:p>
        </p:txBody>
      </p:sp>
    </p:spTree>
    <p:extLst>
      <p:ext uri="{BB962C8B-B14F-4D97-AF65-F5344CB8AC3E}">
        <p14:creationId xmlns:p14="http://schemas.microsoft.com/office/powerpoint/2010/main" val="239324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1" grpId="0" animBg="1"/>
      <p:bldP spid="12" grpId="0" animBg="1"/>
      <p:bldP spid="13" grpId="0" animBg="1"/>
      <p:bldP spid="14" grpId="0" animBg="1"/>
      <p:bldP spid="15"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D04562FB-741D-4B51-AED3-C21190F43CE1}"/>
              </a:ext>
            </a:extLst>
          </p:cNvPr>
          <p:cNvSpPr>
            <a:spLocks noGrp="1"/>
          </p:cNvSpPr>
          <p:nvPr>
            <p:ph type="ctrTitle"/>
          </p:nvPr>
        </p:nvSpPr>
        <p:spPr>
          <a:xfrm>
            <a:off x="914400" y="1035971"/>
            <a:ext cx="10363200" cy="1470025"/>
          </a:xfrm>
        </p:spPr>
        <p:txBody>
          <a:bodyPr>
            <a:normAutofit/>
          </a:bodyPr>
          <a:lstStyle/>
          <a:p>
            <a:r>
              <a:rPr lang="lv-LV" sz="3600" b="1" dirty="0">
                <a:latin typeface="+mn-lt"/>
              </a:rPr>
              <a:t>Ieguves vieta pamesta un nav </a:t>
            </a:r>
            <a:r>
              <a:rPr lang="lv-LV" sz="3600" b="1" dirty="0" err="1">
                <a:latin typeface="+mn-lt"/>
              </a:rPr>
              <a:t>rekultivēta</a:t>
            </a:r>
            <a:endParaRPr lang="lv-LV" sz="3600" b="1" dirty="0">
              <a:latin typeface="+mn-lt"/>
            </a:endParaRPr>
          </a:p>
        </p:txBody>
      </p:sp>
      <p:sp>
        <p:nvSpPr>
          <p:cNvPr id="3" name="Rectangle: Rounded Corners 2">
            <a:extLst>
              <a:ext uri="{FF2B5EF4-FFF2-40B4-BE49-F238E27FC236}">
                <a16:creationId xmlns:a16="http://schemas.microsoft.com/office/drawing/2014/main" id="{83FA77A2-F133-4467-9B40-F90537A306F6}"/>
              </a:ext>
            </a:extLst>
          </p:cNvPr>
          <p:cNvSpPr/>
          <p:nvPr/>
        </p:nvSpPr>
        <p:spPr>
          <a:xfrm>
            <a:off x="5299937" y="2505996"/>
            <a:ext cx="1592125" cy="540805"/>
          </a:xfrm>
          <a:prstGeom prst="roundRect">
            <a:avLst/>
          </a:prstGeom>
          <a:solidFill>
            <a:schemeClr val="bg2">
              <a:lumMod val="9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30 licences</a:t>
            </a:r>
          </a:p>
          <a:p>
            <a:pPr algn="ctr"/>
            <a:r>
              <a:rPr lang="lv-LV" b="1" dirty="0">
                <a:solidFill>
                  <a:schemeClr val="tx1"/>
                </a:solidFill>
              </a:rPr>
              <a:t>11%</a:t>
            </a:r>
          </a:p>
        </p:txBody>
      </p:sp>
      <p:sp>
        <p:nvSpPr>
          <p:cNvPr id="4" name="Rectangle: Rounded Corners 3">
            <a:extLst>
              <a:ext uri="{FF2B5EF4-FFF2-40B4-BE49-F238E27FC236}">
                <a16:creationId xmlns:a16="http://schemas.microsoft.com/office/drawing/2014/main" id="{FB33EC88-A483-4AB2-8216-AE49EA61AE69}"/>
              </a:ext>
            </a:extLst>
          </p:cNvPr>
          <p:cNvSpPr/>
          <p:nvPr/>
        </p:nvSpPr>
        <p:spPr>
          <a:xfrm>
            <a:off x="7829974" y="4205910"/>
            <a:ext cx="3112324" cy="540806"/>
          </a:xfrm>
          <a:prstGeom prst="roundRect">
            <a:avLst/>
          </a:prstGeom>
          <a:solidFill>
            <a:schemeClr val="bg2">
              <a:lumMod val="5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Komersants</a:t>
            </a:r>
          </a:p>
        </p:txBody>
      </p:sp>
      <p:sp>
        <p:nvSpPr>
          <p:cNvPr id="5" name="Rectangle: Rounded Corners 4">
            <a:extLst>
              <a:ext uri="{FF2B5EF4-FFF2-40B4-BE49-F238E27FC236}">
                <a16:creationId xmlns:a16="http://schemas.microsoft.com/office/drawing/2014/main" id="{15EC4338-E2A3-4022-9D82-E8BF688A0035}"/>
              </a:ext>
            </a:extLst>
          </p:cNvPr>
          <p:cNvSpPr/>
          <p:nvPr/>
        </p:nvSpPr>
        <p:spPr>
          <a:xfrm>
            <a:off x="1066163" y="4205910"/>
            <a:ext cx="3112325" cy="540806"/>
          </a:xfrm>
          <a:prstGeom prst="roundRect">
            <a:avLst/>
          </a:prstGeom>
          <a:solidFill>
            <a:schemeClr val="bg2">
              <a:lumMod val="5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rgbClr val="FF0000"/>
                </a:solidFill>
              </a:rPr>
              <a:t>Pašvaldība</a:t>
            </a:r>
          </a:p>
        </p:txBody>
      </p:sp>
      <p:sp>
        <p:nvSpPr>
          <p:cNvPr id="6" name="Rectangle: Rounded Corners 5">
            <a:extLst>
              <a:ext uri="{FF2B5EF4-FFF2-40B4-BE49-F238E27FC236}">
                <a16:creationId xmlns:a16="http://schemas.microsoft.com/office/drawing/2014/main" id="{F7E228A3-2698-4DD9-9F7C-D95148990984}"/>
              </a:ext>
            </a:extLst>
          </p:cNvPr>
          <p:cNvSpPr/>
          <p:nvPr/>
        </p:nvSpPr>
        <p:spPr>
          <a:xfrm>
            <a:off x="1826548" y="4746715"/>
            <a:ext cx="1579863" cy="540805"/>
          </a:xfrm>
          <a:prstGeom prst="roundRect">
            <a:avLst/>
          </a:prstGeom>
          <a:solidFill>
            <a:schemeClr val="bg2">
              <a:lumMod val="9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rgbClr val="FF0000"/>
                </a:solidFill>
              </a:rPr>
              <a:t>16 licences</a:t>
            </a:r>
          </a:p>
          <a:p>
            <a:pPr algn="ctr"/>
            <a:r>
              <a:rPr lang="lv-LV" b="1" dirty="0">
                <a:solidFill>
                  <a:srgbClr val="FF0000"/>
                </a:solidFill>
              </a:rPr>
              <a:t>53%</a:t>
            </a:r>
          </a:p>
        </p:txBody>
      </p:sp>
      <p:sp>
        <p:nvSpPr>
          <p:cNvPr id="7" name="Rectangle: Rounded Corners 6">
            <a:extLst>
              <a:ext uri="{FF2B5EF4-FFF2-40B4-BE49-F238E27FC236}">
                <a16:creationId xmlns:a16="http://schemas.microsoft.com/office/drawing/2014/main" id="{02F3A12B-1CCD-45C9-A2FF-A77AF99289D9}"/>
              </a:ext>
            </a:extLst>
          </p:cNvPr>
          <p:cNvSpPr/>
          <p:nvPr/>
        </p:nvSpPr>
        <p:spPr>
          <a:xfrm>
            <a:off x="8596204" y="4746716"/>
            <a:ext cx="1579863" cy="540805"/>
          </a:xfrm>
          <a:prstGeom prst="roundRect">
            <a:avLst/>
          </a:prstGeom>
          <a:solidFill>
            <a:schemeClr val="bg2">
              <a:lumMod val="9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14 licences</a:t>
            </a:r>
          </a:p>
          <a:p>
            <a:pPr algn="ctr"/>
            <a:r>
              <a:rPr lang="lv-LV" b="1" dirty="0">
                <a:solidFill>
                  <a:schemeClr val="tx1"/>
                </a:solidFill>
              </a:rPr>
              <a:t>47%</a:t>
            </a:r>
          </a:p>
        </p:txBody>
      </p:sp>
      <p:cxnSp>
        <p:nvCxnSpPr>
          <p:cNvPr id="8" name="Connector: Elbow 7">
            <a:extLst>
              <a:ext uri="{FF2B5EF4-FFF2-40B4-BE49-F238E27FC236}">
                <a16:creationId xmlns:a16="http://schemas.microsoft.com/office/drawing/2014/main" id="{02C55604-5444-4587-A5B4-5D954412B4C2}"/>
              </a:ext>
            </a:extLst>
          </p:cNvPr>
          <p:cNvCxnSpPr>
            <a:cxnSpLocks/>
            <a:stCxn id="3" idx="2"/>
            <a:endCxn id="5" idx="0"/>
          </p:cNvCxnSpPr>
          <p:nvPr/>
        </p:nvCxnSpPr>
        <p:spPr>
          <a:xfrm rot="5400000">
            <a:off x="3779609" y="1889518"/>
            <a:ext cx="1159109" cy="3473674"/>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ctor: Elbow 8">
            <a:extLst>
              <a:ext uri="{FF2B5EF4-FFF2-40B4-BE49-F238E27FC236}">
                <a16:creationId xmlns:a16="http://schemas.microsoft.com/office/drawing/2014/main" id="{FF7C55E3-2CD5-46EA-902F-BE17A855B2D1}"/>
              </a:ext>
            </a:extLst>
          </p:cNvPr>
          <p:cNvCxnSpPr>
            <a:cxnSpLocks/>
            <a:stCxn id="3" idx="2"/>
            <a:endCxn id="4" idx="0"/>
          </p:cNvCxnSpPr>
          <p:nvPr/>
        </p:nvCxnSpPr>
        <p:spPr>
          <a:xfrm rot="16200000" flipH="1">
            <a:off x="7161514" y="1981287"/>
            <a:ext cx="1159109" cy="3290136"/>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3737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84418A-6875-4D20-8328-D75D4C217BAF}"/>
              </a:ext>
            </a:extLst>
          </p:cNvPr>
          <p:cNvSpPr>
            <a:spLocks noGrp="1"/>
          </p:cNvSpPr>
          <p:nvPr>
            <p:ph type="ctrTitle"/>
          </p:nvPr>
        </p:nvSpPr>
        <p:spPr>
          <a:xfrm>
            <a:off x="911424" y="1576874"/>
            <a:ext cx="10363200" cy="1470025"/>
          </a:xfrm>
        </p:spPr>
        <p:txBody>
          <a:bodyPr/>
          <a:lstStyle/>
          <a:p>
            <a:br>
              <a:rPr lang="lv-LV" b="1" dirty="0">
                <a:latin typeface="+mn-lt"/>
              </a:rPr>
            </a:br>
            <a:r>
              <a:rPr lang="lv-LV" b="1" dirty="0">
                <a:latin typeface="+mn-lt"/>
              </a:rPr>
              <a:t>Kādu ceļu ejam?</a:t>
            </a:r>
          </a:p>
        </p:txBody>
      </p:sp>
    </p:spTree>
    <p:extLst>
      <p:ext uri="{BB962C8B-B14F-4D97-AF65-F5344CB8AC3E}">
        <p14:creationId xmlns:p14="http://schemas.microsoft.com/office/powerpoint/2010/main" val="31490361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868</TotalTime>
  <Words>365</Words>
  <Application>Microsoft Office PowerPoint</Application>
  <PresentationFormat>Widescreen</PresentationFormat>
  <Paragraphs>94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Grozījumi likumā «Par zemes dzīlēm»</vt:lpstr>
      <vt:lpstr>Grozījumi likumā «Par zemes dzīlēm»</vt:lpstr>
      <vt:lpstr>PowerPoint Presentation</vt:lpstr>
      <vt:lpstr>Pašreizējais regulējums</vt:lpstr>
      <vt:lpstr>Ministru kabineta noteikumi Nr.696  Zemes dzīļu izmantošanas licenču un bieži sastopamo derīgo izrakteņu ieguves atļauju izsniegšanas kārtība </vt:lpstr>
      <vt:lpstr>Ieguves vieta nav rekultivēta paredzētajā laikā</vt:lpstr>
      <vt:lpstr>Ieguves vieta pamesta un nav rekultivēta</vt:lpstr>
      <vt:lpstr> Kādu ceļu ejam?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Sandra Bērziņa</dc:creator>
  <cp:lastModifiedBy>Andra Rakšte</cp:lastModifiedBy>
  <cp:revision>41</cp:revision>
  <dcterms:created xsi:type="dcterms:W3CDTF">2018-01-26T09:43:18Z</dcterms:created>
  <dcterms:modified xsi:type="dcterms:W3CDTF">2018-01-30T14:49:58Z</dcterms:modified>
</cp:coreProperties>
</file>